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  <Override ContentType="application/vnd.openxmlformats-officedocument.presentationml.slide+xml" PartName="/ppt/slides/slide.xml"/>
  <Override ContentType="application/vnd.openxmlformats-officedocument.presentationml.slide+xml" PartName="/ppt/slides/slide2.xml"/>
  <Override ContentType="application/vnd.openxmlformats-officedocument.presentationml.slide+xml" PartName="/ppt/slides/slide3.xml"/>
  <Default Extension="jpg" ContentType="image/jpeg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drawingml.chart+xml" PartName="/ppt/charts/chart.xml"/>
  <Default Extension="xlsx" ContentType="application/vnd.openxmlformats-officedocument.spreadsheetml.sheet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drawingml.chart+xml" PartName="/ppt/charts/chart1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custom-properties+xml" PartName="/docProps/custom.xml"/>
</Types>
</file>

<file path=_rels/.rels><?xml version="1.0" encoding="UTF-8" standalone="yes"?>
<Relationships xmlns="http://schemas.openxmlformats.org/package/2006/relationships">
<Relationship Target="ppt/presentation.xml" Type="http://schemas.openxmlformats.org/officeDocument/2006/relationships/officeDocument" Id="rId1"/>
<Relationship Target="docProps/thumbnail.jpeg" Type="http://schemas.openxmlformats.org/package/2006/relationships/metadata/thumbnail" Id="rId2"/>
<Relationship Target="docProps/core.xml" Type="http://schemas.openxmlformats.org/package/2006/relationships/metadata/core-properties" Id="rId3"/>
<Relationship Target="docProps/app.xml" Type="http://schemas.openxmlformats.org/officeDocument/2006/relationships/extended-properties" Id="rId4"/>
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12192000" cy="6858000" type="screen16x9"/>
  <p:notesSz cx="6858000" cy="9144000"/>
  <p:defaultTextStyle>
    <a:defPPr>
      <a:defRPr lang="zh-CN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ooxmlsdkcls="c:P15_CT_ExtendedGuideList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 lastView="sldThumbnailView">
  <p:normalViewPr>
    <p:restoredLeft sz="16520"/>
    <p:restoredTop sz="94674"/>
  </p:normalViewPr>
  <p:slideViewPr>
    <p:cSldViewPr snapToGrid="0">
      <p:cViewPr varScale="1">
        <p:scale>
          <a:sx d="100" n="124"/>
          <a:sy d="100" n="124"/>
        </p:scale>
        <p:origin x="224" y="168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
<Relationship Target="slideMasters/slideMaster1.xml" Type="http://schemas.openxmlformats.org/officeDocument/2006/relationships/slideMaster" Id="rId1"/>
<Relationship Target="presProps.xml" Type="http://schemas.openxmlformats.org/officeDocument/2006/relationships/presProps" Id="rId2"/>
<Relationship Target="viewProps.xml" Type="http://schemas.openxmlformats.org/officeDocument/2006/relationships/viewProps" Id="rId3"/>
<Relationship Target="theme/theme1.xml" Type="http://schemas.openxmlformats.org/officeDocument/2006/relationships/theme" Id="rId4"/>
<Relationship Target="tableStyles.xml" Type="http://schemas.openxmlformats.org/officeDocument/2006/relationships/tableStyles" Id="rId5"/>
<Relationship Target="slides/slide1.xml" Type="http://schemas.openxmlformats.org/officeDocument/2006/relationships/slide" Id="rId6"/>
<Relationship Target="slides/slide.xml" Type="http://schemas.openxmlformats.org/officeDocument/2006/relationships/slide" Id="rId7"/>
<Relationship Target="slides/slide2.xml" Type="http://schemas.openxmlformats.org/officeDocument/2006/relationships/slide" Id="rId8"/>
<Relationship Target="slides/slide3.xml" Type="http://schemas.openxmlformats.org/officeDocument/2006/relationships/slide" Id="rId9"/>
<Relationship Target="slides/slide4.xml" Type="http://schemas.openxmlformats.org/officeDocument/2006/relationships/slide" Id="rId10"/>
<Relationship Target="slides/slide5.xml" Type="http://schemas.openxmlformats.org/officeDocument/2006/relationships/slide" Id="rId11"/>
<Relationship Target="slides/slide6.xml" Type="http://schemas.openxmlformats.org/officeDocument/2006/relationships/slide" Id="rId12"/>
<Relationship Target="slides/slide7.xml" Type="http://schemas.openxmlformats.org/officeDocument/2006/relationships/slide" Id="rId13"/>
<Relationship Target="slides/slide8.xml" Type="http://schemas.openxmlformats.org/officeDocument/2006/relationships/slide" Id="rId14"/>
<Relationship Target="slides/slide9.xml" Type="http://schemas.openxmlformats.org/officeDocument/2006/relationships/slide" Id="rId15"/>
<Relationship Target="slides/slide10.xml" Type="http://schemas.openxmlformats.org/officeDocument/2006/relationships/slide" Id="rId16"/>
<Relationship Target="slides/slide11.xml" Type="http://schemas.openxmlformats.org/officeDocument/2006/relationships/slide" Id="rId17"/>
<Relationship Target="slides/slide12.xml" Type="http://schemas.openxmlformats.org/officeDocument/2006/relationships/slide" Id="rId18"/>
<Relationship Target="slides/slide13.xml" Type="http://schemas.openxmlformats.org/officeDocument/2006/relationships/slide" Id="rId19"/>
<Relationship Target="slides/slide14.xml" Type="http://schemas.openxmlformats.org/officeDocument/2006/relationships/slide" Id="rId20"/>
<Relationship Target="slides/slide15.xml" Type="http://schemas.openxmlformats.org/officeDocument/2006/relationships/slide" Id="rId21"/>
<Relationship Target="slides/slide16.xml" Type="http://schemas.openxmlformats.org/officeDocument/2006/relationships/slide" Id="rId22"/>
<Relationship Target="slides/slide17.xml" Type="http://schemas.openxmlformats.org/officeDocument/2006/relationships/slide" Id="rId23"/>
<Relationship Target="slides/slide18.xml" Type="http://schemas.openxmlformats.org/officeDocument/2006/relationships/slide" Id="rId24"/>
<Relationship Target="slides/slide19.xml" Type="http://schemas.openxmlformats.org/officeDocument/2006/relationships/slide" Id="rId25"/>
<Relationship Target="slides/slide20.xml" Type="http://schemas.openxmlformats.org/officeDocument/2006/relationships/slide" Id="rId26"/>
<Relationship Target="slides/slide21.xml" Type="http://schemas.openxmlformats.org/officeDocument/2006/relationships/slide" Id="rId27"/>
<Relationship Target="slides/slide22.xml" Type="http://schemas.openxmlformats.org/officeDocument/2006/relationships/slide" Id="rId28"/>
<Relationship Target="slides/slide23.xml" Type="http://schemas.openxmlformats.org/officeDocument/2006/relationships/slide" Id="rId29"/>
<Relationship Target="slides/slide24.xml" Type="http://schemas.openxmlformats.org/officeDocument/2006/relationships/slide" Id="rId30"/>
<Relationship Target="slides/slide25.xml" Type="http://schemas.openxmlformats.org/officeDocument/2006/relationships/slide" Id="rId31"/>
<Relationship Target="slides/slide26.xml" Type="http://schemas.openxmlformats.org/officeDocument/2006/relationships/slide" Id="rId32"/>
</Relationships>

</file>

<file path=ppt/charts/_rels/chart.xml.rels><?xml version="1.0" encoding="UTF-8" standalone="yes"?>
<rels:Relationships xmlns:rels="http://schemas.openxmlformats.org/package/2006/relationships">
<rels:Relationship Target="../embeddings/Microsoft_Excel____.xlsx" Type="http://schemas.openxmlformats.org/officeDocument/2006/relationships/package" Id="rId1"/>
</rels:Relationships>

</file>

<file path=ppt/charts/_rels/chart1.xml.rels><?xml version="1.0" encoding="UTF-8" standalone="yes"?>
<rels:Relationships xmlns:rels="http://schemas.openxmlformats.org/package/2006/relationships">
<rels:Relationship Target="../embeddings/Microsoft_Excel____1.xlsx" Type="http://schemas.openxmlformats.org/officeDocument/2006/relationships/package" Id="rId1"/>
</rels:Relationships>

</file>

<file path=ppt/charts/chart.xml><?xml version="1.0" encoding="utf-8"?>
<c:chartSpace xmlns:a="http://schemas.openxmlformats.org/drawingml/2006/main" xmlns:c="http://schemas.openxmlformats.org/drawingml/2006/chart" xmlns:r="http://schemas.openxmlformats.org/officeDocument/2006/relationships">
  <c:chart>
    <c:plotArea>
      <c:barChart>
        <c:barDir val="col"/>
        <c:varyColors val="0"/>
        <c:ser>
          <c:idx val="0"/>
          <c:order val="0"/>
          <c:tx>
            <c:strRef>
              <c:f>Sheet0!$B$1</c:f>
              <c:strCache>
                <c:ptCount val="1"/>
                <c:pt idx="0">
                  <c:v>直接经济损失（单位：万元）</c:v>
                </c:pt>
              </c:strCache>
            </c:strRef>
          </c:tx>
          <c:spPr>
            <a:solidFill>
              <a:srgbClr val="9FAAB8"/>
            </a:solidFill>
          </c:spPr>
          <c:cat>
            <c:strRef>
              <c:f>Sheet0!$A$2:$A$5</c:f>
              <c:strCache>
                <c:ptCount val="4"/>
                <c:pt idx="0">
                  <c:v>一般事故</c:v>
                </c:pt>
                <c:pt idx="1">
                  <c:v>较大事故</c:v>
                </c:pt>
                <c:pt idx="2">
                  <c:v>重大事故</c:v>
                </c:pt>
                <c:pt idx="3">
                  <c:v>特别重大事故</c:v>
                </c:pt>
              </c:strCache>
            </c:strRef>
          </c:cat>
          <c:val>
            <c:numRef>
              <c:f>Sheet0!$B$2:$B$5</c:f>
              <c:numCache>
                <c:ptCount val="4"/>
                <c:pt idx="0">
                  <c:v>1000.0</c:v>
                </c:pt>
                <c:pt idx="1">
                  <c:v>5000.0</c:v>
                </c:pt>
                <c:pt idx="2">
                  <c:v>10000.0</c:v>
                </c:pt>
                <c:pt idx="3">
                  <c:v>10000.0</c:v>
                </c:pt>
              </c:numCache>
            </c:numRef>
          </c:val>
        </c:ser>
        <c:axId val="0"/>
        <c:axId val="1"/>
      </c:barChart>
      <c:catAx>
        <c:axId val="0"/>
        <c:scaling>
          <c:orientation val="minMax"/>
        </c:scaling>
        <c:delete val="0"/>
        <c:axPos val="b"/>
        <c:majorTickMark val="cross"/>
        <c:minorTickMark val="none"/>
        <c:tickLblPos val="nextTo"/>
        <c:crossAx val="1"/>
        <c:crosses val="autoZero"/>
        <c:auto val="0"/>
      </c:catAx>
      <c:valAx>
        <c:axId val="1"/>
        <c:scaling>
          <c:orientation val="minMax"/>
        </c:scaling>
        <c:delete val="0"/>
        <c:axPos val="l"/>
        <c:majorTickMark val="cross"/>
        <c:minorTickMark val="none"/>
        <c:tickLblPos val="nextTo"/>
        <c:crossAx val="0"/>
        <c:crosses val="autoZero"/>
        <c:crossBetween val="between"/>
      </c:valAx>
    </c:plotArea>
    <c:legend>
      <c:legendPos val="t"/>
      <c:overlay val="0"/>
    </c:legend>
  </c:chart>
  <c:externalData r:id="rId1"/>
</c:chartSpace>
</file>

<file path=ppt/charts/chart1.xml><?xml version="1.0" encoding="utf-8"?>
<c:chartSpace xmlns:a="http://schemas.openxmlformats.org/drawingml/2006/main" xmlns:c="http://schemas.openxmlformats.org/drawingml/2006/chart" xmlns:r="http://schemas.openxmlformats.org/officeDocument/2006/relationships">
  <c:chart>
    <c:plotArea>
      <c:lineChart>
        <c:varyColors val="0"/>
        <c:ser>
          <c:idx val="0"/>
          <c:order val="0"/>
          <c:tx>
            <c:strRef>
              <c:f>Sheet0!$B$1</c:f>
              <c:strCache>
                <c:ptCount val="1"/>
                <c:pt idx="0">
                  <c:v>尺寸偏差（单位：mm）</c:v>
                </c:pt>
              </c:strCache>
            </c:strRef>
          </c:tx>
          <c:spPr>
            <a:solidFill>
              <a:srgbClr val="9FAAB8"/>
            </a:solidFill>
          </c:spPr>
          <c:marker>
            <c:symbol val="circle"/>
            <c:size val="4"/>
          </c:marker>
          <c:dLbls>
            <c:showLeaderLines val="1"/>
          </c:dLbls>
          <c:cat>
            <c:strRef>
              <c:f>Sheet0!$A$2:$A$6</c:f>
              <c:strCache>
                <c:ptCount val="5"/>
                <c:pt idx="0">
                  <c:v>08:00</c:v>
                </c:pt>
                <c:pt idx="1">
                  <c:v>10:00</c:v>
                </c:pt>
                <c:pt idx="2">
                  <c:v>12:00</c:v>
                </c:pt>
                <c:pt idx="3">
                  <c:v>14:00</c:v>
                </c:pt>
                <c:pt idx="4">
                  <c:v>16:00</c:v>
                </c:pt>
              </c:strCache>
            </c:strRef>
          </c:cat>
          <c:val>
            <c:numRef>
              <c:f>Sheet0!$B$2:$B$6</c:f>
              <c:numCache>
                <c:ptCount val="5"/>
                <c:pt idx="0">
                  <c:v>0.12</c:v>
                </c:pt>
                <c:pt idx="1">
                  <c:v>0.15</c:v>
                </c:pt>
                <c:pt idx="2">
                  <c:v>0.18</c:v>
                </c:pt>
                <c:pt idx="3">
                  <c:v>0.22</c:v>
                </c:pt>
                <c:pt idx="4">
                  <c:v>0.25</c:v>
                </c:pt>
              </c:numCache>
            </c:numRef>
          </c:val>
          <c:smooth val="0"/>
        </c:ser>
        <c:axId val="0"/>
        <c:axId val="1"/>
      </c:lineChart>
      <c:catAx>
        <c:axId val="0"/>
        <c:scaling>
          <c:orientation val="minMax"/>
        </c:scaling>
        <c:delete val="0"/>
        <c:axPos val="b"/>
        <c:majorTickMark val="cross"/>
        <c:minorTickMark val="none"/>
        <c:tickLblPos val="nextTo"/>
        <c:crossAx val="1"/>
        <c:crosses val="autoZero"/>
        <c:auto val="0"/>
      </c:catAx>
      <c:valAx>
        <c:axId val="1"/>
        <c:scaling>
          <c:orientation val="minMax"/>
        </c:scaling>
        <c:delete val="0"/>
        <c:axPos val="l"/>
        <c:majorTickMark val="cross"/>
        <c:minorTickMark val="none"/>
        <c:tickLblPos val="nextTo"/>
        <c:crossAx val="0"/>
        <c:crosses val="autoZero"/>
        <c:crossBetween val="between"/>
      </c:valAx>
    </c:plotArea>
    <c:legend>
      <c:legendPos val="t"/>
      <c:overlay val="0"/>
    </c:legend>
  </c:chart>
  <c:externalData r:id="rId1"/>
</c:chartSpace>
</file>

<file path=ppt/slideLayouts/_rels/slideLayout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0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2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3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4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5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6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7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8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9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slideLayout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FF4D715-50C3-B803-A8ED-E297CF0F2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:ooxmlsdkcls="c:A16_CT_CreationId" id="{72D1C8FA-4E74-3C2B-B2E1-90179EE0F86D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zh-CN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EAF96F5C-20E8-D5B3-4B51-E00FBADC240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5DCA3150-268E-E144-EB8E-C83266A4625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62C9375F-A225-D342-874D-7AF26BF34C8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213152611"/>
      </p:ext>
    </p:extLst>
  </p:cSld>
  <p:clrMapOvr>
    <a:masterClrMapping/>
  </p:clrMapOvr>
  <p:extLst>
    <p:ext uri="ooxmlsdk">
      <ooxmlsdk:mediaFallback xmlns:ooxmlsdkcls="c:OOXMLSDK_CT_MediaFallback" target="/slidelayout//ppt/slideLayouts/slideLayout1.xml.png" type="slideLayout"/>
    </p:ext>
  </p:extLst>
</p:sldLayout>
</file>

<file path=ppt/slideLayouts/slideLayout10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19FE248-CB53-29A6-B21F-1B9B25DDF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3CB66B5-34D0-BDE9-5932-0E416504FDCD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BD9B6BF-E627-7250-3EDA-1287E111052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AA7CADA8-4560-F141-7ED6-BD570DF7468A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24590A53-D30B-FB19-DA4E-56FFB4BECD9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21721733"/>
      </p:ext>
    </p:extLst>
  </p:cSld>
  <p:clrMapOvr>
    <a:masterClrMapping/>
  </p:clrMapOvr>
  <p:extLst>
    <p:ext uri="ooxmlsdk">
      <ooxmlsdk:mediaFallback xmlns:ooxmlsdkcls="c:OOXMLSDK_CT_MediaFallback" target="/slidelayout//ppt/slideLayouts/slideLayout10.xml.png" type="slideLayout"/>
    </p:ext>
  </p:extLst>
</p:sldLayout>
</file>

<file path=ppt/slideLayouts/slideLayout1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:ooxmlsdkcls="c:A16_CT_CreationId" id="{9F20F4DD-F736-F394-947B-5741BD745FEF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6E099BE-C301-7614-65DF-46D9E84D64D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5B136390-1E46-C21F-75CD-E31A7832447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85A1DA6-C2F0-C179-3F42-8D6667B9AE8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B4619AC8-8FAF-9013-7FB4-18456D33271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923299543"/>
      </p:ext>
    </p:extLst>
  </p:cSld>
  <p:clrMapOvr>
    <a:masterClrMapping/>
  </p:clrMapOvr>
  <p:extLst>
    <p:ext uri="ooxmlsdk">
      <ooxmlsdk:mediaFallback xmlns:ooxmlsdkcls="c:OOXMLSDK_CT_MediaFallback" target="/slidelayout//ppt/slideLayouts/slideLayout11.xml.png" type="slideLayout"/>
    </p:ext>
  </p:extLst>
</p:sldLayout>
</file>

<file path=ppt/slideLayouts/slideLayout2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05BA219-D050-862C-E65B-9683A3676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773736A5-1585-C5FA-D2FE-8F5ED1377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6E2F4FD-E8D7-1C42-14C4-121EA09928C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BD03D1D-7811-D79C-3E26-008C6266453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9F5FEE4B-101F-62CC-E69D-F081B97B9CB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047147540"/>
      </p:ext>
    </p:extLst>
  </p:cSld>
  <p:clrMapOvr>
    <a:masterClrMapping/>
  </p:clrMapOvr>
  <p:extLst>
    <p:ext uri="ooxmlsdk">
      <ooxmlsdk:mediaFallback xmlns:ooxmlsdkcls="c:OOXMLSDK_CT_MediaFallback" target="/slidelayout//ppt/slideLayouts/slideLayout2.xml.png" type="slideLayout"/>
    </p:ext>
  </p:extLst>
</p:sldLayout>
</file>

<file path=ppt/slideLayouts/slideLayout3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4B30E9EE-8C71-67D4-A2BC-53B106986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6C09279D-06F0-EFDE-9CD6-193A29D31A4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3B3CCE7-DC65-DA1D-3E8E-70130CD6E89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99B74EE2-CD7D-A99C-E5D2-1366E53CABF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5252B1E2-E5C3-92D1-FF78-B950DDC1B42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205822510"/>
      </p:ext>
    </p:extLst>
  </p:cSld>
  <p:clrMapOvr>
    <a:masterClrMapping/>
  </p:clrMapOvr>
  <p:extLst>
    <p:ext uri="ooxmlsdk">
      <ooxmlsdk:mediaFallback xmlns:ooxmlsdkcls="c:OOXMLSDK_CT_MediaFallback" target="/slidelayout//ppt/slideLayouts/slideLayout3.xml.png" type="slideLayout"/>
    </p:ext>
  </p:extLst>
</p:sldLayout>
</file>

<file path=ppt/slideLayouts/slideLayout4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8C4817C-99A1-757B-E4AD-A4032027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2C17D338-6AC5-3B05-1915-B1578DB8BD8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0F8E3BF0-2279-8BF3-1C0E-03C9E7BF3BF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5EB8EC9A-56DC-2B36-BF93-CCB1A8E3E9A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1F3D304B-FAC1-533F-1456-38E73C2AFC5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016F4D4A-E839-BFE4-78EA-559F4A54D91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968786054"/>
      </p:ext>
    </p:extLst>
  </p:cSld>
  <p:clrMapOvr>
    <a:masterClrMapping/>
  </p:clrMapOvr>
  <p:extLst>
    <p:ext uri="ooxmlsdk">
      <ooxmlsdk:mediaFallback xmlns:ooxmlsdkcls="c:OOXMLSDK_CT_MediaFallback" target="/slidelayout//ppt/slideLayouts/slideLayout4.xml.png" type="slideLayout"/>
    </p:ext>
  </p:extLst>
</p:sldLayout>
</file>

<file path=ppt/slideLayouts/slideLayout5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044C5FF1-6080-2725-74AB-5FF7D3F2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47A501C3-38EB-2364-C39C-33279253F15E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85EEC63D-4589-C043-285B-B8127689F2C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:ooxmlsdkcls="c:A16_CT_CreationId" id="{18810A47-0A22-AB30-2FCE-43F3C972A800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:ooxmlsdkcls="c:A16_CT_CreationId" id="{588C72C7-7B09-FD2C-30C5-4350039BABB1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:ooxmlsdkcls="c:A16_CT_CreationId" id="{B3957867-163A-9E7A-AE92-DDB0D8E1D82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:ooxmlsdkcls="c:A16_CT_CreationId" id="{140928ED-F638-2A81-FAF0-17D14FCA979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:ooxmlsdkcls="c:A16_CT_CreationId" id="{EB5BCCDA-B30D-A94D-59C6-47F6302534C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120130515"/>
      </p:ext>
    </p:extLst>
  </p:cSld>
  <p:clrMapOvr>
    <a:masterClrMapping/>
  </p:clrMapOvr>
  <p:extLst>
    <p:ext uri="ooxmlsdk">
      <ooxmlsdk:mediaFallback xmlns:ooxmlsdkcls="c:OOXMLSDK_CT_MediaFallback" target="/slidelayout//ppt/slideLayouts/slideLayout5.xml.png" type="slideLayout"/>
    </p:ext>
  </p:extLst>
</p:sldLayout>
</file>

<file path=ppt/slideLayouts/slideLayout6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F6C2DB04-0D11-419F-4D88-8EE71954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:ooxmlsdkcls="c:A16_CT_CreationId" id="{5CFF8EF7-C3FC-15DF-EB99-F3AFA6C50F0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:ooxmlsdkcls="c:A16_CT_CreationId" id="{BBA37BA3-FB71-5172-B46A-25DF8DB9748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:ooxmlsdkcls="c:A16_CT_CreationId" id="{890FED2D-6DE6-4528-CEC4-A1B115005D03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81781461"/>
      </p:ext>
    </p:extLst>
  </p:cSld>
  <p:clrMapOvr>
    <a:masterClrMapping/>
  </p:clrMapOvr>
  <p:extLst>
    <p:ext uri="ooxmlsdk">
      <ooxmlsdk:mediaFallback xmlns:ooxmlsdkcls="c:OOXMLSDK_CT_MediaFallback" target="/slidelayout//ppt/slideLayouts/slideLayout6.xml.png" type="slideLayout"/>
    </p:ext>
  </p:extLst>
</p:sldLayout>
</file>

<file path=ppt/slideLayouts/slideLayout7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:ooxmlsdkcls="c:A16_CT_CreationId" id="{3C4BDD16-6439-B908-EDD7-E328E0DBDD5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ooxmlsdkcls="c:A16_CT_CreationId" id="{82E04F1C-1C5E-FF25-BFF4-A2FD0C4AB89F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ooxmlsdkcls="c:A16_CT_CreationId" id="{25C5C0E4-D1F8-57FC-808D-20A6FC4DDD9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95038035"/>
      </p:ext>
    </p:extLst>
  </p:cSld>
  <p:clrMapOvr>
    <a:masterClrMapping/>
  </p:clrMapOvr>
  <p:extLst>
    <p:ext uri="ooxmlsdk">
      <ooxmlsdk:mediaFallback xmlns:ooxmlsdkcls="c:OOXMLSDK_CT_MediaFallback" target="/slidelayout//ppt/slideLayouts/slideLayout7.xml.png" type="slideLayout"/>
    </p:ext>
  </p:extLst>
</p:sldLayout>
</file>

<file path=ppt/slideLayouts/slideLayout8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7843FCD8-D346-D209-27B3-7C09A6E1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4FB47027-3D1C-237E-E4D0-376667F14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F304B274-03F4-DFA5-61F7-9E8E0AC98463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D8BAC8FF-DC28-5C76-6936-568A1EF2BCE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0762A2AA-F26F-56C5-60C1-F265434CD34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2E79CC6C-B836-7CF1-8B26-F26AD143943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850346981"/>
      </p:ext>
    </p:extLst>
  </p:cSld>
  <p:clrMapOvr>
    <a:masterClrMapping/>
  </p:clrMapOvr>
  <p:extLst>
    <p:ext uri="ooxmlsdk">
      <ooxmlsdk:mediaFallback xmlns:ooxmlsdkcls="c:OOXMLSDK_CT_MediaFallback" target="/slidelayout//ppt/slideLayouts/slideLayout8.xml.png" type="slideLayout"/>
    </p:ext>
  </p:extLst>
</p:sldLayout>
</file>

<file path=ppt/slideLayouts/slideLayout9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93E0D37B-120B-5DC1-45AB-49EAA8B78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:ooxmlsdkcls="c:A16_CT_CreationId" id="{BB5A8308-143D-B013-FA6D-13A508B23FD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A09730FC-073C-5B6F-22E8-FA4523B5C264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9C0007D1-71A0-CD5F-5290-4EB94B79278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F4971ABE-DCFA-3F63-9336-9EBAF4904C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BF786D08-7017-BD7F-109B-79A0EF202E2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51326504"/>
      </p:ext>
    </p:extLst>
  </p:cSld>
  <p:clrMapOvr>
    <a:masterClrMapping/>
  </p:clrMapOvr>
  <p:extLst>
    <p:ext uri="ooxmlsdk">
      <ooxmlsdk:mediaFallback xmlns:ooxmlsdkcls="c:OOXMLSDK_CT_MediaFallback" target="/slidelayout//ppt/slideLayouts/slideLayout9.xml.png" type="slideLayout"/>
    </p:ext>
  </p:extLst>
</p:sldLayout>
</file>

<file path=ppt/slideMasters/_rels/slideMaster1.xml.rels><?xml version="1.0" encoding="UTF-8" standalone="yes"?>
<Relationships xmlns="http://schemas.openxmlformats.org/package/2006/relationships">
<Relationship Target="../slideLayouts/slideLayout1.xml" Type="http://schemas.openxmlformats.org/officeDocument/2006/relationships/slideLayout" Id="rId1"/>
<Relationship Target="../slideLayouts/slideLayout10.xml" Type="http://schemas.openxmlformats.org/officeDocument/2006/relationships/slideLayout" Id="rId10"/>
<Relationship Target="../slideLayouts/slideLayout11.xml" Type="http://schemas.openxmlformats.org/officeDocument/2006/relationships/slideLayout" Id="rId11"/>
<Relationship Target="../theme/theme1.xml" Type="http://schemas.openxmlformats.org/officeDocument/2006/relationships/theme" Id="rId12"/>
<Relationship Target="../slideLayouts/slideLayout2.xml" Type="http://schemas.openxmlformats.org/officeDocument/2006/relationships/slideLayout" Id="rId2"/>
<Relationship Target="../slideLayouts/slideLayout3.xml" Type="http://schemas.openxmlformats.org/officeDocument/2006/relationships/slideLayout" Id="rId3"/>
<Relationship Target="../slideLayouts/slideLayout4.xml" Type="http://schemas.openxmlformats.org/officeDocument/2006/relationships/slideLayout" Id="rId4"/>
<Relationship Target="../slideLayouts/slideLayout5.xml" Type="http://schemas.openxmlformats.org/officeDocument/2006/relationships/slideLayout" Id="rId5"/>
<Relationship Target="../slideLayouts/slideLayout6.xml" Type="http://schemas.openxmlformats.org/officeDocument/2006/relationships/slideLayout" Id="rId6"/>
<Relationship Target="../slideLayouts/slideLayout7.xml" Type="http://schemas.openxmlformats.org/officeDocument/2006/relationships/slideLayout" Id="rId7"/>
<Relationship Target="../slideLayouts/slideLayout8.xml" Type="http://schemas.openxmlformats.org/officeDocument/2006/relationships/slideLayout" Id="rId8"/>
<Relationship Target="../slideLayouts/slideLayout9.xml" Type="http://schemas.openxmlformats.org/officeDocument/2006/relationships/slideLayout" Id="rId9"/>
</Relationships>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:ooxmlsdkcls="c:A16_CT_CreationId" id="{779C2722-3B8C-2065-5AC5-263CFE98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857A3692-2AD9-CE6F-D53F-7845B9B389BC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B51CEA3-90BC-60A3-2BF0-EFFB67E7C6ED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CA196AE0-833D-16AA-C61D-4401D75F8977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03FBC43C-0D70-FA29-5981-9056C96452AA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58487986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png" Type="http://schemas.openxmlformats.org/officeDocument/2006/relationships/image" Id="rId3"/>
<rels:Relationship Target="../media/image6.png" Type="http://schemas.openxmlformats.org/officeDocument/2006/relationships/image" Id="rId4"/>
<rels:Relationship Target="../media/image7.png" Type="http://schemas.openxmlformats.org/officeDocument/2006/relationships/image" Id="rId5"/>
<rels:Relationship Target="../media/image8.png" Type="http://schemas.openxmlformats.org/officeDocument/2006/relationships/image" Id="rId6"/>
<rels:Relationship Target="../media/image9.png" Type="http://schemas.openxmlformats.org/officeDocument/2006/relationships/image" Id="rId7"/>
<rels:Relationship Target="../media/image10.png" Type="http://schemas.openxmlformats.org/officeDocument/2006/relationships/image" Id="rId8"/>
</rels:Relationships>

</file>

<file path=ppt/slides/_rels/slide1.xml.rels><?xml version="1.0" encoding="UTF-8" standalone="yes"?>
<Relationships xmlns="http://schemas.openxmlformats.org/package/2006/relationships">
<Relationship Target="../slideLayouts/slideLayout7.xml" Type="http://schemas.openxmlformats.org/officeDocument/2006/relationships/slideLayout" Id="rId1"/>
<Relationship Target="../media/image1.png" Type="http://schemas.openxmlformats.org/officeDocument/2006/relationships/image" Id="rId2"/>
<Relationship Target="../media/image2.png" Type="http://schemas.openxmlformats.org/officeDocument/2006/relationships/image" Id="rId3"/>
<Relationship Target="../media/image3.png" Type="http://schemas.openxmlformats.org/officeDocument/2006/relationships/image" Id="rId4"/>
<Relationship Target="../media/image4.png" Type="http://schemas.openxmlformats.org/officeDocument/2006/relationships/image" Id="rId5"/>
<Relationship Target="../media/image5.png" Type="http://schemas.openxmlformats.org/officeDocument/2006/relationships/image" Id="rId6"/>
</Relationships>

</file>

<file path=ppt/slides/_rels/slide1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4.png" Type="http://schemas.openxmlformats.org/officeDocument/2006/relationships/image" Id="rId3"/>
</rels:Relationships>

</file>

<file path=ppt/slides/_rels/slide1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charts/chart1.xml" Type="http://schemas.openxmlformats.org/officeDocument/2006/relationships/chart" Id="rId3"/>
</rels:Relationships>

</file>

<file path=ppt/slides/_rels/slide1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3.jpg" Type="http://schemas.openxmlformats.org/officeDocument/2006/relationships/image" Id="rId3"/>
</rels:Relationships>

</file>

<file path=ppt/slides/_rels/slide1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4.jpg" Type="http://schemas.openxmlformats.org/officeDocument/2006/relationships/image" Id="rId3"/>
</rels:Relationships>

</file>

<file path=ppt/slides/_rels/slide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5.jpg" Type="http://schemas.openxmlformats.org/officeDocument/2006/relationships/image" Id="rId3"/>
</rels:Relationships>

</file>

<file path=ppt/slides/_rels/slide2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6.jpg" Type="http://schemas.openxmlformats.org/officeDocument/2006/relationships/image" Id="rId3"/>
<rels:Relationship Target="../media/image7.jpg" Type="http://schemas.openxmlformats.org/officeDocument/2006/relationships/image" Id="rId4"/>
<rels:Relationship Target="../media/image8.jpg" Type="http://schemas.openxmlformats.org/officeDocument/2006/relationships/image" Id="rId5"/>
</rels:Relationships>

</file>

<file path=ppt/slides/_rels/slide2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5.png" Type="http://schemas.openxmlformats.org/officeDocument/2006/relationships/image" Id="rId2"/>
</rels:Relationships>

</file>

<file path=ppt/slides/_rels/slide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jpg" Type="http://schemas.openxmlformats.org/officeDocument/2006/relationships/image" Id="rId3"/>
</rels:Relationships>

</file>

<file path=ppt/slides/_rels/slide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charts/chart.xml" Type="http://schemas.openxmlformats.org/officeDocument/2006/relationships/chart" Id="rId3"/>
</rels:Relationships>

</file>

<file path=ppt/slides/_rels/slide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.jpg" Type="http://schemas.openxmlformats.org/officeDocument/2006/relationships/image" Id="rId3"/>
</rels:Relationships>

</file>

<file path=ppt/slides/_rels/slide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2.jpg" Type="http://schemas.openxmlformats.org/officeDocument/2006/relationships/image" Id="rId3"/>
</rels:Relationships>

</file>

<file path=ppt/slides/slide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58" name="AutoShape 3"/>
          <p:cNvSpPr/>
          <p:nvPr/>
        </p:nvSpPr>
        <p:spPr>
          <a:xfrm rot="0">
            <a:off x="609600" y="609600"/>
            <a:ext cx="10972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27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课程目录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212850"/>
            <a:ext cx="914400" cy="12700"/>
          </a:xfrm>
          <a:prstGeom prst="line">
            <a:avLst/>
          </a:prstGeom>
          <a:ln w="38100">
            <a:solidFill>
              <a:srgbClr val="2563EB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0004" name="AutoShape 5"/>
          <p:cNvSpPr/>
          <p:nvPr/>
        </p:nvSpPr>
        <p:spPr>
          <a:xfrm rot="0">
            <a:off x="6096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0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9144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06" name="AutoShape 7"/>
          <p:cNvSpPr/>
          <p:nvPr/>
        </p:nvSpPr>
        <p:spPr>
          <a:xfrm rot="0">
            <a:off x="29464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3" name="AutoShape 8"/>
          <p:cNvSpPr/>
          <p:nvPr/>
        </p:nvSpPr>
        <p:spPr>
          <a:xfrm rot="0">
            <a:off x="9144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项目背景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eyJfdGVtcGxhdGVEYXRhIjp7ImNvbnRlbnRUeXBlIjoiJGNhdGEwIiwibGluZUNvdW50IjoiMSIsIndvcmRDb3VudCI6IjUifSwidGFnIjoiJGNhdGEwIn0=</bd:templateData>
          </p:ext>
        </p:extLst>
      </p:sp>
      <p:sp>
        <p:nvSpPr>
          <p:cNvPr id="219464" name="AutoShape 9"/>
          <p:cNvSpPr/>
          <p:nvPr/>
        </p:nvSpPr>
        <p:spPr>
          <a:xfrm rot="0">
            <a:off x="9144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09" name="AutoShape 10"/>
          <p:cNvSpPr/>
          <p:nvPr/>
        </p:nvSpPr>
        <p:spPr>
          <a:xfrm rot="0">
            <a:off x="43688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0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46736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1" name="AutoShape 12"/>
          <p:cNvSpPr/>
          <p:nvPr/>
        </p:nvSpPr>
        <p:spPr>
          <a:xfrm rot="0">
            <a:off x="67056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8" name="AutoShape 13"/>
          <p:cNvSpPr/>
          <p:nvPr/>
        </p:nvSpPr>
        <p:spPr>
          <a:xfrm rot="0">
            <a:off x="46736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问题诊断与分析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eyJfdGVtcGxhdGVEYXRhIjp7ImNvbnRlbnRUeXBlIjoiJGNhdGExIiwibGluZUNvdW50IjoiMSIsIndvcmRDb3VudCI6IjUifSwidGFnIjoiJGNhdGExIn0=</bd:templateData>
          </p:ext>
        </p:extLst>
      </p:sp>
      <p:sp>
        <p:nvSpPr>
          <p:cNvPr id="219469" name="AutoShape 14"/>
          <p:cNvSpPr/>
          <p:nvPr/>
        </p:nvSpPr>
        <p:spPr>
          <a:xfrm rot="0">
            <a:off x="46736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4" name="AutoShape 15"/>
          <p:cNvSpPr/>
          <p:nvPr/>
        </p:nvSpPr>
        <p:spPr>
          <a:xfrm rot="0">
            <a:off x="81280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4328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6" name="AutoShape 17"/>
          <p:cNvSpPr/>
          <p:nvPr/>
        </p:nvSpPr>
        <p:spPr>
          <a:xfrm rot="0">
            <a:off x="104648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3" name="AutoShape 18"/>
          <p:cNvSpPr/>
          <p:nvPr/>
        </p:nvSpPr>
        <p:spPr>
          <a:xfrm rot="0">
            <a:off x="84328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SPC解决方案设计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eyJfdGVtcGxhdGVEYXRhIjp7ImNvbnRlbnRUeXBlIjoiJGNhdGEyIiwibGluZUNvdW50IjoiMSIsIndvcmRDb3VudCI6IjUifSwidGFnIjoiJGNhdGEyIn0=</bd:templateData>
          </p:ext>
        </p:extLst>
      </p:sp>
      <p:sp>
        <p:nvSpPr>
          <p:cNvPr id="219474" name="AutoShape 19"/>
          <p:cNvSpPr/>
          <p:nvPr/>
        </p:nvSpPr>
        <p:spPr>
          <a:xfrm rot="0">
            <a:off x="84328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9" name="AutoShape 20"/>
          <p:cNvSpPr/>
          <p:nvPr/>
        </p:nvSpPr>
        <p:spPr>
          <a:xfrm rot="0">
            <a:off x="6096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0" name="Picture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9144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1" name="AutoShape 22"/>
          <p:cNvSpPr/>
          <p:nvPr/>
        </p:nvSpPr>
        <p:spPr>
          <a:xfrm rot="0">
            <a:off x="29464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8" name="AutoShape 23"/>
          <p:cNvSpPr/>
          <p:nvPr/>
        </p:nvSpPr>
        <p:spPr>
          <a:xfrm rot="0">
            <a:off x="9144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实施过程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eyJfdGVtcGxhdGVEYXRhIjp7ImNvbnRlbnRUeXBlIjoiJGNhdGEzIiwibGluZUNvdW50IjoiMSIsIndvcmRDb3VudCI6IjUifSwidGFnIjoiJGNhdGEzIn0=</bd:templateData>
          </p:ext>
        </p:extLst>
      </p:sp>
      <p:sp>
        <p:nvSpPr>
          <p:cNvPr id="219479" name="AutoShape 24"/>
          <p:cNvSpPr/>
          <p:nvPr/>
        </p:nvSpPr>
        <p:spPr>
          <a:xfrm rot="0">
            <a:off x="9144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24" name="AutoShape 25"/>
          <p:cNvSpPr/>
          <p:nvPr/>
        </p:nvSpPr>
        <p:spPr>
          <a:xfrm rot="0">
            <a:off x="43688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5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0">
            <a:off x="46736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6" name="AutoShape 27"/>
          <p:cNvSpPr/>
          <p:nvPr/>
        </p:nvSpPr>
        <p:spPr>
          <a:xfrm rot="0">
            <a:off x="67056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3" name="AutoShape 28"/>
          <p:cNvSpPr/>
          <p:nvPr/>
        </p:nvSpPr>
        <p:spPr>
          <a:xfrm rot="0">
            <a:off x="46736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效果验证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eyJfdGVtcGxhdGVEYXRhIjp7ImNvbnRlbnRUeXBlIjoiJGNhdGE0IiwibGluZUNvdW50IjoiMSIsIndvcmRDb3VudCI6IjUifSwidGFnIjoiJGNhdGE0In0=</bd:templateData>
          </p:ext>
        </p:extLst>
      </p:sp>
      <p:sp>
        <p:nvSpPr>
          <p:cNvPr id="219484" name="AutoShape 29"/>
          <p:cNvSpPr/>
          <p:nvPr/>
        </p:nvSpPr>
        <p:spPr>
          <a:xfrm rot="0">
            <a:off x="46736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5" name="AutoShape 30"/>
          <p:cNvSpPr/>
          <p:nvPr/>
        </p:nvSpPr>
        <p:spPr>
          <a:xfrm rot="0">
            <a:off x="81280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2563EB">
              <a:alpha val="4999"/>
            </a:srgbClr>
          </a:solidFill>
          <a:ln w="12700">
            <a:solidFill>
              <a:srgbClr val="2563EB">
                <a:alpha val="100000"/>
              </a:srgbClr>
            </a:solidFill>
            <a:prstDash val="dash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30" name="Picture 3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0">
            <a:off x="84328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87" name="AutoShape 32"/>
          <p:cNvSpPr/>
          <p:nvPr/>
        </p:nvSpPr>
        <p:spPr>
          <a:xfrm rot="0">
            <a:off x="84328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2563EB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经验总结与推广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eyJfdGVtcGxhdGVEYXRhIjp7ImNvbnRlbnRUeXBlIjoiJGNhdGE1IiwibGluZUNvdW50IjoiMSIsIndvcmRDb3VudCI6IjUifSwidGFnIjoiJGNhdGE1In0=</bd:templateData>
          </p:ext>
        </p:extLst>
      </p:sp>
      <p:sp>
        <p:nvSpPr>
          <p:cNvPr id="219488" name="AutoShape 33"/>
          <p:cNvSpPr/>
          <p:nvPr/>
        </p:nvSpPr>
        <p:spPr>
          <a:xfrm rot="0">
            <a:off x="84328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bruW9lVxu6aG555uu6IOM5pmvXG7pl67popjor4rmlq3kuI7liIbmnpBcblNQQ+ino+WGs+aWueahiOiuvuiuoVxu5a6e5pa96L+H56iLXG7mlYjmnpzpqozor4Fcbue7j+mqjOaAu+e7k+S4juaOqOW5vyIsInRwbGlkIjoiMTAwMDEiLCJ0cGxOYW1lIjoiY2F0YUxpc3RfMzA2MDE0NDA2ODkwMzAzXzg3NTc4Mjc3OV8yNjgwNzE4ODU2MTAzMDNfNl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0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62000" y="1778000"/>
            <a:ext cx="1016000" cy="10160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2" name="AutoShape 5"/>
          <p:cNvSpPr/>
          <p:nvPr/>
        </p:nvSpPr>
        <p:spPr>
          <a:xfrm rot="0">
            <a:off x="762000" y="3048000"/>
            <a:ext cx="3048000" cy="1524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600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精密元件尺寸变异控制案例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762000" y="4692650"/>
            <a:ext cx="1016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00006" name="AutoShape 7"/>
          <p:cNvSpPr/>
          <p:nvPr/>
        </p:nvSpPr>
        <p:spPr>
          <a:xfrm rot="0">
            <a:off x="762000" y="4953000"/>
            <a:ext cx="3048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7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080000" y="1778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6" name="AutoShape 9"/>
          <p:cNvSpPr/>
          <p:nvPr/>
        </p:nvSpPr>
        <p:spPr>
          <a:xfrm rot="0">
            <a:off x="5080000" y="2540000"/>
            <a:ext cx="6096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17" name="AutoShape 10"/>
          <p:cNvSpPr/>
          <p:nvPr/>
        </p:nvSpPr>
        <p:spPr>
          <a:xfrm rot="0">
            <a:off x="5080000" y="3175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0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5334000" y="3365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9" name="AutoShape 12"/>
          <p:cNvSpPr/>
          <p:nvPr/>
        </p:nvSpPr>
        <p:spPr>
          <a:xfrm rot="0">
            <a:off x="5842000" y="3302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20" name="AutoShape 13"/>
          <p:cNvSpPr/>
          <p:nvPr/>
        </p:nvSpPr>
        <p:spPr>
          <a:xfrm rot="0">
            <a:off x="5080000" y="4191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3" name="Picture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5334000" y="4381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22" name="AutoShape 15"/>
          <p:cNvSpPr/>
          <p:nvPr/>
        </p:nvSpPr>
        <p:spPr>
          <a:xfrm rot="0">
            <a:off x="5842000" y="4318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334155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精密测量的创新实践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eyJ0YWciOiIkc3ViVGl0bGUifQ==</bd:templateData>
          </p:ext>
        </p:extLst>
      </p:sp>
      <p:cxnSp>
        <p:nvCxnSpPr>
          <p:cNvPr id="16" name="Connector 16"/>
          <p:cNvCxnSpPr/>
          <p:nvPr/>
        </p:nvCxnSpPr>
        <p:spPr>
          <a:xfrm>
            <a:off x="5080000" y="5454650"/>
            <a:ext cx="6096000" cy="12700"/>
          </a:xfrm>
          <a:prstGeom prst="line">
            <a:avLst/>
          </a:prstGeom>
          <a:ln w="12700">
            <a:solidFill>
              <a:srgbClr val="E2E8F0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17424" name="AutoShape 17"/>
          <p:cNvSpPr/>
          <p:nvPr/>
        </p:nvSpPr>
        <p:spPr>
          <a:xfrm rot="0">
            <a:off x="5080000" y="5651500"/>
            <a:ext cx="60960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 fontScale="100000"/>
          </a:bodyPr>
          <a:lstStyle/>
          <a:p>
            <a:pPr algn="l" defTabSz="91440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等线"/>
                <a:ea typeface="宋体"/>
                <a:cs typeface="+mn-cs"/>
              </a:defRPr>
            </a:pPr>
            <a:r>
              <a:rPr lang="en-US" sz="1200">
                <a:solidFill>
                  <a:srgbClr val="94A3B8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汇报人：卓越质量智库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yvuWvhuWFg+S7tuWwuuWvuOWPmOW8guaOp+WItuahiOS+iyIsInRwbGlkIjoiMTAwMDEiLCJ0cGxOYW1lIjoidGl0bGVfMzA2MDE0NDA2ODkwMzAzXzg3NTc4Mjc3OV8yNjgwNzE4ODU2MTAzMDNfbW9kIiwiZWRpdGVkIjoiZmFsc2UiLCJleHRyYVBhcmFtcyI6IntcImluZm9fdXJsXCI6XCJodHRwOi8vYmouYmNlYm9zLmNvbS92MS93ZW5rdS1haS1kb2MvMzA2MDE0NDA2ODkwMzAzL3J0Y3MvYmRqc29uL2U5MTAyMWQ2YjQ5MTA5NDMuanNvbj9yZXNwb25zZUNvbnRlbnRUeXBlPWFwcGxpY2F0aW9uJTJGanNvbiZyZXNwb25zZUNhY2hlQ29udHJvbD1tYXgtYWdlJTNEMzg4ODAwMCZyZXNwb25zZUV4cGlyZXM9RnJpJTJDJTIwMTclMjBBcHIlMjAyMDI2JTIwMjElM0E0NCUzQTQ5JTIwJTJCMDgwMCZhdXRob3JpemF0aW9uPWJjZS1hdXRoLXYxJTJGNDZkYzhjYzM0Njc0NGRhZDgwMDY1MTgyM2E5NmQ5Y2QlMkYyMDI2LTAzLTAzVDEzJTNBNDQlM0E0OVolMkYtMSUyRmhvc3QlMkY0ZTY2N2Y4NWIzNGU4YTlhNGJmODU4ZmEwZWM2Zjk0Y2I5YjJmYzNiMzRiMTZhNTFjYWUzNjU4MzlkMWY0MDFjXCJ9In0=</bd:templateData>
    </p:ext>
  </p:extLs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SPC解决方案设计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FNQQ+ino+WGs+aWueahiOiuvuiuoSIsInRwbGlkIjoiMTAwMDEiLCJ0cGxOYW1lIjoiaDJ0aXRsZV8zMDYwMTQ0MDY4OTAzMDNfODc1NzgyNzc5XzI2ODA3MTg4NTYxMDMwM19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17310" r="17310"/>
          <a:stretch>
            <a:fillRect/>
          </a:stretch>
        </p:blipFill>
        <p:spPr>
          <a:xfrm rot="0">
            <a:off x="671635" y="1198944"/>
            <a:ext cx="4896317" cy="4896317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6117399" y="1833417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对于精密元件尺寸数据，优先采用Xbar-R图（均值-极差图）监控过程均值和波动，因计量数据能提供更丰富的变异信息，适用于关键尺寸的连续监测。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6117399" y="1466523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计量型控制图优先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6117399" y="3371805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当子组样本量n=1或测量成本高时，采用I-MR图（单值-移动极差图），通过移动极差反映短期变异，适用于小批量或破坏性检测场景。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117399" y="3039750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单值-移动极差图补充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117399" y="4966332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对无法量化的外观缺陷等特性，使用P图（不合格品率图）或U图（单位缺陷数图），作为计量控制的补充工具。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117399" y="4594438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计数型控制图备用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统计过程控制方法选择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7n+iuoei/h+eoi+aOp+WItuaWueazlemAieaLqVxuIyMjIOiuoemHj+Wei+aOp+WItuWbvuS8mOWFiFxu5a+55LqO57K+5a+G5YWD5Lu25bC65a+45pWw5o2u77yM5LyY5YWI6YeH55SoWGJhci1S5Zu+77yI5Z2H5YC8LeaegeW3ruWbvu+8ieebkeaOp+i/h+eoi+Wdh+WAvOWSjOazouWKqO+8jOWboOiuoemHj+aVsOaNruiDveaPkOS+m+abtOS4sOWvjOeahOWPmOW8guS/oeaBr++8jOmAgueUqOS6juWFs+mUruWwuuWvuOeahOi/nue7reebkea1i+OAglxuIyMjIOWNleWAvC3np7vliqjmnoHlt67lm77ooaXlhYVcbuW9k+WtkOe7hOagt+acrOmHj249MeaIlua1i+mHj+aIkOacrOmrmOaXtu+8jOmHh+eUqEktTVLlm77vvIjljZXlgLwt56e75Yqo5p6B5beu5Zu+77yJ77yM6YCa6L+H56e75Yqo5p6B5beu5Y+N5pig55+t5pyf5Y+Y5byC77yM6YCC55So5LqO5bCP5om56YeP5oiW56C05Z2P5oCn5qOA5rWL5Zy65pmv44CCXG4jIyMg6K6h5pWw5Z6L5o6n5Yi25Zu+5aSH55SoXG7lr7nml6Dms5Xph4/ljJbnmoTlpJbop4LnvLrpmbfnrYnnibnmgKfvvIzkvb/nlKhQ5Zu+77yI5LiN5ZCI5qC85ZOB546H5Zu+77yJ5oiWVeWbvu+8iOWNleS9jee8uumZt+aVsOWbvu+8ie+8jOS9nOS4uuiuoemHj+aOp+WItueahOihpeWFheW3peWFt+OAgiIsInRwbGlkIjoiMTAwMDEiLCJ0cGxOYW1lIjoibGlzdDNfSW1nMTNfbW9kIiwiZWRpdGVkIjoiZmFsc2UiLCJleHRyYVBhcmFtcyI6IntcImluZm9fdXJsXCI6XCJodHRwOi8vYmouYmNlYm9zLmNvbS92MS93ZW5rdS1haS1kb2MvMzA2MDE0NDA2ODkwMzAzL3J0Y3MvYmRqc29uL2U5MTAyMWQ2YjQ5MTA5NDMuanNvbj9yZXNwb25zZUNvbnRlbnRUeXBlPWFwcGxpY2F0aW9uJTJGanNvbiZyZXNwb25zZUNhY2hlQ29udHJvbD1tYXgtYWdlJTNEMzg4ODAwMCZyZXNwb25zZUV4cGlyZXM9RnJpJTJDJTIwMTclMjBBcHIlMjAyMDI2JTIwMjElM0E0NCUzQTQ5JTIwJTJCMDgwMCZhdXRob3JpemF0aW9uPWJjZS1hdXRoLXYxJTJGNDZkYzhjYzM0Njc0NGRhZDgwMDY1MTgyM2E5NmQ5Y2QlMkYyMDI2LTAzLTAzVDEzJTNBNDQlM0E0OVolMkYtMSUyRmhvc3QlMkY0ZTY2N2Y4NWIzNGU4YTlhNGJmODU4ZmEwZWM2Zjk0Y2I5YjJmYzNiMzRiMTZhNTFjYWUzNjU4MzlkMWY0MDFjXCJ9In0=</bd:templateData>
    </p:ext>
  </p:extLs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6003854" y="1328561"/>
            <a:ext cx="4993538" cy="2090318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6003854" y="3725232"/>
            <a:ext cx="4993538" cy="2090318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681853" y="3725232"/>
            <a:ext cx="4993538" cy="2090318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681853" y="1313442"/>
            <a:ext cx="4993538" cy="2090318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384614" y="3930371"/>
            <a:ext cx="408924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2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测量系统验证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384614" y="4481785"/>
            <a:ext cx="426421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accent2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确保监控点测量工具的GR&amp;R≤10%，分辨率需达到过程变差的1/10~1/5，避免测量误差干扰控制图判读。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1046514" y="1533700"/>
            <a:ext cx="408924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2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FMEA风险分析驱动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46514" y="2085114"/>
            <a:ext cx="426421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accent2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通过失效模式与影响分析（FMEA）识别严重度≥8的尺寸特性，如配合公差、密封面精度等，作为SPC核心监控点。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6368515" y="1533700"/>
            <a:ext cx="408924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客户规格优先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6368515" y="2085114"/>
            <a:ext cx="426421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客户图纸或协议中明确标注的CTQ（关键质量特性）尺寸必须纳入监控，例如汽车零部件中的轴径配合尺寸。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1046514" y="3930371"/>
            <a:ext cx="408924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工艺薄弱环节聚焦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1046514" y="4481785"/>
            <a:ext cx="426421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针对历史不良率高的加工工序（如精密冲压的孔位偏差），增加控制图监测频率。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关键监控点确定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ebkeaOp+eCueehruWumlxuIyMjIEZNRUHpo47pmanliIbmnpDpqbHliqhcbumAmui/h+WkseaViOaooeW8j+S4juW9seWTjeWIhuaekO+8iEZNRUHvvInor4bliKvkuKXph43luqbiiaU455qE5bC65a+454m55oCn77yM5aaC6YWN5ZCI5YWs5beu44CB5a+G5bCB6Z2i57K+5bqm562J77yM5L2c5Li6U1BD5qC45b+D55uR5o6n54K544CCXG4jIyMg5a6i5oi36KeE5qC85LyY5YWIXG7lrqLmiLflm77nurjmiJbljY/orq7kuK3mmI7noa7moIfms6jnmoRDVFHvvIjlhbPplK7otKjph4/nibnmgKfvvInlsLrlr7jlv4XpobvnurPlhaXnm5HmjqfvvIzkvovlpoLmsb3ovabpm7bpg6jku7bkuK3nmoTovbTlvoTphY3lkIjlsLrlr7jjgIJcbiMjIyDlt6XoibroloTlvLHnjq/oioLogZrnhKZcbumSiOWvueWOhuWPsuS4jeiJr+eOh+mrmOeahOWKoOW3peW3peW6j++8iOWmgueyvuWvhuWGsuWOi+eahOWtlOS9jeWBj+W3ru+8ie+8jOWinuWKoOaOp+WItuWbvuebkea1i+mikeeOh+OAglxuIyMjIOa1i+mHj+ezu+e7n+mqjOivgVxu56Gu5L+d55uR5o6n54K55rWL6YeP5bel5YW355qER1ImUuKJpDEwJe+8jOWIhui+qOeOh+mcgOi+vuWIsOi/h+eoi+WPmOW3rueahDEvMTB+MS8177yM6YG/5YWN5rWL6YeP6K+v5beu5bmy5omw5o6n5Yi25Zu+5Yik6K+744CCIiwidHBsaWQiOiIxMDAwMSIsInRwbE5hbWUiOiJsaXN0NF8yX21vZCIsImVkaXRlZCI6ImZhbHNlIiwiZXh0cmFQYXJhbXMiOiJ7XCJpbmZvX3VybFwiOlwiaHR0cDovL2JqLmJjZWJvcy5jb20vdjEvd2Vua3UtYWktZG9jLzMwNjAxNDQwNjg5MDMwMy9ydGNzL2JkanNvbi9lOTEwMjFkNmI0OTEwOTQzLmpzb24/cmVzcG9uc2VDb250ZW50VHlwZT1hcHBsaWNhdGlvbiUyRmpzb24mcmVzcG9uc2VDYWNoZUNvbnRyb2w9bWF4LWFnZSUzRDM4ODgwMDAmcmVzcG9uc2VFeHBpcmVzPUZyaSUyQyUyMDE3JTIwQXByJTIwMjAyNiUyMDIxJTNBNDQlM0E0OSUyMCUyQjA4MDAmYXV0aG9yaXphdGlvbj1iY2UtYXV0aC12MSUyRjQ2ZGM4Y2MzNDY3NDRkYWQ4MDA2NTE4MjNhOTZkOWNkJTJGMjAyNi0wMy0wM1QxMyUzQTQ0JTNBNDlaJTJGLTElMkZob3N0JTJGNGU2NjdmODViMzRlOGE5YTRiZjg1OGZhMGVjNmY5NGNiOWIyZmMzYjM0YjE2YTUxY2FlMzY1ODM5ZDFmNDAxY1wifSJ9</bd:templateData>
    </p:ext>
  </p:extLst>
</p:sld>
</file>

<file path=ppt/slides/slide13.xml><?xml version="1.0" encoding="utf-8"?>
<p:sld xmlns:a="http://schemas.openxmlformats.org/drawingml/2006/main" xmlns:c="http://schemas.openxmlformats.org/drawingml/2006/chart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882187" y="1590397"/>
            <a:ext cx="4984505" cy="371612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尺寸偏差逐步增大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从08:00到16:00，尺寸偏差从0.12mm增加到0.25mm，增幅达108%，显示生产过程中存在累积误差问题。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午间加速恶化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12:00-14:00偏差增长0.04mm，显著高于前两小时的0.03mm增幅，可能与设备热疲劳或换班操作有关。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需紧急干预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16:00数据已接近行业标准临界值（通常为0.3mm），</a:t>
            </a: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建议立即校准设备并检查模具磨损情况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</a:p>
        </p:txBody>
        <p:extLst>
          <p:ext uri="http://schemas.baidu.com/office/drawing/2023/templateData">
            <bd:templateData xmlns:bd="http://schemas.baidu.com/office/drawing/2023/templateData">eyJ0YWciOiIkdGV4dCJ9</bd:templateData>
          </p:ext>
        </p:extLst>
      </p:sp>
      <p:graphicFrame>
        <p:nvGraphicFramePr>
          <p:cNvPr id="4" name="Chart 4"/>
          <p:cNvGraphicFramePr>
            <a:graphicFrameLocks noGrp="1"/>
          </p:cNvGraphicFramePr>
          <p:nvPr/>
        </p:nvGraphicFramePr>
        <p:xfrm>
          <a:off x="650321" y="1706525"/>
          <a:ext cx="4645152" cy="4186762"/>
        </p:xfrm>
        <a:graphic>
          <a:graphicData uri="http://schemas.openxmlformats.org/drawingml/2006/chart">
            <c:chart xmlns:ooxmlsdkcls="c:C_CT_RelId" r:id="rId3"/>
          </a:graphicData>
        </a:graphic>
      </p:graphicFrame>
      <p:sp>
        <p:nvSpPr>
          <p:cNvPr id="5" name="TextBox 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控制图与预警机制建立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mBgYGNoYXJ0LXYxXG57XCJjb2x1bW5zXCI6IFtcIuaXtumXtFwiLCBcIuWwuuWvuOWBj+W3ru+8iOWNleS9je+8mm1t77yJXCJdLCBcImRhdGFcIjogW1tcIjA4OjAwXCIsIDAuMTJdLCBbXCIxMDowMFwiLCAwLjE1XSwgW1wiMTI6MDBcIiwgMC4xOF0sIFtcIjE0OjAwXCIsIDAuMjJdLCBbXCIxNjowMFwiLCAwLjI1XV0sIFwidHlwZVwiOiBcImxpbmVcIn1cbmBgYC0gKirlsLrlr7jlgY/lt67pgJDmraXlop7lpKcqKjog5LuOMDg6MDDliLAxNjowMO+8jOWwuuWvuOWBj+W3ruS7jjAuMTJtbeWinuWKoOWIsDAuMjVtbe+8jOWinuW5hei+vjEwOCXvvIzmmL7npLrnlJ/kuqfov4fnqIvkuK3lrZjlnKjntK/np6/or6/lt67pl67popjjgIJcbi0gKirljYjpl7TliqDpgJ/mgbbljJYqKjogMTI6MDAtMTQ6MDDlgY/lt67lop7plb8wLjA0bW3vvIzmmL7okZfpq5jkuo7liY3kuKTlsI/ml7bnmoQwLjAzbW3lop7luYXvvIzlj6/og73kuI7orr7lpIfng63nlrLlirPmiJbmjaLnj63mk43kvZzmnInlhbPjgIJcbi0gKirpnIDntKfmgKXlubLpooQqKjogMTY6MDDmlbDmja7lt7LmjqXov5HooYzkuJrmoIflh4bkuLTnlYzlgLzvvIjpgJrluLjkuLowLjNtbe+8ie+8jCoq5bu66K6u56uL5Y2z5qCh5YeG6K6+5aSH5bm25qOA5p+l5qih5YW356Oo5o2f5oOF5Ya1KirjgIIiLCJ0cGxpZCI6IjEwMDAxIiwidHBsTmFtZSI6InRpdGxlR3JhcGhfM19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实施过程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aWvei/h+eoiyIsInRwbGlkIjoiMTAwMDEiLCJ0cGxOYW1lIjoiaDJ0aXRsZV8zMDYwMTQ0MDY4OTAzMDNfODc1NzgyNzc5XzI2ODA3MTg4NTYxMDMwM19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437459" y="1412326"/>
            <a:ext cx="739142" cy="730069"/>
          </a:xfrm>
          <a:prstGeom prst="rect">
            <a:avLst/>
          </a:prstGeom>
          <a:ln/>
        </p:spPr>
        <p:txBody>
          <a:bodyPr anchor="t" anchorCtr="0" bIns="60960" lIns="121920" rIns="121920" rtlCol="0" tIns="60960" vert="horz" wrap="square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025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输入</a:t>
            </a:r>
          </a:p>
          <a:p>
            <a:pPr algn="ctr">
              <a:lnSpc>
                <a:spcPct val="80000"/>
              </a:lnSpc>
            </a:pPr>
            <a:r>
              <a:rPr lang="en-US" sz="2025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标题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5059405" y="2721769"/>
            <a:ext cx="1495158" cy="1495158"/>
          </a:xfrm>
          <a:prstGeom prst="ellipse">
            <a:avLst/>
          </a:pr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5437459" y="3133663"/>
            <a:ext cx="730613" cy="670735"/>
          </a:xfrm>
          <a:custGeom>
            <a:avLst/>
            <a:gdLst/>
            <a:ahLst/>
            <a:cxnLst/>
            <a:rect b="b" l="l" r="r" t="t"/>
            <a:pathLst>
              <a:path h="905" w="988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6683524" y="2879180"/>
            <a:ext cx="2115722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5400000">
            <a:off x="5167226" y="1395702"/>
            <a:ext cx="1278428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211870" y="1645737"/>
            <a:ext cx="1190320" cy="704031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多通道同步采样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eyJfdGVtcGxhdGVEYXRhIjp7ImNvbnRlbnRUeXBlIjoiJGl0ZW0yX3RpdGxlIiwibGluZUNvdW50IjoiMiIsIndvcmRDb3VudCI6IjQifSwidGFnIjoiJGl0ZW0yX3RpdGxlIn0=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2834909" y="2867298"/>
            <a:ext cx="2115722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3367975" y="3116983"/>
            <a:ext cx="1190320" cy="704730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高精度传感器部署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eyJfdGVtcGxhdGVEYXRhIjp7ImNvbnRlbnRUeXBlIjoiJGl0ZW0xX3RpdGxlIiwibGluZUNvdW50IjoiMiIsIndvcmRDb3VudCI6IjQifSwidGFnIjoiJGl0ZW0xX3RpdGxlIn0=</bd:templateData>
          </p:ext>
        </p:extLst>
      </p:sp>
      <p:sp>
        <p:nvSpPr>
          <p:cNvPr id="11" name="AutoShape 11"/>
          <p:cNvSpPr/>
          <p:nvPr/>
        </p:nvSpPr>
        <p:spPr>
          <a:xfrm rot="5400000">
            <a:off x="5169098" y="4385188"/>
            <a:ext cx="1278428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497915" y="1376966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在关键加工工位安装微米级激光位移传感器和温度补偿模块，实现尺寸数据实时采集（如±1μm分辨率），消除人工测量带来的随机误差。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eyJfdGVtcGxhdGVEYXRhIjp7ImNvbnRlbnRUeXBlIjoiJGl0ZW0xX2MiLCJsaW5lQ291bnQiOiIzIiwid29yZENvdW50IjoiMjIifSwidGFnIjoiJGl0ZW0xX2MifQ==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97915" y="4366451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开发专用滤波算法消除电磁干扰噪声，并基于ISO 8015标准对采集数据进行温度-湿度补偿，确保数据可比性。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eyJfdGVtcGxhdGVEYXRhIjp7ImNvbnRlbnRUeXBlIjoiJGl0ZW00X2MiLCJsaW5lQ291bnQiOiIzIiwid29yZENvdW50IjoiMjIifSwidGFnIjoiJGl0ZW00X2MifQ==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6663717" y="4366451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通过EtherCAT协议将分散的传感器数据汇聚至边缘计算节点，采样周期从原有的2秒缩短至50ms，满足实时控制需求。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eyJfdGVtcGxhdGVEYXRhIjp7ImNvbnRlbnRUeXBlIjoiJGl0ZW0zX2MiLCJsaW5lQ291bnQiOiIzIiwid29yZENvdW50IjoiMjIifSwidGFnIjoiJGl0ZW0zX2MifQ==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6663717" y="1376966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采用24位Σ-Δ ADC配合抗混叠滤波器，对主轴振动、切削力、冷却液流量等8个工艺参数同步采集，建立多维关联分析模型。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eyJfdGVtcGxhdGVEYXRhIjp7ImNvbnRlbnRUeXBlIjoiJGl0ZW0yX2MiLCJsaW5lQ291bnQiOiIzIiwid29yZENvdW50IjoiMjIifSwidGFnIjoiJGl0ZW0yX2MifQ==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211870" y="4634873"/>
            <a:ext cx="1190320" cy="704730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数据标准化处理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eyJfdGVtcGxhdGVEYXRhIjp7ImNvbnRlbnRUeXBlIjoiJGl0ZW00X3RpdGxlIiwibGluZUNvdW50IjoiMiIsIndvcmRDb3VudCI6IjQifSwidGFnIjoiJGl0ZW00X3RpdGxlIn0=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146225" y="3116983"/>
            <a:ext cx="1190320" cy="704730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工业总线集成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eyJfdGVtcGxhdGVEYXRhIjp7ImNvbnRlbnRUeXBlIjoiJGl0ZW0zX3RpdGxlIiwibGluZUNvdW50IjoiMiIsIndvcmRDb3VudCI6IjQifSwidGFnIjoiJGl0ZW0zX3RpdGxlIn0=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数据采集系统改造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VsOaNrumHh+mbhuezu+e7n+aUuemAoFxuIyMjIOmrmOeyvuW6puS8oOaEn+WZqOmDqOe9slxu5Zyo5YWz6ZSu5Yqg5bel5bel5L2N5a6J6KOF5b6u57Gz57qn5r+A5YWJ5L2N56e75Lyg5oSf5Zmo5ZKM5rip5bqm6KGl5YG/5qih5Z2X77yM5a6e546w5bC65a+45pWw5o2u5a6e5pe26YeH6ZuG77yI5aaCwrExzrxt5YiG6L6o546H77yJ77yM5raI6Zmk5Lq65bel5rWL6YeP5bim5p2l55qE6ZqP5py66K+v5beu44CCXG4jIyMg5aSa6YCa6YGT5ZCM5q2l6YeH5qC3XG7ph4fnlKgyNOS9jc6jLc6UIEFEQ+mFjeWQiOaKl+a3t+WPoOa7pOazouWZqO+8jOWvueS4u+i9tOaMr+WKqOOAgeWIh+WJiuWKm+OAgeWGt+WNtOa2sua1gemHj+etiTjkuKrlt6Xoibrlj4LmlbDlkIzmraXph4fpm4bvvIzlu7rnq4vlpJrnu7TlhbPogZTliIbmnpDmqKHlnovjgIJcbiMjIyDlt6XkuJrmgLvnur/pm4bmiJBcbumAmui/h0V0aGVyQ0FU5Y2P6K6u5bCG5YiG5pWj55qE5Lyg5oSf5Zmo5pWw5o2u5rGH6IGa6Iez6L6557yY6K6h566X6IqC54K577yM6YeH5qC35ZGo5pyf5LuO5Y6f5pyJ55qEMuenkue8qeefreiHszUwbXPvvIzmu6HotrPlrp7ml7bmjqfliLbpnIDmsYLjgIJcbiMjIyDmlbDmja7moIflh4bljJblpITnkIZcbuW8gOWPkeS4k+eUqOa7pOazoueul+azlea2iOmZpOeUteejgeW5suaJsOWZquWjsO+8jOW5tuWfuuS6jklTTyA4MDE15qCH5YeG5a+56YeH6ZuG5pWw5o2u6L+b6KGM5rip5bqmLea5v+W6puihpeWBv++8jOehruS/neaVsOaNruWPr+avlOaAp+OAgiIsInRwbGlkIjoiMTAwMDEiLCJ0cGxOYW1lIjoibGlzdDRfMjMxMjAxMDFfbW9kIiwiZWRpdGVkIjoiZmFsc2UiLCJleHRyYVBhcmFtcyI6IntcImluZm9fdXJsXCI6XCJodHRwOi8vYmouYmNlYm9zLmNvbS92MS93ZW5rdS1haS1kb2MvMzA2MDE0NDA2ODkwMzAzL3J0Y3MvYmRqc29uL2U5MTAyMWQ2YjQ5MTA5NDMuanNvbj9yZXNwb25zZUNvbnRlbnRUeXBlPWFwcGxpY2F0aW9uJTJGanNvbiZyZXNwb25zZUNhY2hlQ29udHJvbD1tYXgtYWdlJTNEMzg4ODAwMCZyZXNwb25zZUV4cGlyZXM9RnJpJTJDJTIwMTclMjBBcHIlMjAyMDI2JTIwMjElM0E0NCUzQTQ5JTIwJTJCMDgwMCZhdXRob3JpemF0aW9uPWJjZS1hdXRoLXYxJTJGNDZkYzhjYzM0Njc0NGRhZDgwMDY1MTgyM2E5NmQ5Y2QlMkYyMDI2LTAzLTAzVDEzJTNBNDQlM0E0OVolMkYtMSUyRmhvc3QlMkY0ZTY2N2Y4NWIzNGU4YTlhNGJmODU4ZmEwZWM2Zjk0Y2I5YjJmYzNiMzRiMTZhNTFjYWUzNjU4MzlkMWY0MDFjXCJ9In0=</bd:templateData>
    </p:ext>
  </p:extLs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6755660" y="1485222"/>
            <a:ext cx="4279418" cy="4279418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Freeform 4"/>
          <p:cNvSpPr/>
          <p:nvPr/>
        </p:nvSpPr>
        <p:spPr>
          <a:xfrm rot="0">
            <a:off x="513502" y="141767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704352" y="1305549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513502" y="305356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704352" y="2941440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513502" y="4747524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704352" y="4635394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2141730" y="1633688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设计图形化看板集中展示关键尺寸SPC控制图，培训人员掌握CPK/PPK等统计工具的使用方法，快速识别异常趋势。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2141730" y="1191114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人机交互界面优化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141730" y="3208717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编制包含37项操作要点的《精密加工控制手册》，通过VR模拟训练使操作员熟练掌握刀具补偿、夹具调整等干预动作。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2141730" y="2789369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标准化作业规程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141730" y="4890693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组织跨部门团队进行加工异常场景模拟，培养从数据异常定位到根本原因分析的系统性思维能力。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2141730" y="4471345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故障树分析演练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操作人员培训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TjeS9nOS6uuWRmOWfueiurVxuIyMjIOS6uuacuuS6pOS6kueVjOmdouS8mOWMllxu6K6+6K6h5Zu+5b2i5YyW55yL5p2/6ZuG5Lit5bGV56S65YWz6ZSu5bC65a+4U1BD5o6n5Yi25Zu+77yM5Z+56K6t5Lq65ZGY5o6M5o+hQ1BLL1BQS+etiee7n+iuoeW3peWFt+eahOS9v+eUqOaWueazle+8jOW/q+mAn+ivhuWIq+W8guW4uOi2i+WKv+OAglxuIyMjIOagh+WHhuWMluS9nOS4muinhOeoi1xu57yW5Yi25YyF5ZCrMzfpobnmk43kvZzopoHngrnnmoTjgIrnsr7lr4bliqDlt6XmjqfliLbmiYvlhozjgIvvvIzpgJrov4dWUuaooeaLn+iuree7g+S9v+aTjeS9nOWRmOeGn+e7g+aOjOaPoeWIgOWFt+ihpeWBv+OAgeWkueWFt+iwg+aVtOetieW5sumihOWKqOS9nOOAglxuIyMjIOaVhemanOagkeWIhuaekOa8lOe7g1xu57uE57uH6Leo6YOo6Zeo5Zui6Zif6L+b6KGM5Yqg5bel5byC5bi45Zy65pmv5qih5ouf77yM5Z+55YW75LuO5pWw5o2u5byC5bi45a6a5L2N5Yiw5qC55pys5Y6f5Zug5YiG5p6Q55qE57O757uf5oCn5oCd57u06IO95Yqb44CCIiwidHBsaWQiOiIxMDAwMSIsInRwbE5hbWUiOiJsaXN0M19JbWcwX21vZCIsImVkaXRlZCI6ImZhbHNlIiwiZXh0cmFQYXJhbXMiOiJ7XCJpbmZvX3VybFwiOlwiaHR0cDovL2JqLmJjZWJvcy5jb20vdjEvd2Vua3UtYWktZG9jLzMwNjAxNDQwNjg5MDMwMy9ydGNzL2JkanNvbi9lOTEwMjFkNmI0OTEwOTQzLmpzb24/cmVzcG9uc2VDb250ZW50VHlwZT1hcHBsaWNhdGlvbiUyRmpzb24mcmVzcG9uc2VDYWNoZUNvbnRyb2w9bWF4LWFnZSUzRDM4ODgwMDAmcmVzcG9uc2VFeHBpcmVzPUZyaSUyQyUyMDE3JTIwQXByJTIwMjAyNiUyMDIxJTNBNDQlM0E0OSUyMCUyQjA4MDAmYXV0aG9yaXphdGlvbj1iY2UtYXV0aC12MSUyRjQ2ZGM4Y2MzNDY3NDRkYWQ4MDA2NTE4MjNhOTZkOWNkJTJGMjAyNi0wMy0wM1QxMyUzQTQ0JTNBNDlaJTJGLTElMkZob3N0JTJGNGU2NjdmODViMzRlOGE5YTRiZjg1OGZhMGVjNmY5NGNiOWIyZmMzYjM0YjE2YTUxY2FlMzY1ODM5ZDFmNDAxY1wifSJ9</bd:templateData>
    </p:ext>
  </p:extLs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1164214" y="2085043"/>
            <a:ext cx="641656" cy="641656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</a:path>
              <a:path h="304800" w="304800"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</a:path>
              <a:path h="304800" w="304800"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4114778" y="2128545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6678103" y="2172048"/>
            <a:ext cx="554652" cy="5546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9277352" y="2085043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13360" y="76200"/>
                </a:moveTo>
                <a:lnTo>
                  <a:pt x="243840" y="76200"/>
                </a:lnTo>
                <a:lnTo>
                  <a:pt x="243840" y="289560"/>
                </a:lnTo>
                <a:lnTo>
                  <a:pt x="60960" y="289560"/>
                </a:lnTo>
                <a:lnTo>
                  <a:pt x="60960" y="76200"/>
                </a:lnTo>
                <a:lnTo>
                  <a:pt x="91440" y="76200"/>
                </a:lnTo>
                <a:lnTo>
                  <a:pt x="91440" y="60960"/>
                </a:lnTo>
                <a:cubicBezTo>
                  <a:pt x="91440" y="44129"/>
                  <a:pt x="105089" y="30480"/>
                  <a:pt x="121920" y="30480"/>
                </a:cubicBezTo>
                <a:lnTo>
                  <a:pt x="121920" y="30480"/>
                </a:lnTo>
                <a:lnTo>
                  <a:pt x="182880" y="30480"/>
                </a:lnTo>
                <a:cubicBezTo>
                  <a:pt x="199711" y="30480"/>
                  <a:pt x="213360" y="44129"/>
                  <a:pt x="213360" y="60960"/>
                </a:cubicBezTo>
                <a:lnTo>
                  <a:pt x="213360" y="60960"/>
                </a:lnTo>
                <a:lnTo>
                  <a:pt x="213360" y="76200"/>
                </a:lnTo>
                <a:close/>
                <a:moveTo>
                  <a:pt x="259080" y="76200"/>
                </a:moveTo>
                <a:lnTo>
                  <a:pt x="274320" y="76200"/>
                </a:lnTo>
                <a:cubicBezTo>
                  <a:pt x="291151" y="76200"/>
                  <a:pt x="304800" y="89849"/>
                  <a:pt x="304800" y="106680"/>
                </a:cubicBezTo>
                <a:lnTo>
                  <a:pt x="304800" y="106680"/>
                </a:lnTo>
                <a:lnTo>
                  <a:pt x="304800" y="259080"/>
                </a:lnTo>
                <a:cubicBezTo>
                  <a:pt x="304800" y="275911"/>
                  <a:pt x="291151" y="289560"/>
                  <a:pt x="274320" y="289560"/>
                </a:cubicBezTo>
                <a:lnTo>
                  <a:pt x="274320" y="289560"/>
                </a:lnTo>
                <a:lnTo>
                  <a:pt x="259080" y="289560"/>
                </a:lnTo>
                <a:lnTo>
                  <a:pt x="259080" y="76200"/>
                </a:lnTo>
                <a:close/>
                <a:moveTo>
                  <a:pt x="45720" y="76200"/>
                </a:moveTo>
                <a:lnTo>
                  <a:pt x="45720" y="289560"/>
                </a:lnTo>
                <a:lnTo>
                  <a:pt x="30480" y="289560"/>
                </a:lnTo>
                <a:cubicBezTo>
                  <a:pt x="13649" y="289560"/>
                  <a:pt x="0" y="275911"/>
                  <a:pt x="0" y="259080"/>
                </a:cubicBezTo>
                <a:lnTo>
                  <a:pt x="0" y="259080"/>
                </a:lnTo>
                <a:lnTo>
                  <a:pt x="0" y="106680"/>
                </a:lnTo>
                <a:cubicBezTo>
                  <a:pt x="0" y="89916"/>
                  <a:pt x="13716" y="76200"/>
                  <a:pt x="30480" y="76200"/>
                </a:cubicBezTo>
                <a:lnTo>
                  <a:pt x="45720" y="76200"/>
                </a:lnTo>
                <a:close/>
                <a:moveTo>
                  <a:pt x="121920" y="60960"/>
                </a:moveTo>
                <a:lnTo>
                  <a:pt x="121920" y="76200"/>
                </a:lnTo>
                <a:lnTo>
                  <a:pt x="182880" y="76200"/>
                </a:lnTo>
                <a:lnTo>
                  <a:pt x="182880" y="60960"/>
                </a:lnTo>
                <a:lnTo>
                  <a:pt x="121920" y="6096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13502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在MES系统中嵌入自适应算法，根据历史加工数据自动收缩/放宽公差带（如±0.005mm→±0.003mm），实现预防性管控。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13502" y="2918593"/>
            <a:ext cx="2422374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动态公差带控制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3226287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设置黄/橙/红三级报警阈值，触发后自动推送短信至责任人员，严重超差时直接切断设备电源并启动自锁。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3226287" y="2918593"/>
            <a:ext cx="2367939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三级报警机制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932691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构建加工过程数字孪生模型，在虚拟环境中预演参数调整方案，确认有效后再实施物理设备变更。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932691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数字孪生验证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8579636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建立从原材料批次到最终检测数据的全链路追溯系统，异常件可快速定位受影响工序及设备参数历史记录。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579636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追溯闭环管理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实时监控流程建立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aXtuebkeaOp+a1geeoi+W7uueri1xuIyMjIOWKqOaAgeWFrOW3ruW4puaOp+WItlxu5ZyoTUVT57O757uf5Lit5bWM5YWl6Ieq6YCC5bqU566X5rOV77yM5qC55o2u5Y6G5Y+y5Yqg5bel5pWw5o2u6Ieq5Yqo5pS257ypL+aUvuWuveWFrOW3ruW4pu+8iOWmgsKxMC4wMDVtbeKGksKxMC4wMDNtbe+8ie+8jOWunueOsOmihOmYsuaAp+euoeaOp+OAglxuIyMjIOS4iee6p+aKpeitpuacuuWItlxu6K6+572u6buEL+apmS/nuqLkuInnuqfmiqXorabpmIjlgLzvvIzop6blj5HlkI7oh6rliqjmjqjpgIHnn63kv6Hoh7PotKPku7vkurrlkZjvvIzkuKXph43otoXlt67ml7bnm7TmjqXliIfmlq3orr7lpIfnlLXmupDlubblkK/liqjoh6rplIHjgIJcbiMjIyDmlbDlrZflrarnlJ/pqozor4FcbuaehOW7uuWKoOW3pei/h+eoi+aVsOWtl+WtqueUn+aooeWei++8jOWcqOiZmuaLn+eOr+Wig+S4remihOa8lOWPguaVsOiwg+aVtOaWueahiO+8jOehruiupOacieaViOWQjuWGjeWunuaWveeJqeeQhuiuvuWkh+WPmOabtOOAglxuIyMjIOi/vea6r+mXreeOr+euoeeQhlxu5bu656uL5LuO5Y6f5p2Q5paZ5om55qyh5Yiw5pyA57uI5qOA5rWL5pWw5o2u55qE5YWo6ZO+6Lev6L+95rqv57O757uf77yM5byC5bi45Lu25Y+v5b+r6YCf5a6a5L2N5Y+X5b2x5ZON5bel5bqP5Y+K6K6+5aSH5Y+C5pWw5Y6G5Y+y6K6w5b2V44CCIiwidHBsaWQiOiIxMDAwMSIsInRwbE5hbWUiOiJsaXN0NF8yN19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05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效果验证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ViOaenOmqjOivgSIsInRwbGlkIjoiMTAwMDEiLCJ0cGxOYW1lIjoiaDJ0aXRsZV8zMDYwMTQ0MDY4OTAzMDNfODc1NzgyNzc5XzI2ODA3MTg4NTYxMDMwM19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457229" y="1366715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85573" y="1495059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3761139" y="197453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TextBox 6"/>
          <p:cNvSpPr txBox="1"/>
          <p:nvPr/>
        </p:nvSpPr>
        <p:spPr>
          <a:xfrm rot="0">
            <a:off x="4197466" y="1162542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干涉卡死消除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197466" y="168512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通过数字孪生技术预测弱刚性构件变形趋势，装配干涉预警准确率提升至95%，使大型航天构件一次装配成功率从60%提高到92%。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-519692" y="2337114"/>
            <a:ext cx="3687085" cy="368708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alphaModFix amt="100000"/>
          </a:blip>
          <a:srcRect l="12500" r="12500"/>
          <a:stretch>
            <a:fillRect/>
          </a:stretch>
        </p:blipFill>
        <p:spPr>
          <a:xfrm rot="0">
            <a:off x="-328183" y="2528623"/>
            <a:ext cx="3304066" cy="330406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AutoShape 10"/>
          <p:cNvSpPr/>
          <p:nvPr/>
        </p:nvSpPr>
        <p:spPr>
          <a:xfrm rot="0">
            <a:off x="3457229" y="300532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585573" y="313366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2" name="Connector 12"/>
          <p:cNvCxnSpPr/>
          <p:nvPr/>
        </p:nvCxnSpPr>
        <p:spPr>
          <a:xfrm>
            <a:off x="3761139" y="361314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3" name="TextBox 13"/>
          <p:cNvSpPr txBox="1"/>
          <p:nvPr/>
        </p:nvSpPr>
        <p:spPr>
          <a:xfrm rot="0">
            <a:off x="4197466" y="2801151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应力均匀化控制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197466" y="332373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采用多螺栓协同拧紧策略，螺栓预紧力离散系数由35%降至8%，有效避免二次变形导致的装配失效。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3457229" y="464393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585573" y="4772277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3761139" y="525175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TextBox 18"/>
          <p:cNvSpPr txBox="1"/>
          <p:nvPr/>
        </p:nvSpPr>
        <p:spPr>
          <a:xfrm rot="0">
            <a:off x="4197466" y="4439760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工艺稳定性提升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4197466" y="4962340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飞机部件对接过程应用全域形状测量技术，制孔铆接错位率下降76%，关键接口重复装配率从3次降至1.2次。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装配失败率降低成果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jhemFjeWksei0peeOh+mZjeS9juaIkOaenFxuIyMjIOW5sua2ieWNoeatu+a2iOmZpFxu6YCa6L+H5pWw5a2X5a2q55Sf5oqA5pyv6aKE5rWL5byx5Yia5oCn5p6E5Lu25Y+Y5b2i6LaL5Yq/77yM6KOF6YWN5bmy5raJ6aKE6K2m5YeG56Gu546H5o+Q5Y2H6IezOTUl77yM5L2/5aSn5Z6L6Iiq5aSp5p6E5Lu25LiA5qyh6KOF6YWN5oiQ5Yqf546H5LuONjAl5o+Q6auY5YiwOTIl44CCXG4jIyMg5bqU5Yqb5Z2H5YyA5YyW5o6n5Yi2XG7ph4fnlKjlpJronrrmoJPljY/lkIzmi6fntKfnrZbnlaXvvIzonrrmoJPpooTntKflipvnprvmlaPns7vmlbDnlLEzNSXpmY3oh7M4Je+8jOacieaViOmBv+WFjeS6jOasoeWPmOW9ouWvvOiHtOeahOijhemFjeWkseaViOOAglxuIyMjIOW3peiJuueos+WumuaAp+aPkOWNh1xu6aOe5py66YOo5Lu25a+55o6l6L+H56iL5bqU55So5YWo5Z+f5b2i54q25rWL6YeP5oqA5pyv77yM5Yi25a2U6ZOG5o6l6ZSZ5L2N546H5LiL6ZmNNzYl77yM5YWz6ZSu5o6l5Y+j6YeN5aSN6KOF6YWN546H5LuOM+asoemZjeiHszEuMuasoeOAgiIsInRwbGlkIjoiMTAwMDEiLCJ0cGxOYW1lIjoibGlzdDNfSW1nMl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项目背景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hueebruiDjOaZryIsInRwbGlkIjoiMTAwMDEiLCJ0cGxOYW1lIjoiaDJ0aXRsZV8zMDYwMTQ0MDY4OTAzMDNfODc1NzgyNzc5XzI2ODA3MTg4NTYxMDMwM19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4746382" y="2428896"/>
            <a:ext cx="2085074" cy="2085074"/>
          </a:xfrm>
          <a:prstGeom prst="ellipse">
            <a:avLst/>
          </a:prstGeom>
          <a:noFill/>
          <a:ln w="57150">
            <a:solidFill>
              <a:schemeClr val="accent4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827710" y="2510224"/>
            <a:ext cx="1922430" cy="192243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5788916" y="1987749"/>
            <a:ext cx="2" cy="441147"/>
          </a:xfrm>
          <a:prstGeom prst="line">
            <a:avLst/>
          </a:prstGeom>
          <a:ln w="63500">
            <a:solidFill>
              <a:schemeClr val="accent4"/>
            </a:solidFill>
            <a:prstDash val="solid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6" name="Connector 6"/>
          <p:cNvCxnSpPr/>
          <p:nvPr/>
        </p:nvCxnSpPr>
        <p:spPr>
          <a:xfrm flipH="1">
            <a:off x="5788917" y="4513970"/>
            <a:ext cx="3" cy="469599"/>
          </a:xfrm>
          <a:prstGeom prst="line">
            <a:avLst/>
          </a:prstGeom>
          <a:ln w="63500">
            <a:solidFill>
              <a:schemeClr val="accent4"/>
            </a:solidFill>
            <a:prstDash val="solid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 flipH="1">
            <a:off x="6831455" y="3471433"/>
            <a:ext cx="457229" cy="0"/>
          </a:xfrm>
          <a:prstGeom prst="line">
            <a:avLst/>
          </a:prstGeom>
          <a:ln w="63500">
            <a:solidFill>
              <a:schemeClr val="accent4"/>
            </a:solidFill>
            <a:prstDash val="solid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8" name="Connector 8"/>
          <p:cNvCxnSpPr/>
          <p:nvPr/>
        </p:nvCxnSpPr>
        <p:spPr>
          <a:xfrm flipH="1">
            <a:off x="4263798" y="3471433"/>
            <a:ext cx="482583" cy="3044"/>
          </a:xfrm>
          <a:prstGeom prst="line">
            <a:avLst/>
          </a:prstGeom>
          <a:ln w="63500">
            <a:solidFill>
              <a:schemeClr val="accent4"/>
            </a:solidFill>
            <a:prstDash val="solid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9" name="AutoShape 9"/>
          <p:cNvSpPr/>
          <p:nvPr/>
        </p:nvSpPr>
        <p:spPr>
          <a:xfrm rot="0">
            <a:off x="5509686" y="1360878"/>
            <a:ext cx="558461" cy="527683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t" anchorCtr="0" bIns="0" lIns="0" rIns="0" rtlCol="0" tIns="0" vert="horz" wrap="square">
            <a:spAutoFit/>
          </a:bodyPr>
          <a:lstStyle/>
          <a:p>
            <a:pPr algn="ctr">
              <a:defRPr/>
            </a:pPr>
            <a:r>
              <a:rPr b="1" lang="en-US" sz="3450">
                <a:solidFill>
                  <a:schemeClr val="lt2"/>
                </a:solidFill>
                <a:latin typeface="Microsoft Yahei"/>
                <a:ea typeface="Microsoft Yahei"/>
                <a:cs typeface="Microsoft Yahei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7363995" y="3210636"/>
            <a:ext cx="558461" cy="527683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t" anchorCtr="0" bIns="0" lIns="0" rIns="0" rtlCol="0" tIns="0" vert="horz" wrap="square">
            <a:spAutoFit/>
          </a:bodyPr>
          <a:lstStyle/>
          <a:p>
            <a:pPr algn="ctr">
              <a:defRPr/>
            </a:pPr>
            <a:r>
              <a:rPr b="1" lang="en-US" sz="3450">
                <a:solidFill>
                  <a:schemeClr val="lt2"/>
                </a:solidFill>
                <a:latin typeface="Microsoft Yahei"/>
                <a:ea typeface="Microsoft Yahei"/>
                <a:cs typeface="Microsoft Yahei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8317439" y="3840532"/>
            <a:ext cx="2007906" cy="977191"/>
          </a:xfrm>
          <a:prstGeom prst="rect">
            <a:avLst/>
          </a:prstGeom>
          <a:noFill/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5509686" y="4983568"/>
            <a:ext cx="558461" cy="527683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t" anchorCtr="0" bIns="0" lIns="0" rIns="0" rtlCol="0" tIns="0" vert="horz" wrap="square">
            <a:spAutoFit/>
          </a:bodyPr>
          <a:lstStyle/>
          <a:p>
            <a:pPr algn="ctr">
              <a:defRPr/>
            </a:pPr>
            <a:r>
              <a:rPr b="1" lang="en-US" sz="3450">
                <a:solidFill>
                  <a:schemeClr val="lt2"/>
                </a:solidFill>
                <a:latin typeface="Microsoft Yahei"/>
                <a:ea typeface="Microsoft Yahei"/>
                <a:cs typeface="Microsoft Yahei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705337" y="3210636"/>
            <a:ext cx="558461" cy="527683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t" anchorCtr="0" bIns="0" lIns="0" rIns="0" rtlCol="0" tIns="0" vert="horz" wrap="square">
            <a:spAutoFit/>
          </a:bodyPr>
          <a:lstStyle/>
          <a:p>
            <a:pPr algn="ctr">
              <a:defRPr/>
            </a:pPr>
            <a:r>
              <a:rPr b="1" lang="en-US" sz="3450">
                <a:solidFill>
                  <a:schemeClr val="lt2"/>
                </a:solidFill>
                <a:latin typeface="Microsoft Yahei"/>
                <a:ea typeface="Microsoft Yahei"/>
                <a:cs typeface="Microsoft Yahei"/>
              </a:rPr>
              <a:t>04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4" name="Connector 14"/>
          <p:cNvCxnSpPr/>
          <p:nvPr/>
        </p:nvCxnSpPr>
        <p:spPr>
          <a:xfrm>
            <a:off x="6372059" y="1331591"/>
            <a:ext cx="0" cy="982212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15" name="Connector 15"/>
          <p:cNvCxnSpPr/>
          <p:nvPr/>
        </p:nvCxnSpPr>
        <p:spPr>
          <a:xfrm>
            <a:off x="6068148" y="1624719"/>
            <a:ext cx="303911" cy="3811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16" name="Connector 16"/>
          <p:cNvCxnSpPr/>
          <p:nvPr/>
        </p:nvCxnSpPr>
        <p:spPr>
          <a:xfrm>
            <a:off x="8211231" y="3128785"/>
            <a:ext cx="0" cy="1406447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17" name="Connector 17"/>
          <p:cNvCxnSpPr/>
          <p:nvPr/>
        </p:nvCxnSpPr>
        <p:spPr>
          <a:xfrm>
            <a:off x="7907323" y="3445778"/>
            <a:ext cx="308825" cy="0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18" name="Connector 18"/>
          <p:cNvCxnSpPr/>
          <p:nvPr/>
        </p:nvCxnSpPr>
        <p:spPr>
          <a:xfrm>
            <a:off x="5152370" y="4703438"/>
            <a:ext cx="0" cy="930329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19" name="Connector 19"/>
          <p:cNvCxnSpPr/>
          <p:nvPr/>
        </p:nvCxnSpPr>
        <p:spPr>
          <a:xfrm flipH="1">
            <a:off x="5152375" y="5244366"/>
            <a:ext cx="308825" cy="0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" name="AutoShape 20"/>
          <p:cNvSpPr/>
          <p:nvPr/>
        </p:nvSpPr>
        <p:spPr>
          <a:xfrm rot="0">
            <a:off x="1488351" y="5050173"/>
            <a:ext cx="3528333" cy="586314"/>
          </a:xfrm>
          <a:prstGeom prst="rect">
            <a:avLst/>
          </a:prstGeom>
          <a:noFill/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21" name="Connector 21"/>
          <p:cNvCxnSpPr/>
          <p:nvPr/>
        </p:nvCxnSpPr>
        <p:spPr>
          <a:xfrm>
            <a:off x="3366124" y="2426380"/>
            <a:ext cx="0" cy="1406447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22" name="Connector 22"/>
          <p:cNvCxnSpPr/>
          <p:nvPr/>
        </p:nvCxnSpPr>
        <p:spPr>
          <a:xfrm flipH="1">
            <a:off x="3366130" y="3445778"/>
            <a:ext cx="308825" cy="0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3" name="AutoShape 23"/>
          <p:cNvSpPr/>
          <p:nvPr/>
        </p:nvSpPr>
        <p:spPr>
          <a:xfrm rot="0">
            <a:off x="1212285" y="2843068"/>
            <a:ext cx="2007906" cy="977191"/>
          </a:xfrm>
          <a:prstGeom prst="rect">
            <a:avLst/>
          </a:prstGeom>
          <a:noFill/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6371855" y="1090711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返修成本削减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eyJfdGVtcGxhdGVEYXRhIjp7ImNvbnRlbnRUeXBlIjoiJGl0ZW0xX3RpdGxlIiwibGluZUNvdW50IjoiMSIsIndvcmRDb3VudCI6IjExIn0sInRhZyI6IiRpdGVtMV90aXRsZSJ9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6592673" y="1426526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白车身焊装数字化闭环控制减少返修工时，单台车返修费用从1500元降至400元，年节约成本超2000万元。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eyJfdGVtcGxhdGVEYXRhIjp7ImNvbnRlbnRUeXBlIjoiJGl0ZW0xX2MiLCJsaW5lQ291bnQiOiI0Iiwid29yZENvdW50IjoiMTMifSwidGFnIjoiJGl0ZW0xX2MifQ==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8223918" y="300276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材料损耗优化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eyJfdGVtcGxhdGVEYXRhIjp7ImNvbnRlbnRUeXBlIjoiJGl0ZW0yX3RpdGxlIiwibGluZUNvdW50IjoiMSIsIndvcmRDb3VudCI6IjExIn0sInRhZyI6IiRpdGVtMl90aXRsZSJ9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8444736" y="3338581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精密钢管加工尺寸稳定性提升使废品率从8%降至1.5%，年节省合金钢材约120吨。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eyJfdGVtcGxhdGVEYXRhIjp7ImNvbnRlbnRUeXBlIjoiJGl0ZW0yX2MiLCJsaW5lQ291bnQiOiI0Iiwid29yZENvdW50IjoiMTMifSwidGFnIjoiJGl0ZW0yX2MifQ==</bd:templateData>
          </p:ext>
        </p:extLst>
      </p:sp>
      <p:sp>
        <p:nvSpPr>
          <p:cNvPr id="28" name="TextBox 28"/>
          <p:cNvSpPr txBox="1"/>
          <p:nvPr/>
        </p:nvSpPr>
        <p:spPr>
          <a:xfrm rot="0">
            <a:off x="1888685" y="4291383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检测效率提升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eyJfdGVtcGxhdGVEYXRhIjp7ImNvbnRlbnRUeXBlIjoiJGl0ZW0zX3RpdGxlIiwibGluZUNvdW50IjoiMSIsIndvcmRDb3VudCI6IjExIn0sInRhZyI6IiRpdGVtM190aXRsZSJ9</bd:templateData>
          </p:ext>
        </p:extLst>
      </p:sp>
      <p:sp>
        <p:nvSpPr>
          <p:cNvPr id="29" name="TextBox 29"/>
          <p:cNvSpPr txBox="1"/>
          <p:nvPr/>
        </p:nvSpPr>
        <p:spPr>
          <a:xfrm rot="0">
            <a:off x="2109502" y="4627198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在线三坐标测量机替代人工抽检，检测周期缩短82%，单生产线年节约检测成本350万元。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eyJfdGVtcGxhdGVEYXRhIjp7ImNvbnRlbnRUeXBlIjoiJGl0ZW0zX2MiLCJsaW5lQ291bnQiOiI0Iiwid29yZENvdW50IjoiMTMifSwidGFnIjoiJGl0ZW0zX2MifQ==</bd:templateData>
          </p:ext>
        </p:extLst>
      </p:sp>
      <p:sp>
        <p:nvSpPr>
          <p:cNvPr id="30" name="TextBox 30"/>
          <p:cNvSpPr txBox="1"/>
          <p:nvPr/>
        </p:nvSpPr>
        <p:spPr>
          <a:xfrm rot="0">
            <a:off x="154212" y="2254608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试装成本压缩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eyJfdGVtcGxhdGVEYXRhIjp7ImNvbnRlbnRUeXBlIjoiJGl0ZW00X3RpdGxlIiwibGluZUNvdW50IjoiMSIsIndvcmRDb3VudCI6IjExIn0sInRhZyI6IiRpdGVtNF90aXRsZSJ9</bd:templateData>
          </p:ext>
        </p:extLst>
      </p:sp>
      <p:sp>
        <p:nvSpPr>
          <p:cNvPr id="31" name="TextBox 31"/>
          <p:cNvSpPr txBox="1"/>
          <p:nvPr/>
        </p:nvSpPr>
        <p:spPr>
          <a:xfrm rot="0">
            <a:off x="375030" y="2590423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汽车覆盖件三维扫描技术减少试装次数，新车型开发试制费用降低45%，缩短投产周期30天。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eyJfdGVtcGxhdGVEYXRhIjp7ImNvbnRlbnRUeXBlIjoiJGl0ZW00X2MiLCJsaW5lQ291bnQiOiI0Iiwid29yZENvdW50IjoiMTMifSwidGFnIjoiJGl0ZW00X2MifQ==</bd:templateData>
          </p:ext>
        </p:extLst>
      </p:sp>
      <p:sp>
        <p:nvSpPr>
          <p:cNvPr id="32" name="TextBox 3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成本节约量化分析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IkOacrOiKgue6pumHj+WMluWIhuaekFxuIyMjIOi/lOS/ruaIkOacrOWJiuWHj1xu55m96L2m6Lqr54SK6KOF5pWw5a2X5YyW6Zet546v5o6n5Yi25YeP5bCR6L+U5L+u5bel5pe277yM5Y2V5Y+w6L2m6L+U5L+u6LS555So5LuOMTUwMOWFg+mZjeiHszQwMOWFg++8jOW5tOiKgue6puaIkOacrOi2hTIwMDDkuIflhYPjgIJcbiMjIyDmnZDmlpnmjZ/ogJfkvJjljJZcbueyvuWvhumSoueuoeWKoOW3peWwuuWvuOeos+WumuaAp+aPkOWNh+S9v+W6n+WTgeeOh+S7jjgl6ZmN6IezMS41Je+8jOW5tOiKguecgeWQiOmHkemSouadkOe6pjEyMOWQqOOAglxuIyMjIOajgOa1i+aViOeOh+aPkOWNh1xu5Zyo57q/5LiJ5Z2Q5qCH5rWL6YeP5py65pu/5Luj5Lq65bel5oq95qOA77yM5qOA5rWL5ZGo5pyf57yp55+tODIl77yM5Y2V55Sf5Lqn57q/5bm06IqC57qm5qOA5rWL5oiQ5pysMzUw5LiH5YWD44CCXG4jIyMg6K+V6KOF5oiQ5pys5Y6L57ypXG7msb3ovabopobnm5bku7bkuInnu7Tmiavmj4/mioDmnK/lh4/lsJHor5Xoo4XmrKHmlbDvvIzmlrDovablnovlvIDlj5Hor5XliLbotLnnlKjpmY3kvY40NSXvvIznvKnnn63mipXkuqflkajmnJ8zMOWkqeOAgiIsInRwbGlkIjoiMTAwMDEiLCJ0cGxOYW1lIjoibGlzdDRfMjMxMjAxMDhfbW9kIiwiZWRpdGVkIjoiZmFsc2UiLCJleHRyYVBhcmFtcyI6IntcImluZm9fdXJsXCI6XCJodHRwOi8vYmouYmNlYm9zLmNvbS92MS93ZW5rdS1haS1kb2MvMzA2MDE0NDA2ODkwMzAzL3J0Y3MvYmRqc29uL2U5MTAyMWQ2YjQ5MTA5NDMuanNvbj9yZXNwb25zZUNvbnRlbnRUeXBlPWFwcGxpY2F0aW9uJTJGanNvbiZyZXNwb25zZUNhY2hlQ29udHJvbD1tYXgtYWdlJTNEMzg4ODAwMCZyZXNwb25zZUV4cGlyZXM9RnJpJTJDJTIwMTclMjBBcHIlMjAyMDI2JTIwMjElM0E0NCUzQTQ5JTIwJTJCMDgwMCZhdXRob3JpemF0aW9uPWJjZS1hdXRoLXYxJTJGNDZkYzhjYzM0Njc0NGRhZDgwMDY1MTgyM2E5NmQ5Y2QlMkYyMDI2LTAzLTAzVDEzJTNBNDQlM0E0OVolMkYtMSUyRmhvc3QlMkY0ZTY2N2Y4NWIzNGU4YTlhNGJmODU4ZmEwZWM2Zjk0Y2I5YjJmYzNiMzRiMTZhNTFjYWUzNjU4MzlkMWY0MDFjXCJ9In0=</bd:templateData>
    </p:ext>
  </p:extLs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2968756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长期稳定性验证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05327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航空航天深孔零件批次检测数据显示，连续12个月尺寸合格率保持在99.2%±0.3%。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42909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应力一致性突破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4979481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密封件压缩量偏差控制在1.8%以内，较原工艺提升40%，穿火事故归零。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698613" y="1398425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过程能力指数改善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834997"/>
            <a:ext cx="54300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车身焊装关键尺寸CPK值从1.12提升至1.67，尺寸波动范围缩小58%。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l="18750" r="18750"/>
          <a:stretch>
            <a:fillRect/>
          </a:stretch>
        </p:blipFill>
        <p:spPr>
          <a:xfrm rot="0">
            <a:off x="827728" y="1232187"/>
            <a:ext cx="4346281" cy="4346281"/>
          </a:xfrm>
          <a:prstGeom prst="diamond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质量稳定性提升验证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0qOmHj+eos+WumuaAp+aPkOWNh+mqjOivgVxuIyMjIOi/h+eoi+iDveWKm+aMh+aVsOaUueWWhFxu6L2m6Lqr54SK6KOF5YWz6ZSu5bC65a+4Q1BL5YC85LuOMS4xMuaPkOWNh+iHszEuNjfvvIzlsLrlr7jms6LliqjojIPlm7TnvKnlsI81OCXjgIJcbiMjIyDplb/mnJ/nqLPlrprmgKfpqozor4FcbuiIquepuuiIquWkqea3seWtlOmbtuS7tuaJueasoeajgOa1i+aVsOaNruaYvuekuu+8jOi/nue7rTEy5Liq5pyI5bC65a+45ZCI5qC8546H5L+d5oyB5ZyoOTkuMiXCsTAuMyXjgIJcbiMjIyDlupTlipvkuIDoh7TmgKfnqoHnoLRcbuWvhuWwgeS7tuWOi+e8qemHj+WBj+W3ruaOp+WItuWcqDEuOCXku6XlhoXvvIzovoPljp/lt6Xoibrmj5DljYc0MCXvvIznqb/ngavkuovmlYXlvZLpm7bjgIIiLCJ0cGxpZCI6IjEwMDAxIiwidHBsTmFtZSI6Imxpc3QzX0ltZzMzX21vZCIsImVkaXRlZCI6ImZhbHNlIiwiZXh0cmFQYXJhbXMiOiJ7XCJpbmZvX3VybFwiOlwiaHR0cDovL2JqLmJjZWJvcy5jb20vdjEvd2Vua3UtYWktZG9jLzMwNjAxNDQwNjg5MDMwMy9ydGNzL2JkanNvbi9lOTEwMjFkNmI0OTEwOTQzLmpzb24/cmVzcG9uc2VDb250ZW50VHlwZT1hcHBsaWNhdGlvbiUyRmpzb24mcmVzcG9uc2VDYWNoZUNvbnRyb2w9bWF4LWFnZSUzRDM4ODgwMDAmcmVzcG9uc2VFeHBpcmVzPUZyaSUyQyUyMDE3JTIwQXByJTIwMjAyNiUyMDIxJTNBNDQlM0E0OSUyMCUyQjA4MDAmYXV0aG9yaXphdGlvbj1iY2UtYXV0aC12MSUyRjQ2ZGM4Y2MzNDY3NDRkYWQ4MDA2NTE4MjNhOTZkOWNkJTJGMjAyNi0wMy0wM1QxMyUzQTQ0JTNBNDlaJTJGLTElMkZob3N0JTJGNGU2NjdmODViMzRlOGE5YTRiZjg1OGZhMGVjNmY5NGNiOWIyZmMzYjM0YjE2YTUxY2FlMzY1ODM5ZDFmNDAxY1wifSJ9</bd:templateData>
    </p:ext>
  </p:extLs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06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经验总结与推广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7j+mqjOaAu+e7k+S4juaOqOW5vyIsInRwbGlkIjoiMTAwMDEiLCJ0cGxOYW1lIjoiaDJ0aXRsZV8zMDYwMTQ0MDY4OTAzMDNfODc1NzgyNzc5XzI2ODA3MTg4NTYxMDMwM19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2030022" y="1554865"/>
            <a:ext cx="1096419" cy="1096782"/>
          </a:xfrm>
          <a:custGeom>
            <a:avLst/>
            <a:gdLst/>
            <a:ahLst/>
            <a:cxnLst/>
            <a:rect b="b" l="l" r="r" t="t"/>
            <a:pathLst>
              <a:path h="1482" w="1482">
                <a:moveTo>
                  <a:pt x="1482" y="742"/>
                </a:moveTo>
                <a:lnTo>
                  <a:pt x="1482" y="742"/>
                </a:lnTo>
                <a:lnTo>
                  <a:pt x="1481" y="780"/>
                </a:lnTo>
                <a:lnTo>
                  <a:pt x="1477" y="818"/>
                </a:lnTo>
                <a:lnTo>
                  <a:pt x="1473" y="854"/>
                </a:lnTo>
                <a:lnTo>
                  <a:pt x="1467" y="890"/>
                </a:lnTo>
                <a:lnTo>
                  <a:pt x="1458" y="926"/>
                </a:lnTo>
                <a:lnTo>
                  <a:pt x="1448" y="962"/>
                </a:lnTo>
                <a:lnTo>
                  <a:pt x="1436" y="997"/>
                </a:lnTo>
                <a:lnTo>
                  <a:pt x="1423" y="1029"/>
                </a:lnTo>
                <a:lnTo>
                  <a:pt x="1408" y="1063"/>
                </a:lnTo>
                <a:lnTo>
                  <a:pt x="1392" y="1094"/>
                </a:lnTo>
                <a:lnTo>
                  <a:pt x="1374" y="1126"/>
                </a:lnTo>
                <a:lnTo>
                  <a:pt x="1355" y="1155"/>
                </a:lnTo>
                <a:lnTo>
                  <a:pt x="1334" y="1185"/>
                </a:lnTo>
                <a:lnTo>
                  <a:pt x="1312" y="1213"/>
                </a:lnTo>
                <a:lnTo>
                  <a:pt x="1289" y="1240"/>
                </a:lnTo>
                <a:lnTo>
                  <a:pt x="1265" y="1265"/>
                </a:lnTo>
                <a:lnTo>
                  <a:pt x="1239" y="1290"/>
                </a:lnTo>
                <a:lnTo>
                  <a:pt x="1211" y="1313"/>
                </a:lnTo>
                <a:lnTo>
                  <a:pt x="1184" y="1335"/>
                </a:lnTo>
                <a:lnTo>
                  <a:pt x="1155" y="1356"/>
                </a:lnTo>
                <a:lnTo>
                  <a:pt x="1125" y="1375"/>
                </a:lnTo>
                <a:lnTo>
                  <a:pt x="1094" y="1393"/>
                </a:lnTo>
                <a:lnTo>
                  <a:pt x="1062" y="1409"/>
                </a:lnTo>
                <a:lnTo>
                  <a:pt x="1029" y="1424"/>
                </a:lnTo>
                <a:lnTo>
                  <a:pt x="995" y="1437"/>
                </a:lnTo>
                <a:lnTo>
                  <a:pt x="961" y="1449"/>
                </a:lnTo>
                <a:lnTo>
                  <a:pt x="926" y="1459"/>
                </a:lnTo>
                <a:lnTo>
                  <a:pt x="890" y="1467"/>
                </a:lnTo>
                <a:lnTo>
                  <a:pt x="853" y="1473"/>
                </a:lnTo>
                <a:lnTo>
                  <a:pt x="816" y="1479"/>
                </a:lnTo>
                <a:lnTo>
                  <a:pt x="778" y="1481"/>
                </a:lnTo>
                <a:lnTo>
                  <a:pt x="740" y="1482"/>
                </a:lnTo>
                <a:lnTo>
                  <a:pt x="740" y="1482"/>
                </a:lnTo>
                <a:lnTo>
                  <a:pt x="702" y="1481"/>
                </a:lnTo>
                <a:lnTo>
                  <a:pt x="664" y="1479"/>
                </a:lnTo>
                <a:lnTo>
                  <a:pt x="627" y="1473"/>
                </a:lnTo>
                <a:lnTo>
                  <a:pt x="592" y="1467"/>
                </a:lnTo>
                <a:lnTo>
                  <a:pt x="556" y="1459"/>
                </a:lnTo>
                <a:lnTo>
                  <a:pt x="520" y="1449"/>
                </a:lnTo>
                <a:lnTo>
                  <a:pt x="486" y="1437"/>
                </a:lnTo>
                <a:lnTo>
                  <a:pt x="453" y="1424"/>
                </a:lnTo>
                <a:lnTo>
                  <a:pt x="419" y="1409"/>
                </a:lnTo>
                <a:lnTo>
                  <a:pt x="388" y="1393"/>
                </a:lnTo>
                <a:lnTo>
                  <a:pt x="356" y="1375"/>
                </a:lnTo>
                <a:lnTo>
                  <a:pt x="327" y="1356"/>
                </a:lnTo>
                <a:lnTo>
                  <a:pt x="297" y="1335"/>
                </a:lnTo>
                <a:lnTo>
                  <a:pt x="269" y="1313"/>
                </a:lnTo>
                <a:lnTo>
                  <a:pt x="242" y="1290"/>
                </a:lnTo>
                <a:lnTo>
                  <a:pt x="217" y="1265"/>
                </a:lnTo>
                <a:lnTo>
                  <a:pt x="192" y="1240"/>
                </a:lnTo>
                <a:lnTo>
                  <a:pt x="169" y="1213"/>
                </a:lnTo>
                <a:lnTo>
                  <a:pt x="147" y="1185"/>
                </a:lnTo>
                <a:lnTo>
                  <a:pt x="126" y="1155"/>
                </a:lnTo>
                <a:lnTo>
                  <a:pt x="107" y="1126"/>
                </a:lnTo>
                <a:lnTo>
                  <a:pt x="89" y="1094"/>
                </a:lnTo>
                <a:lnTo>
                  <a:pt x="73" y="1063"/>
                </a:lnTo>
                <a:lnTo>
                  <a:pt x="58" y="1029"/>
                </a:lnTo>
                <a:lnTo>
                  <a:pt x="45" y="997"/>
                </a:lnTo>
                <a:lnTo>
                  <a:pt x="33" y="962"/>
                </a:lnTo>
                <a:lnTo>
                  <a:pt x="23" y="926"/>
                </a:lnTo>
                <a:lnTo>
                  <a:pt x="15" y="890"/>
                </a:lnTo>
                <a:lnTo>
                  <a:pt x="9" y="854"/>
                </a:lnTo>
                <a:lnTo>
                  <a:pt x="3" y="818"/>
                </a:lnTo>
                <a:lnTo>
                  <a:pt x="1" y="780"/>
                </a:lnTo>
                <a:lnTo>
                  <a:pt x="0" y="742"/>
                </a:lnTo>
                <a:lnTo>
                  <a:pt x="0" y="742"/>
                </a:lnTo>
                <a:lnTo>
                  <a:pt x="1" y="704"/>
                </a:lnTo>
                <a:lnTo>
                  <a:pt x="3" y="666"/>
                </a:lnTo>
                <a:lnTo>
                  <a:pt x="9" y="629"/>
                </a:lnTo>
                <a:lnTo>
                  <a:pt x="15" y="592"/>
                </a:lnTo>
                <a:lnTo>
                  <a:pt x="23" y="556"/>
                </a:lnTo>
                <a:lnTo>
                  <a:pt x="33" y="521"/>
                </a:lnTo>
                <a:lnTo>
                  <a:pt x="45" y="486"/>
                </a:lnTo>
                <a:lnTo>
                  <a:pt x="58" y="453"/>
                </a:lnTo>
                <a:lnTo>
                  <a:pt x="73" y="420"/>
                </a:lnTo>
                <a:lnTo>
                  <a:pt x="89" y="389"/>
                </a:lnTo>
                <a:lnTo>
                  <a:pt x="107" y="357"/>
                </a:lnTo>
                <a:lnTo>
                  <a:pt x="126" y="327"/>
                </a:lnTo>
                <a:lnTo>
                  <a:pt x="147" y="299"/>
                </a:lnTo>
                <a:lnTo>
                  <a:pt x="169" y="270"/>
                </a:lnTo>
                <a:lnTo>
                  <a:pt x="192" y="243"/>
                </a:lnTo>
                <a:lnTo>
                  <a:pt x="217" y="217"/>
                </a:lnTo>
                <a:lnTo>
                  <a:pt x="242" y="193"/>
                </a:lnTo>
                <a:lnTo>
                  <a:pt x="269" y="169"/>
                </a:lnTo>
                <a:lnTo>
                  <a:pt x="297" y="148"/>
                </a:lnTo>
                <a:lnTo>
                  <a:pt x="327" y="127"/>
                </a:lnTo>
                <a:lnTo>
                  <a:pt x="356" y="107"/>
                </a:lnTo>
                <a:lnTo>
                  <a:pt x="388" y="90"/>
                </a:lnTo>
                <a:lnTo>
                  <a:pt x="419" y="74"/>
                </a:lnTo>
                <a:lnTo>
                  <a:pt x="453" y="59"/>
                </a:lnTo>
                <a:lnTo>
                  <a:pt x="486" y="46"/>
                </a:lnTo>
                <a:lnTo>
                  <a:pt x="520" y="34"/>
                </a:lnTo>
                <a:lnTo>
                  <a:pt x="556" y="24"/>
                </a:lnTo>
                <a:lnTo>
                  <a:pt x="592" y="15"/>
                </a:lnTo>
                <a:lnTo>
                  <a:pt x="627" y="9"/>
                </a:lnTo>
                <a:lnTo>
                  <a:pt x="664" y="4"/>
                </a:lnTo>
                <a:lnTo>
                  <a:pt x="702" y="1"/>
                </a:lnTo>
                <a:lnTo>
                  <a:pt x="740" y="0"/>
                </a:lnTo>
                <a:lnTo>
                  <a:pt x="740" y="0"/>
                </a:lnTo>
                <a:lnTo>
                  <a:pt x="778" y="1"/>
                </a:lnTo>
                <a:lnTo>
                  <a:pt x="816" y="4"/>
                </a:lnTo>
                <a:lnTo>
                  <a:pt x="853" y="9"/>
                </a:lnTo>
                <a:lnTo>
                  <a:pt x="890" y="15"/>
                </a:lnTo>
                <a:lnTo>
                  <a:pt x="926" y="24"/>
                </a:lnTo>
                <a:lnTo>
                  <a:pt x="961" y="34"/>
                </a:lnTo>
                <a:lnTo>
                  <a:pt x="995" y="46"/>
                </a:lnTo>
                <a:lnTo>
                  <a:pt x="1029" y="59"/>
                </a:lnTo>
                <a:lnTo>
                  <a:pt x="1062" y="74"/>
                </a:lnTo>
                <a:lnTo>
                  <a:pt x="1094" y="90"/>
                </a:lnTo>
                <a:lnTo>
                  <a:pt x="1125" y="107"/>
                </a:lnTo>
                <a:lnTo>
                  <a:pt x="1155" y="127"/>
                </a:lnTo>
                <a:lnTo>
                  <a:pt x="1184" y="148"/>
                </a:lnTo>
                <a:lnTo>
                  <a:pt x="1211" y="169"/>
                </a:lnTo>
                <a:lnTo>
                  <a:pt x="1239" y="193"/>
                </a:lnTo>
                <a:lnTo>
                  <a:pt x="1265" y="217"/>
                </a:lnTo>
                <a:lnTo>
                  <a:pt x="1289" y="243"/>
                </a:lnTo>
                <a:lnTo>
                  <a:pt x="1312" y="270"/>
                </a:lnTo>
                <a:lnTo>
                  <a:pt x="1334" y="299"/>
                </a:lnTo>
                <a:lnTo>
                  <a:pt x="1355" y="327"/>
                </a:lnTo>
                <a:lnTo>
                  <a:pt x="1374" y="357"/>
                </a:lnTo>
                <a:lnTo>
                  <a:pt x="1392" y="389"/>
                </a:lnTo>
                <a:lnTo>
                  <a:pt x="1408" y="420"/>
                </a:lnTo>
                <a:lnTo>
                  <a:pt x="1423" y="453"/>
                </a:lnTo>
                <a:lnTo>
                  <a:pt x="1436" y="486"/>
                </a:lnTo>
                <a:lnTo>
                  <a:pt x="1448" y="521"/>
                </a:lnTo>
                <a:lnTo>
                  <a:pt x="1458" y="556"/>
                </a:lnTo>
                <a:lnTo>
                  <a:pt x="1467" y="592"/>
                </a:lnTo>
                <a:lnTo>
                  <a:pt x="1473" y="629"/>
                </a:lnTo>
                <a:lnTo>
                  <a:pt x="1477" y="666"/>
                </a:lnTo>
                <a:lnTo>
                  <a:pt x="1481" y="704"/>
                </a:lnTo>
                <a:lnTo>
                  <a:pt x="1482" y="742"/>
                </a:lnTo>
                <a:lnTo>
                  <a:pt x="1482" y="74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2212018" y="1813887"/>
            <a:ext cx="730886" cy="670462"/>
          </a:xfrm>
          <a:custGeom>
            <a:avLst/>
            <a:gdLst/>
            <a:ahLst/>
            <a:cxnLst/>
            <a:rect b="b" l="l" r="r" t="t"/>
            <a:pathLst>
              <a:path h="905" w="988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8308054" y="1554865"/>
            <a:ext cx="1096419" cy="1096782"/>
          </a:xfrm>
          <a:custGeom>
            <a:avLst/>
            <a:gdLst/>
            <a:ahLst/>
            <a:cxnLst/>
            <a:rect b="b" l="l" r="r" t="t"/>
            <a:pathLst>
              <a:path h="1482" w="1482">
                <a:moveTo>
                  <a:pt x="1482" y="742"/>
                </a:moveTo>
                <a:lnTo>
                  <a:pt x="1482" y="742"/>
                </a:lnTo>
                <a:lnTo>
                  <a:pt x="1481" y="780"/>
                </a:lnTo>
                <a:lnTo>
                  <a:pt x="1478" y="818"/>
                </a:lnTo>
                <a:lnTo>
                  <a:pt x="1473" y="854"/>
                </a:lnTo>
                <a:lnTo>
                  <a:pt x="1467" y="890"/>
                </a:lnTo>
                <a:lnTo>
                  <a:pt x="1458" y="926"/>
                </a:lnTo>
                <a:lnTo>
                  <a:pt x="1448" y="962"/>
                </a:lnTo>
                <a:lnTo>
                  <a:pt x="1436" y="997"/>
                </a:lnTo>
                <a:lnTo>
                  <a:pt x="1423" y="1029"/>
                </a:lnTo>
                <a:lnTo>
                  <a:pt x="1408" y="1063"/>
                </a:lnTo>
                <a:lnTo>
                  <a:pt x="1392" y="1094"/>
                </a:lnTo>
                <a:lnTo>
                  <a:pt x="1375" y="1126"/>
                </a:lnTo>
                <a:lnTo>
                  <a:pt x="1355" y="1155"/>
                </a:lnTo>
                <a:lnTo>
                  <a:pt x="1334" y="1185"/>
                </a:lnTo>
                <a:lnTo>
                  <a:pt x="1313" y="1213"/>
                </a:lnTo>
                <a:lnTo>
                  <a:pt x="1289" y="1240"/>
                </a:lnTo>
                <a:lnTo>
                  <a:pt x="1265" y="1265"/>
                </a:lnTo>
                <a:lnTo>
                  <a:pt x="1239" y="1290"/>
                </a:lnTo>
                <a:lnTo>
                  <a:pt x="1212" y="1313"/>
                </a:lnTo>
                <a:lnTo>
                  <a:pt x="1185" y="1335"/>
                </a:lnTo>
                <a:lnTo>
                  <a:pt x="1155" y="1356"/>
                </a:lnTo>
                <a:lnTo>
                  <a:pt x="1125" y="1375"/>
                </a:lnTo>
                <a:lnTo>
                  <a:pt x="1094" y="1393"/>
                </a:lnTo>
                <a:lnTo>
                  <a:pt x="1062" y="1409"/>
                </a:lnTo>
                <a:lnTo>
                  <a:pt x="1029" y="1424"/>
                </a:lnTo>
                <a:lnTo>
                  <a:pt x="996" y="1437"/>
                </a:lnTo>
                <a:lnTo>
                  <a:pt x="961" y="1449"/>
                </a:lnTo>
                <a:lnTo>
                  <a:pt x="926" y="1459"/>
                </a:lnTo>
                <a:lnTo>
                  <a:pt x="890" y="1467"/>
                </a:lnTo>
                <a:lnTo>
                  <a:pt x="853" y="1473"/>
                </a:lnTo>
                <a:lnTo>
                  <a:pt x="817" y="1479"/>
                </a:lnTo>
                <a:lnTo>
                  <a:pt x="779" y="1481"/>
                </a:lnTo>
                <a:lnTo>
                  <a:pt x="741" y="1482"/>
                </a:lnTo>
                <a:lnTo>
                  <a:pt x="741" y="1482"/>
                </a:lnTo>
                <a:lnTo>
                  <a:pt x="703" y="1481"/>
                </a:lnTo>
                <a:lnTo>
                  <a:pt x="665" y="1479"/>
                </a:lnTo>
                <a:lnTo>
                  <a:pt x="628" y="1473"/>
                </a:lnTo>
                <a:lnTo>
                  <a:pt x="592" y="1467"/>
                </a:lnTo>
                <a:lnTo>
                  <a:pt x="556" y="1459"/>
                </a:lnTo>
                <a:lnTo>
                  <a:pt x="520" y="1449"/>
                </a:lnTo>
                <a:lnTo>
                  <a:pt x="487" y="1437"/>
                </a:lnTo>
                <a:lnTo>
                  <a:pt x="453" y="1424"/>
                </a:lnTo>
                <a:lnTo>
                  <a:pt x="419" y="1409"/>
                </a:lnTo>
                <a:lnTo>
                  <a:pt x="388" y="1393"/>
                </a:lnTo>
                <a:lnTo>
                  <a:pt x="356" y="1375"/>
                </a:lnTo>
                <a:lnTo>
                  <a:pt x="327" y="1356"/>
                </a:lnTo>
                <a:lnTo>
                  <a:pt x="298" y="1335"/>
                </a:lnTo>
                <a:lnTo>
                  <a:pt x="269" y="1313"/>
                </a:lnTo>
                <a:lnTo>
                  <a:pt x="242" y="1290"/>
                </a:lnTo>
                <a:lnTo>
                  <a:pt x="217" y="1265"/>
                </a:lnTo>
                <a:lnTo>
                  <a:pt x="192" y="1240"/>
                </a:lnTo>
                <a:lnTo>
                  <a:pt x="170" y="1213"/>
                </a:lnTo>
                <a:lnTo>
                  <a:pt x="147" y="1185"/>
                </a:lnTo>
                <a:lnTo>
                  <a:pt x="126" y="1155"/>
                </a:lnTo>
                <a:lnTo>
                  <a:pt x="108" y="1126"/>
                </a:lnTo>
                <a:lnTo>
                  <a:pt x="89" y="1094"/>
                </a:lnTo>
                <a:lnTo>
                  <a:pt x="73" y="1063"/>
                </a:lnTo>
                <a:lnTo>
                  <a:pt x="58" y="1029"/>
                </a:lnTo>
                <a:lnTo>
                  <a:pt x="45" y="997"/>
                </a:lnTo>
                <a:lnTo>
                  <a:pt x="34" y="962"/>
                </a:lnTo>
                <a:lnTo>
                  <a:pt x="23" y="926"/>
                </a:lnTo>
                <a:lnTo>
                  <a:pt x="15" y="890"/>
                </a:lnTo>
                <a:lnTo>
                  <a:pt x="9" y="854"/>
                </a:lnTo>
                <a:lnTo>
                  <a:pt x="4" y="818"/>
                </a:lnTo>
                <a:lnTo>
                  <a:pt x="1" y="780"/>
                </a:lnTo>
                <a:lnTo>
                  <a:pt x="0" y="742"/>
                </a:lnTo>
                <a:lnTo>
                  <a:pt x="0" y="742"/>
                </a:lnTo>
                <a:lnTo>
                  <a:pt x="1" y="704"/>
                </a:lnTo>
                <a:lnTo>
                  <a:pt x="4" y="666"/>
                </a:lnTo>
                <a:lnTo>
                  <a:pt x="9" y="629"/>
                </a:lnTo>
                <a:lnTo>
                  <a:pt x="15" y="592"/>
                </a:lnTo>
                <a:lnTo>
                  <a:pt x="23" y="556"/>
                </a:lnTo>
                <a:lnTo>
                  <a:pt x="34" y="521"/>
                </a:lnTo>
                <a:lnTo>
                  <a:pt x="45" y="486"/>
                </a:lnTo>
                <a:lnTo>
                  <a:pt x="58" y="453"/>
                </a:lnTo>
                <a:lnTo>
                  <a:pt x="73" y="420"/>
                </a:lnTo>
                <a:lnTo>
                  <a:pt x="89" y="389"/>
                </a:lnTo>
                <a:lnTo>
                  <a:pt x="108" y="357"/>
                </a:lnTo>
                <a:lnTo>
                  <a:pt x="126" y="327"/>
                </a:lnTo>
                <a:lnTo>
                  <a:pt x="147" y="299"/>
                </a:lnTo>
                <a:lnTo>
                  <a:pt x="170" y="270"/>
                </a:lnTo>
                <a:lnTo>
                  <a:pt x="192" y="243"/>
                </a:lnTo>
                <a:lnTo>
                  <a:pt x="217" y="217"/>
                </a:lnTo>
                <a:lnTo>
                  <a:pt x="242" y="193"/>
                </a:lnTo>
                <a:lnTo>
                  <a:pt x="269" y="169"/>
                </a:lnTo>
                <a:lnTo>
                  <a:pt x="298" y="148"/>
                </a:lnTo>
                <a:lnTo>
                  <a:pt x="327" y="127"/>
                </a:lnTo>
                <a:lnTo>
                  <a:pt x="356" y="107"/>
                </a:lnTo>
                <a:lnTo>
                  <a:pt x="388" y="90"/>
                </a:lnTo>
                <a:lnTo>
                  <a:pt x="419" y="74"/>
                </a:lnTo>
                <a:lnTo>
                  <a:pt x="453" y="59"/>
                </a:lnTo>
                <a:lnTo>
                  <a:pt x="487" y="46"/>
                </a:lnTo>
                <a:lnTo>
                  <a:pt x="520" y="34"/>
                </a:lnTo>
                <a:lnTo>
                  <a:pt x="556" y="24"/>
                </a:lnTo>
                <a:lnTo>
                  <a:pt x="592" y="15"/>
                </a:lnTo>
                <a:lnTo>
                  <a:pt x="628" y="9"/>
                </a:lnTo>
                <a:lnTo>
                  <a:pt x="665" y="4"/>
                </a:lnTo>
                <a:lnTo>
                  <a:pt x="703" y="1"/>
                </a:lnTo>
                <a:lnTo>
                  <a:pt x="741" y="0"/>
                </a:lnTo>
                <a:lnTo>
                  <a:pt x="741" y="0"/>
                </a:lnTo>
                <a:lnTo>
                  <a:pt x="779" y="1"/>
                </a:lnTo>
                <a:lnTo>
                  <a:pt x="817" y="4"/>
                </a:lnTo>
                <a:lnTo>
                  <a:pt x="853" y="9"/>
                </a:lnTo>
                <a:lnTo>
                  <a:pt x="890" y="15"/>
                </a:lnTo>
                <a:lnTo>
                  <a:pt x="926" y="24"/>
                </a:lnTo>
                <a:lnTo>
                  <a:pt x="961" y="34"/>
                </a:lnTo>
                <a:lnTo>
                  <a:pt x="996" y="46"/>
                </a:lnTo>
                <a:lnTo>
                  <a:pt x="1029" y="59"/>
                </a:lnTo>
                <a:lnTo>
                  <a:pt x="1062" y="74"/>
                </a:lnTo>
                <a:lnTo>
                  <a:pt x="1094" y="90"/>
                </a:lnTo>
                <a:lnTo>
                  <a:pt x="1125" y="107"/>
                </a:lnTo>
                <a:lnTo>
                  <a:pt x="1155" y="127"/>
                </a:lnTo>
                <a:lnTo>
                  <a:pt x="1185" y="148"/>
                </a:lnTo>
                <a:lnTo>
                  <a:pt x="1212" y="169"/>
                </a:lnTo>
                <a:lnTo>
                  <a:pt x="1239" y="193"/>
                </a:lnTo>
                <a:lnTo>
                  <a:pt x="1265" y="217"/>
                </a:lnTo>
                <a:lnTo>
                  <a:pt x="1289" y="243"/>
                </a:lnTo>
                <a:lnTo>
                  <a:pt x="1313" y="270"/>
                </a:lnTo>
                <a:lnTo>
                  <a:pt x="1334" y="299"/>
                </a:lnTo>
                <a:lnTo>
                  <a:pt x="1355" y="327"/>
                </a:lnTo>
                <a:lnTo>
                  <a:pt x="1375" y="357"/>
                </a:lnTo>
                <a:lnTo>
                  <a:pt x="1392" y="389"/>
                </a:lnTo>
                <a:lnTo>
                  <a:pt x="1408" y="420"/>
                </a:lnTo>
                <a:lnTo>
                  <a:pt x="1423" y="453"/>
                </a:lnTo>
                <a:lnTo>
                  <a:pt x="1436" y="486"/>
                </a:lnTo>
                <a:lnTo>
                  <a:pt x="1448" y="521"/>
                </a:lnTo>
                <a:lnTo>
                  <a:pt x="1458" y="556"/>
                </a:lnTo>
                <a:lnTo>
                  <a:pt x="1467" y="592"/>
                </a:lnTo>
                <a:lnTo>
                  <a:pt x="1473" y="629"/>
                </a:lnTo>
                <a:lnTo>
                  <a:pt x="1478" y="666"/>
                </a:lnTo>
                <a:lnTo>
                  <a:pt x="1481" y="704"/>
                </a:lnTo>
                <a:lnTo>
                  <a:pt x="1482" y="742"/>
                </a:lnTo>
                <a:lnTo>
                  <a:pt x="1482" y="74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8540311" y="1698393"/>
            <a:ext cx="653950" cy="899907"/>
          </a:xfrm>
          <a:custGeom>
            <a:avLst/>
            <a:gdLst/>
            <a:ahLst/>
            <a:cxnLst/>
            <a:rect b="b" l="l" r="r" t="t"/>
            <a:pathLst>
              <a:path h="1217" w="885">
                <a:moveTo>
                  <a:pt x="212" y="796"/>
                </a:moveTo>
                <a:lnTo>
                  <a:pt x="125" y="1151"/>
                </a:lnTo>
                <a:lnTo>
                  <a:pt x="105" y="1154"/>
                </a:lnTo>
                <a:lnTo>
                  <a:pt x="194" y="790"/>
                </a:lnTo>
                <a:lnTo>
                  <a:pt x="194" y="790"/>
                </a:lnTo>
                <a:lnTo>
                  <a:pt x="178" y="783"/>
                </a:lnTo>
                <a:lnTo>
                  <a:pt x="162" y="775"/>
                </a:lnTo>
                <a:lnTo>
                  <a:pt x="162" y="775"/>
                </a:lnTo>
                <a:lnTo>
                  <a:pt x="149" y="769"/>
                </a:lnTo>
                <a:lnTo>
                  <a:pt x="137" y="761"/>
                </a:lnTo>
                <a:lnTo>
                  <a:pt x="127" y="753"/>
                </a:lnTo>
                <a:lnTo>
                  <a:pt x="117" y="744"/>
                </a:lnTo>
                <a:lnTo>
                  <a:pt x="110" y="732"/>
                </a:lnTo>
                <a:lnTo>
                  <a:pt x="102" y="719"/>
                </a:lnTo>
                <a:lnTo>
                  <a:pt x="96" y="704"/>
                </a:lnTo>
                <a:lnTo>
                  <a:pt x="90" y="685"/>
                </a:lnTo>
                <a:lnTo>
                  <a:pt x="90" y="685"/>
                </a:lnTo>
                <a:lnTo>
                  <a:pt x="77" y="639"/>
                </a:lnTo>
                <a:lnTo>
                  <a:pt x="69" y="616"/>
                </a:lnTo>
                <a:lnTo>
                  <a:pt x="61" y="594"/>
                </a:lnTo>
                <a:lnTo>
                  <a:pt x="61" y="594"/>
                </a:lnTo>
                <a:lnTo>
                  <a:pt x="48" y="565"/>
                </a:lnTo>
                <a:lnTo>
                  <a:pt x="34" y="538"/>
                </a:lnTo>
                <a:lnTo>
                  <a:pt x="34" y="538"/>
                </a:lnTo>
                <a:lnTo>
                  <a:pt x="20" y="509"/>
                </a:lnTo>
                <a:lnTo>
                  <a:pt x="14" y="495"/>
                </a:lnTo>
                <a:lnTo>
                  <a:pt x="9" y="480"/>
                </a:lnTo>
                <a:lnTo>
                  <a:pt x="9" y="480"/>
                </a:lnTo>
                <a:lnTo>
                  <a:pt x="4" y="466"/>
                </a:lnTo>
                <a:lnTo>
                  <a:pt x="1" y="452"/>
                </a:lnTo>
                <a:lnTo>
                  <a:pt x="0" y="439"/>
                </a:lnTo>
                <a:lnTo>
                  <a:pt x="0" y="426"/>
                </a:lnTo>
                <a:lnTo>
                  <a:pt x="2" y="412"/>
                </a:lnTo>
                <a:lnTo>
                  <a:pt x="6" y="398"/>
                </a:lnTo>
                <a:lnTo>
                  <a:pt x="13" y="382"/>
                </a:lnTo>
                <a:lnTo>
                  <a:pt x="22" y="365"/>
                </a:lnTo>
                <a:lnTo>
                  <a:pt x="22" y="365"/>
                </a:lnTo>
                <a:lnTo>
                  <a:pt x="44" y="323"/>
                </a:lnTo>
                <a:lnTo>
                  <a:pt x="55" y="302"/>
                </a:lnTo>
                <a:lnTo>
                  <a:pt x="66" y="280"/>
                </a:lnTo>
                <a:lnTo>
                  <a:pt x="66" y="280"/>
                </a:lnTo>
                <a:lnTo>
                  <a:pt x="77" y="251"/>
                </a:lnTo>
                <a:lnTo>
                  <a:pt x="87" y="222"/>
                </a:lnTo>
                <a:lnTo>
                  <a:pt x="87" y="222"/>
                </a:lnTo>
                <a:lnTo>
                  <a:pt x="97" y="191"/>
                </a:lnTo>
                <a:lnTo>
                  <a:pt x="102" y="177"/>
                </a:lnTo>
                <a:lnTo>
                  <a:pt x="109" y="162"/>
                </a:lnTo>
                <a:lnTo>
                  <a:pt x="109" y="162"/>
                </a:lnTo>
                <a:lnTo>
                  <a:pt x="116" y="149"/>
                </a:lnTo>
                <a:lnTo>
                  <a:pt x="124" y="138"/>
                </a:lnTo>
                <a:lnTo>
                  <a:pt x="131" y="127"/>
                </a:lnTo>
                <a:lnTo>
                  <a:pt x="141" y="119"/>
                </a:lnTo>
                <a:lnTo>
                  <a:pt x="153" y="110"/>
                </a:lnTo>
                <a:lnTo>
                  <a:pt x="166" y="102"/>
                </a:lnTo>
                <a:lnTo>
                  <a:pt x="181" y="96"/>
                </a:lnTo>
                <a:lnTo>
                  <a:pt x="200" y="90"/>
                </a:lnTo>
                <a:lnTo>
                  <a:pt x="200" y="90"/>
                </a:lnTo>
                <a:lnTo>
                  <a:pt x="245" y="77"/>
                </a:lnTo>
                <a:lnTo>
                  <a:pt x="268" y="70"/>
                </a:lnTo>
                <a:lnTo>
                  <a:pt x="291" y="61"/>
                </a:lnTo>
                <a:lnTo>
                  <a:pt x="291" y="61"/>
                </a:lnTo>
                <a:lnTo>
                  <a:pt x="320" y="49"/>
                </a:lnTo>
                <a:lnTo>
                  <a:pt x="347" y="35"/>
                </a:lnTo>
                <a:lnTo>
                  <a:pt x="347" y="35"/>
                </a:lnTo>
                <a:lnTo>
                  <a:pt x="376" y="20"/>
                </a:lnTo>
                <a:lnTo>
                  <a:pt x="390" y="14"/>
                </a:lnTo>
                <a:lnTo>
                  <a:pt x="405" y="9"/>
                </a:lnTo>
                <a:lnTo>
                  <a:pt x="405" y="9"/>
                </a:lnTo>
                <a:lnTo>
                  <a:pt x="419" y="5"/>
                </a:lnTo>
                <a:lnTo>
                  <a:pt x="432" y="1"/>
                </a:lnTo>
                <a:lnTo>
                  <a:pt x="446" y="0"/>
                </a:lnTo>
                <a:lnTo>
                  <a:pt x="459" y="0"/>
                </a:lnTo>
                <a:lnTo>
                  <a:pt x="472" y="2"/>
                </a:lnTo>
                <a:lnTo>
                  <a:pt x="487" y="7"/>
                </a:lnTo>
                <a:lnTo>
                  <a:pt x="503" y="13"/>
                </a:lnTo>
                <a:lnTo>
                  <a:pt x="520" y="22"/>
                </a:lnTo>
                <a:lnTo>
                  <a:pt x="520" y="22"/>
                </a:lnTo>
                <a:lnTo>
                  <a:pt x="561" y="46"/>
                </a:lnTo>
                <a:lnTo>
                  <a:pt x="583" y="57"/>
                </a:lnTo>
                <a:lnTo>
                  <a:pt x="605" y="66"/>
                </a:lnTo>
                <a:lnTo>
                  <a:pt x="605" y="66"/>
                </a:lnTo>
                <a:lnTo>
                  <a:pt x="634" y="77"/>
                </a:lnTo>
                <a:lnTo>
                  <a:pt x="663" y="87"/>
                </a:lnTo>
                <a:lnTo>
                  <a:pt x="663" y="87"/>
                </a:lnTo>
                <a:lnTo>
                  <a:pt x="694" y="97"/>
                </a:lnTo>
                <a:lnTo>
                  <a:pt x="708" y="102"/>
                </a:lnTo>
                <a:lnTo>
                  <a:pt x="723" y="110"/>
                </a:lnTo>
                <a:lnTo>
                  <a:pt x="723" y="110"/>
                </a:lnTo>
                <a:lnTo>
                  <a:pt x="736" y="116"/>
                </a:lnTo>
                <a:lnTo>
                  <a:pt x="747" y="124"/>
                </a:lnTo>
                <a:lnTo>
                  <a:pt x="758" y="133"/>
                </a:lnTo>
                <a:lnTo>
                  <a:pt x="766" y="142"/>
                </a:lnTo>
                <a:lnTo>
                  <a:pt x="775" y="153"/>
                </a:lnTo>
                <a:lnTo>
                  <a:pt x="783" y="166"/>
                </a:lnTo>
                <a:lnTo>
                  <a:pt x="789" y="182"/>
                </a:lnTo>
                <a:lnTo>
                  <a:pt x="795" y="200"/>
                </a:lnTo>
                <a:lnTo>
                  <a:pt x="795" y="200"/>
                </a:lnTo>
                <a:lnTo>
                  <a:pt x="808" y="247"/>
                </a:lnTo>
                <a:lnTo>
                  <a:pt x="815" y="270"/>
                </a:lnTo>
                <a:lnTo>
                  <a:pt x="823" y="292"/>
                </a:lnTo>
                <a:lnTo>
                  <a:pt x="823" y="292"/>
                </a:lnTo>
                <a:lnTo>
                  <a:pt x="836" y="321"/>
                </a:lnTo>
                <a:lnTo>
                  <a:pt x="850" y="348"/>
                </a:lnTo>
                <a:lnTo>
                  <a:pt x="850" y="348"/>
                </a:lnTo>
                <a:lnTo>
                  <a:pt x="864" y="376"/>
                </a:lnTo>
                <a:lnTo>
                  <a:pt x="871" y="390"/>
                </a:lnTo>
                <a:lnTo>
                  <a:pt x="876" y="405"/>
                </a:lnTo>
                <a:lnTo>
                  <a:pt x="876" y="405"/>
                </a:lnTo>
                <a:lnTo>
                  <a:pt x="880" y="419"/>
                </a:lnTo>
                <a:lnTo>
                  <a:pt x="884" y="433"/>
                </a:lnTo>
                <a:lnTo>
                  <a:pt x="885" y="446"/>
                </a:lnTo>
                <a:lnTo>
                  <a:pt x="885" y="460"/>
                </a:lnTo>
                <a:lnTo>
                  <a:pt x="883" y="474"/>
                </a:lnTo>
                <a:lnTo>
                  <a:pt x="878" y="488"/>
                </a:lnTo>
                <a:lnTo>
                  <a:pt x="872" y="504"/>
                </a:lnTo>
                <a:lnTo>
                  <a:pt x="863" y="520"/>
                </a:lnTo>
                <a:lnTo>
                  <a:pt x="863" y="520"/>
                </a:lnTo>
                <a:lnTo>
                  <a:pt x="839" y="563"/>
                </a:lnTo>
                <a:lnTo>
                  <a:pt x="828" y="583"/>
                </a:lnTo>
                <a:lnTo>
                  <a:pt x="818" y="606"/>
                </a:lnTo>
                <a:lnTo>
                  <a:pt x="818" y="606"/>
                </a:lnTo>
                <a:lnTo>
                  <a:pt x="808" y="634"/>
                </a:lnTo>
                <a:lnTo>
                  <a:pt x="798" y="665"/>
                </a:lnTo>
                <a:lnTo>
                  <a:pt x="798" y="665"/>
                </a:lnTo>
                <a:lnTo>
                  <a:pt x="788" y="694"/>
                </a:lnTo>
                <a:lnTo>
                  <a:pt x="783" y="709"/>
                </a:lnTo>
                <a:lnTo>
                  <a:pt x="775" y="723"/>
                </a:lnTo>
                <a:lnTo>
                  <a:pt x="775" y="723"/>
                </a:lnTo>
                <a:lnTo>
                  <a:pt x="766" y="740"/>
                </a:lnTo>
                <a:lnTo>
                  <a:pt x="757" y="754"/>
                </a:lnTo>
                <a:lnTo>
                  <a:pt x="751" y="760"/>
                </a:lnTo>
                <a:lnTo>
                  <a:pt x="745" y="766"/>
                </a:lnTo>
                <a:lnTo>
                  <a:pt x="738" y="771"/>
                </a:lnTo>
                <a:lnTo>
                  <a:pt x="731" y="777"/>
                </a:lnTo>
                <a:lnTo>
                  <a:pt x="805" y="1000"/>
                </a:lnTo>
                <a:lnTo>
                  <a:pt x="785" y="998"/>
                </a:lnTo>
                <a:lnTo>
                  <a:pt x="714" y="785"/>
                </a:lnTo>
                <a:lnTo>
                  <a:pt x="714" y="785"/>
                </a:lnTo>
                <a:lnTo>
                  <a:pt x="703" y="790"/>
                </a:lnTo>
                <a:lnTo>
                  <a:pt x="772" y="997"/>
                </a:lnTo>
                <a:lnTo>
                  <a:pt x="593" y="982"/>
                </a:lnTo>
                <a:lnTo>
                  <a:pt x="566" y="1046"/>
                </a:lnTo>
                <a:lnTo>
                  <a:pt x="506" y="867"/>
                </a:lnTo>
                <a:lnTo>
                  <a:pt x="506" y="867"/>
                </a:lnTo>
                <a:lnTo>
                  <a:pt x="495" y="871"/>
                </a:lnTo>
                <a:lnTo>
                  <a:pt x="559" y="1063"/>
                </a:lnTo>
                <a:lnTo>
                  <a:pt x="550" y="1085"/>
                </a:lnTo>
                <a:lnTo>
                  <a:pt x="481" y="876"/>
                </a:lnTo>
                <a:lnTo>
                  <a:pt x="480" y="876"/>
                </a:lnTo>
                <a:lnTo>
                  <a:pt x="480" y="876"/>
                </a:lnTo>
                <a:lnTo>
                  <a:pt x="463" y="882"/>
                </a:lnTo>
                <a:lnTo>
                  <a:pt x="448" y="884"/>
                </a:lnTo>
                <a:lnTo>
                  <a:pt x="367" y="1217"/>
                </a:lnTo>
                <a:lnTo>
                  <a:pt x="356" y="1197"/>
                </a:lnTo>
                <a:lnTo>
                  <a:pt x="432" y="885"/>
                </a:lnTo>
                <a:lnTo>
                  <a:pt x="432" y="885"/>
                </a:lnTo>
                <a:lnTo>
                  <a:pt x="420" y="884"/>
                </a:lnTo>
                <a:lnTo>
                  <a:pt x="348" y="1180"/>
                </a:lnTo>
                <a:lnTo>
                  <a:pt x="316" y="1117"/>
                </a:lnTo>
                <a:lnTo>
                  <a:pt x="139" y="1149"/>
                </a:lnTo>
                <a:lnTo>
                  <a:pt x="223" y="799"/>
                </a:lnTo>
                <a:lnTo>
                  <a:pt x="220" y="798"/>
                </a:lnTo>
                <a:lnTo>
                  <a:pt x="220" y="798"/>
                </a:lnTo>
                <a:lnTo>
                  <a:pt x="212" y="796"/>
                </a:lnTo>
                <a:lnTo>
                  <a:pt x="212" y="796"/>
                </a:lnTo>
                <a:close/>
                <a:moveTo>
                  <a:pt x="497" y="656"/>
                </a:moveTo>
                <a:lnTo>
                  <a:pt x="497" y="208"/>
                </a:lnTo>
                <a:lnTo>
                  <a:pt x="411" y="208"/>
                </a:lnTo>
                <a:lnTo>
                  <a:pt x="411" y="208"/>
                </a:lnTo>
                <a:lnTo>
                  <a:pt x="411" y="216"/>
                </a:lnTo>
                <a:lnTo>
                  <a:pt x="408" y="226"/>
                </a:lnTo>
                <a:lnTo>
                  <a:pt x="404" y="235"/>
                </a:lnTo>
                <a:lnTo>
                  <a:pt x="397" y="243"/>
                </a:lnTo>
                <a:lnTo>
                  <a:pt x="397" y="243"/>
                </a:lnTo>
                <a:lnTo>
                  <a:pt x="390" y="252"/>
                </a:lnTo>
                <a:lnTo>
                  <a:pt x="381" y="258"/>
                </a:lnTo>
                <a:lnTo>
                  <a:pt x="371" y="261"/>
                </a:lnTo>
                <a:lnTo>
                  <a:pt x="360" y="262"/>
                </a:lnTo>
                <a:lnTo>
                  <a:pt x="360" y="327"/>
                </a:lnTo>
                <a:lnTo>
                  <a:pt x="398" y="327"/>
                </a:lnTo>
                <a:lnTo>
                  <a:pt x="398" y="656"/>
                </a:lnTo>
                <a:lnTo>
                  <a:pt x="497" y="656"/>
                </a:lnTo>
                <a:lnTo>
                  <a:pt x="497" y="656"/>
                </a:lnTo>
                <a:close/>
                <a:moveTo>
                  <a:pt x="486" y="124"/>
                </a:moveTo>
                <a:lnTo>
                  <a:pt x="486" y="124"/>
                </a:lnTo>
                <a:lnTo>
                  <a:pt x="511" y="131"/>
                </a:lnTo>
                <a:lnTo>
                  <a:pt x="536" y="139"/>
                </a:lnTo>
                <a:lnTo>
                  <a:pt x="560" y="150"/>
                </a:lnTo>
                <a:lnTo>
                  <a:pt x="582" y="163"/>
                </a:lnTo>
                <a:lnTo>
                  <a:pt x="604" y="177"/>
                </a:lnTo>
                <a:lnTo>
                  <a:pt x="623" y="194"/>
                </a:lnTo>
                <a:lnTo>
                  <a:pt x="643" y="211"/>
                </a:lnTo>
                <a:lnTo>
                  <a:pt x="659" y="229"/>
                </a:lnTo>
                <a:lnTo>
                  <a:pt x="674" y="250"/>
                </a:lnTo>
                <a:lnTo>
                  <a:pt x="688" y="272"/>
                </a:lnTo>
                <a:lnTo>
                  <a:pt x="700" y="294"/>
                </a:lnTo>
                <a:lnTo>
                  <a:pt x="710" y="318"/>
                </a:lnTo>
                <a:lnTo>
                  <a:pt x="718" y="343"/>
                </a:lnTo>
                <a:lnTo>
                  <a:pt x="724" y="369"/>
                </a:lnTo>
                <a:lnTo>
                  <a:pt x="727" y="397"/>
                </a:lnTo>
                <a:lnTo>
                  <a:pt x="728" y="424"/>
                </a:lnTo>
                <a:lnTo>
                  <a:pt x="728" y="424"/>
                </a:lnTo>
                <a:lnTo>
                  <a:pt x="728" y="439"/>
                </a:lnTo>
                <a:lnTo>
                  <a:pt x="727" y="455"/>
                </a:lnTo>
                <a:lnTo>
                  <a:pt x="725" y="470"/>
                </a:lnTo>
                <a:lnTo>
                  <a:pt x="722" y="486"/>
                </a:lnTo>
                <a:lnTo>
                  <a:pt x="719" y="500"/>
                </a:lnTo>
                <a:lnTo>
                  <a:pt x="714" y="515"/>
                </a:lnTo>
                <a:lnTo>
                  <a:pt x="710" y="529"/>
                </a:lnTo>
                <a:lnTo>
                  <a:pt x="704" y="542"/>
                </a:lnTo>
                <a:lnTo>
                  <a:pt x="698" y="556"/>
                </a:lnTo>
                <a:lnTo>
                  <a:pt x="691" y="569"/>
                </a:lnTo>
                <a:lnTo>
                  <a:pt x="684" y="582"/>
                </a:lnTo>
                <a:lnTo>
                  <a:pt x="676" y="594"/>
                </a:lnTo>
                <a:lnTo>
                  <a:pt x="668" y="606"/>
                </a:lnTo>
                <a:lnTo>
                  <a:pt x="659" y="618"/>
                </a:lnTo>
                <a:lnTo>
                  <a:pt x="649" y="629"/>
                </a:lnTo>
                <a:lnTo>
                  <a:pt x="639" y="640"/>
                </a:lnTo>
                <a:lnTo>
                  <a:pt x="628" y="650"/>
                </a:lnTo>
                <a:lnTo>
                  <a:pt x="618" y="659"/>
                </a:lnTo>
                <a:lnTo>
                  <a:pt x="606" y="668"/>
                </a:lnTo>
                <a:lnTo>
                  <a:pt x="594" y="677"/>
                </a:lnTo>
                <a:lnTo>
                  <a:pt x="582" y="685"/>
                </a:lnTo>
                <a:lnTo>
                  <a:pt x="569" y="692"/>
                </a:lnTo>
                <a:lnTo>
                  <a:pt x="556" y="699"/>
                </a:lnTo>
                <a:lnTo>
                  <a:pt x="542" y="705"/>
                </a:lnTo>
                <a:lnTo>
                  <a:pt x="528" y="710"/>
                </a:lnTo>
                <a:lnTo>
                  <a:pt x="513" y="716"/>
                </a:lnTo>
                <a:lnTo>
                  <a:pt x="499" y="719"/>
                </a:lnTo>
                <a:lnTo>
                  <a:pt x="484" y="723"/>
                </a:lnTo>
                <a:lnTo>
                  <a:pt x="469" y="726"/>
                </a:lnTo>
                <a:lnTo>
                  <a:pt x="454" y="728"/>
                </a:lnTo>
                <a:lnTo>
                  <a:pt x="439" y="729"/>
                </a:lnTo>
                <a:lnTo>
                  <a:pt x="423" y="729"/>
                </a:lnTo>
                <a:lnTo>
                  <a:pt x="423" y="729"/>
                </a:lnTo>
                <a:lnTo>
                  <a:pt x="398" y="728"/>
                </a:lnTo>
                <a:lnTo>
                  <a:pt x="374" y="726"/>
                </a:lnTo>
                <a:lnTo>
                  <a:pt x="351" y="720"/>
                </a:lnTo>
                <a:lnTo>
                  <a:pt x="328" y="714"/>
                </a:lnTo>
                <a:lnTo>
                  <a:pt x="306" y="706"/>
                </a:lnTo>
                <a:lnTo>
                  <a:pt x="284" y="696"/>
                </a:lnTo>
                <a:lnTo>
                  <a:pt x="264" y="684"/>
                </a:lnTo>
                <a:lnTo>
                  <a:pt x="244" y="672"/>
                </a:lnTo>
                <a:lnTo>
                  <a:pt x="227" y="657"/>
                </a:lnTo>
                <a:lnTo>
                  <a:pt x="209" y="642"/>
                </a:lnTo>
                <a:lnTo>
                  <a:pt x="193" y="626"/>
                </a:lnTo>
                <a:lnTo>
                  <a:pt x="179" y="607"/>
                </a:lnTo>
                <a:lnTo>
                  <a:pt x="166" y="589"/>
                </a:lnTo>
                <a:lnTo>
                  <a:pt x="154" y="568"/>
                </a:lnTo>
                <a:lnTo>
                  <a:pt x="143" y="547"/>
                </a:lnTo>
                <a:lnTo>
                  <a:pt x="135" y="526"/>
                </a:lnTo>
                <a:lnTo>
                  <a:pt x="135" y="526"/>
                </a:lnTo>
                <a:lnTo>
                  <a:pt x="143" y="551"/>
                </a:lnTo>
                <a:lnTo>
                  <a:pt x="153" y="575"/>
                </a:lnTo>
                <a:lnTo>
                  <a:pt x="164" y="597"/>
                </a:lnTo>
                <a:lnTo>
                  <a:pt x="178" y="619"/>
                </a:lnTo>
                <a:lnTo>
                  <a:pt x="193" y="640"/>
                </a:lnTo>
                <a:lnTo>
                  <a:pt x="209" y="659"/>
                </a:lnTo>
                <a:lnTo>
                  <a:pt x="228" y="677"/>
                </a:lnTo>
                <a:lnTo>
                  <a:pt x="247" y="693"/>
                </a:lnTo>
                <a:lnTo>
                  <a:pt x="268" y="708"/>
                </a:lnTo>
                <a:lnTo>
                  <a:pt x="291" y="721"/>
                </a:lnTo>
                <a:lnTo>
                  <a:pt x="314" y="733"/>
                </a:lnTo>
                <a:lnTo>
                  <a:pt x="338" y="742"/>
                </a:lnTo>
                <a:lnTo>
                  <a:pt x="363" y="749"/>
                </a:lnTo>
                <a:lnTo>
                  <a:pt x="389" y="755"/>
                </a:lnTo>
                <a:lnTo>
                  <a:pt x="416" y="759"/>
                </a:lnTo>
                <a:lnTo>
                  <a:pt x="443" y="760"/>
                </a:lnTo>
                <a:lnTo>
                  <a:pt x="443" y="760"/>
                </a:lnTo>
                <a:lnTo>
                  <a:pt x="459" y="759"/>
                </a:lnTo>
                <a:lnTo>
                  <a:pt x="475" y="758"/>
                </a:lnTo>
                <a:lnTo>
                  <a:pt x="491" y="756"/>
                </a:lnTo>
                <a:lnTo>
                  <a:pt x="507" y="754"/>
                </a:lnTo>
                <a:lnTo>
                  <a:pt x="522" y="749"/>
                </a:lnTo>
                <a:lnTo>
                  <a:pt x="537" y="745"/>
                </a:lnTo>
                <a:lnTo>
                  <a:pt x="553" y="741"/>
                </a:lnTo>
                <a:lnTo>
                  <a:pt x="567" y="735"/>
                </a:lnTo>
                <a:lnTo>
                  <a:pt x="581" y="729"/>
                </a:lnTo>
                <a:lnTo>
                  <a:pt x="595" y="721"/>
                </a:lnTo>
                <a:lnTo>
                  <a:pt x="608" y="714"/>
                </a:lnTo>
                <a:lnTo>
                  <a:pt x="621" y="705"/>
                </a:lnTo>
                <a:lnTo>
                  <a:pt x="634" y="696"/>
                </a:lnTo>
                <a:lnTo>
                  <a:pt x="646" y="686"/>
                </a:lnTo>
                <a:lnTo>
                  <a:pt x="657" y="677"/>
                </a:lnTo>
                <a:lnTo>
                  <a:pt x="669" y="667"/>
                </a:lnTo>
                <a:lnTo>
                  <a:pt x="678" y="655"/>
                </a:lnTo>
                <a:lnTo>
                  <a:pt x="688" y="644"/>
                </a:lnTo>
                <a:lnTo>
                  <a:pt x="698" y="632"/>
                </a:lnTo>
                <a:lnTo>
                  <a:pt x="707" y="619"/>
                </a:lnTo>
                <a:lnTo>
                  <a:pt x="715" y="606"/>
                </a:lnTo>
                <a:lnTo>
                  <a:pt x="723" y="593"/>
                </a:lnTo>
                <a:lnTo>
                  <a:pt x="731" y="579"/>
                </a:lnTo>
                <a:lnTo>
                  <a:pt x="737" y="565"/>
                </a:lnTo>
                <a:lnTo>
                  <a:pt x="742" y="551"/>
                </a:lnTo>
                <a:lnTo>
                  <a:pt x="747" y="536"/>
                </a:lnTo>
                <a:lnTo>
                  <a:pt x="751" y="520"/>
                </a:lnTo>
                <a:lnTo>
                  <a:pt x="756" y="505"/>
                </a:lnTo>
                <a:lnTo>
                  <a:pt x="758" y="489"/>
                </a:lnTo>
                <a:lnTo>
                  <a:pt x="760" y="474"/>
                </a:lnTo>
                <a:lnTo>
                  <a:pt x="761" y="457"/>
                </a:lnTo>
                <a:lnTo>
                  <a:pt x="762" y="441"/>
                </a:lnTo>
                <a:lnTo>
                  <a:pt x="762" y="441"/>
                </a:lnTo>
                <a:lnTo>
                  <a:pt x="761" y="426"/>
                </a:lnTo>
                <a:lnTo>
                  <a:pt x="760" y="411"/>
                </a:lnTo>
                <a:lnTo>
                  <a:pt x="759" y="397"/>
                </a:lnTo>
                <a:lnTo>
                  <a:pt x="757" y="381"/>
                </a:lnTo>
                <a:lnTo>
                  <a:pt x="753" y="367"/>
                </a:lnTo>
                <a:lnTo>
                  <a:pt x="749" y="353"/>
                </a:lnTo>
                <a:lnTo>
                  <a:pt x="746" y="340"/>
                </a:lnTo>
                <a:lnTo>
                  <a:pt x="740" y="326"/>
                </a:lnTo>
                <a:lnTo>
                  <a:pt x="729" y="300"/>
                </a:lnTo>
                <a:lnTo>
                  <a:pt x="715" y="275"/>
                </a:lnTo>
                <a:lnTo>
                  <a:pt x="700" y="252"/>
                </a:lnTo>
                <a:lnTo>
                  <a:pt x="682" y="230"/>
                </a:lnTo>
                <a:lnTo>
                  <a:pt x="663" y="210"/>
                </a:lnTo>
                <a:lnTo>
                  <a:pt x="642" y="191"/>
                </a:lnTo>
                <a:lnTo>
                  <a:pt x="619" y="175"/>
                </a:lnTo>
                <a:lnTo>
                  <a:pt x="595" y="160"/>
                </a:lnTo>
                <a:lnTo>
                  <a:pt x="569" y="148"/>
                </a:lnTo>
                <a:lnTo>
                  <a:pt x="543" y="137"/>
                </a:lnTo>
                <a:lnTo>
                  <a:pt x="529" y="134"/>
                </a:lnTo>
                <a:lnTo>
                  <a:pt x="515" y="129"/>
                </a:lnTo>
                <a:lnTo>
                  <a:pt x="500" y="127"/>
                </a:lnTo>
                <a:lnTo>
                  <a:pt x="486" y="124"/>
                </a:lnTo>
                <a:lnTo>
                  <a:pt x="486" y="124"/>
                </a:lnTo>
                <a:close/>
                <a:moveTo>
                  <a:pt x="216" y="696"/>
                </a:moveTo>
                <a:lnTo>
                  <a:pt x="217" y="696"/>
                </a:lnTo>
                <a:lnTo>
                  <a:pt x="217" y="697"/>
                </a:lnTo>
                <a:lnTo>
                  <a:pt x="217" y="697"/>
                </a:lnTo>
                <a:lnTo>
                  <a:pt x="221" y="701"/>
                </a:lnTo>
                <a:lnTo>
                  <a:pt x="221" y="701"/>
                </a:lnTo>
                <a:lnTo>
                  <a:pt x="221" y="701"/>
                </a:lnTo>
                <a:lnTo>
                  <a:pt x="221" y="701"/>
                </a:lnTo>
                <a:lnTo>
                  <a:pt x="223" y="702"/>
                </a:lnTo>
                <a:lnTo>
                  <a:pt x="223" y="702"/>
                </a:lnTo>
                <a:lnTo>
                  <a:pt x="224" y="703"/>
                </a:lnTo>
                <a:lnTo>
                  <a:pt x="224" y="703"/>
                </a:lnTo>
                <a:lnTo>
                  <a:pt x="224" y="703"/>
                </a:lnTo>
                <a:lnTo>
                  <a:pt x="224" y="703"/>
                </a:lnTo>
                <a:lnTo>
                  <a:pt x="225" y="703"/>
                </a:lnTo>
                <a:lnTo>
                  <a:pt x="227" y="705"/>
                </a:lnTo>
                <a:lnTo>
                  <a:pt x="227" y="705"/>
                </a:lnTo>
                <a:lnTo>
                  <a:pt x="231" y="708"/>
                </a:lnTo>
                <a:lnTo>
                  <a:pt x="231" y="709"/>
                </a:lnTo>
                <a:lnTo>
                  <a:pt x="232" y="709"/>
                </a:lnTo>
                <a:lnTo>
                  <a:pt x="232" y="709"/>
                </a:lnTo>
                <a:lnTo>
                  <a:pt x="243" y="718"/>
                </a:lnTo>
                <a:lnTo>
                  <a:pt x="243" y="718"/>
                </a:lnTo>
                <a:lnTo>
                  <a:pt x="247" y="721"/>
                </a:lnTo>
                <a:lnTo>
                  <a:pt x="249" y="722"/>
                </a:lnTo>
                <a:lnTo>
                  <a:pt x="249" y="722"/>
                </a:lnTo>
                <a:lnTo>
                  <a:pt x="253" y="726"/>
                </a:lnTo>
                <a:lnTo>
                  <a:pt x="256" y="727"/>
                </a:lnTo>
                <a:lnTo>
                  <a:pt x="256" y="727"/>
                </a:lnTo>
                <a:lnTo>
                  <a:pt x="256" y="727"/>
                </a:lnTo>
                <a:lnTo>
                  <a:pt x="261" y="730"/>
                </a:lnTo>
                <a:lnTo>
                  <a:pt x="264" y="731"/>
                </a:lnTo>
                <a:lnTo>
                  <a:pt x="264" y="731"/>
                </a:lnTo>
                <a:lnTo>
                  <a:pt x="267" y="733"/>
                </a:lnTo>
                <a:lnTo>
                  <a:pt x="270" y="735"/>
                </a:lnTo>
                <a:lnTo>
                  <a:pt x="270" y="735"/>
                </a:lnTo>
                <a:lnTo>
                  <a:pt x="275" y="739"/>
                </a:lnTo>
                <a:lnTo>
                  <a:pt x="278" y="740"/>
                </a:lnTo>
                <a:lnTo>
                  <a:pt x="281" y="742"/>
                </a:lnTo>
                <a:lnTo>
                  <a:pt x="285" y="744"/>
                </a:lnTo>
                <a:lnTo>
                  <a:pt x="289" y="746"/>
                </a:lnTo>
                <a:lnTo>
                  <a:pt x="293" y="747"/>
                </a:lnTo>
                <a:lnTo>
                  <a:pt x="296" y="749"/>
                </a:lnTo>
                <a:lnTo>
                  <a:pt x="296" y="749"/>
                </a:lnTo>
                <a:lnTo>
                  <a:pt x="300" y="752"/>
                </a:lnTo>
                <a:lnTo>
                  <a:pt x="304" y="753"/>
                </a:lnTo>
                <a:lnTo>
                  <a:pt x="304" y="753"/>
                </a:lnTo>
                <a:lnTo>
                  <a:pt x="308" y="755"/>
                </a:lnTo>
                <a:lnTo>
                  <a:pt x="310" y="756"/>
                </a:lnTo>
                <a:lnTo>
                  <a:pt x="310" y="756"/>
                </a:lnTo>
                <a:lnTo>
                  <a:pt x="316" y="758"/>
                </a:lnTo>
                <a:lnTo>
                  <a:pt x="319" y="759"/>
                </a:lnTo>
                <a:lnTo>
                  <a:pt x="319" y="759"/>
                </a:lnTo>
                <a:lnTo>
                  <a:pt x="323" y="761"/>
                </a:lnTo>
                <a:lnTo>
                  <a:pt x="326" y="761"/>
                </a:lnTo>
                <a:lnTo>
                  <a:pt x="326" y="761"/>
                </a:lnTo>
                <a:lnTo>
                  <a:pt x="332" y="764"/>
                </a:lnTo>
                <a:lnTo>
                  <a:pt x="334" y="765"/>
                </a:lnTo>
                <a:lnTo>
                  <a:pt x="334" y="765"/>
                </a:lnTo>
                <a:lnTo>
                  <a:pt x="340" y="767"/>
                </a:lnTo>
                <a:lnTo>
                  <a:pt x="342" y="767"/>
                </a:lnTo>
                <a:lnTo>
                  <a:pt x="342" y="767"/>
                </a:lnTo>
                <a:lnTo>
                  <a:pt x="348" y="769"/>
                </a:lnTo>
                <a:lnTo>
                  <a:pt x="351" y="769"/>
                </a:lnTo>
                <a:lnTo>
                  <a:pt x="351" y="769"/>
                </a:lnTo>
                <a:lnTo>
                  <a:pt x="356" y="771"/>
                </a:lnTo>
                <a:lnTo>
                  <a:pt x="358" y="771"/>
                </a:lnTo>
                <a:lnTo>
                  <a:pt x="358" y="771"/>
                </a:lnTo>
                <a:lnTo>
                  <a:pt x="365" y="773"/>
                </a:lnTo>
                <a:lnTo>
                  <a:pt x="366" y="773"/>
                </a:lnTo>
                <a:lnTo>
                  <a:pt x="366" y="773"/>
                </a:lnTo>
                <a:lnTo>
                  <a:pt x="372" y="775"/>
                </a:lnTo>
                <a:lnTo>
                  <a:pt x="374" y="775"/>
                </a:lnTo>
                <a:lnTo>
                  <a:pt x="374" y="775"/>
                </a:lnTo>
                <a:lnTo>
                  <a:pt x="382" y="777"/>
                </a:lnTo>
                <a:lnTo>
                  <a:pt x="383" y="777"/>
                </a:lnTo>
                <a:lnTo>
                  <a:pt x="383" y="777"/>
                </a:lnTo>
                <a:lnTo>
                  <a:pt x="390" y="778"/>
                </a:lnTo>
                <a:lnTo>
                  <a:pt x="391" y="779"/>
                </a:lnTo>
                <a:lnTo>
                  <a:pt x="391" y="779"/>
                </a:lnTo>
                <a:lnTo>
                  <a:pt x="398" y="780"/>
                </a:lnTo>
                <a:lnTo>
                  <a:pt x="399" y="780"/>
                </a:lnTo>
                <a:lnTo>
                  <a:pt x="399" y="780"/>
                </a:lnTo>
                <a:lnTo>
                  <a:pt x="407" y="780"/>
                </a:lnTo>
                <a:lnTo>
                  <a:pt x="407" y="781"/>
                </a:lnTo>
                <a:lnTo>
                  <a:pt x="408" y="781"/>
                </a:lnTo>
                <a:lnTo>
                  <a:pt x="408" y="781"/>
                </a:lnTo>
                <a:lnTo>
                  <a:pt x="416" y="781"/>
                </a:lnTo>
                <a:lnTo>
                  <a:pt x="417" y="781"/>
                </a:lnTo>
                <a:lnTo>
                  <a:pt x="417" y="781"/>
                </a:lnTo>
                <a:lnTo>
                  <a:pt x="433" y="782"/>
                </a:lnTo>
                <a:lnTo>
                  <a:pt x="434" y="782"/>
                </a:lnTo>
                <a:lnTo>
                  <a:pt x="434" y="782"/>
                </a:lnTo>
                <a:lnTo>
                  <a:pt x="443" y="782"/>
                </a:lnTo>
                <a:lnTo>
                  <a:pt x="443" y="782"/>
                </a:lnTo>
                <a:lnTo>
                  <a:pt x="449" y="782"/>
                </a:lnTo>
                <a:lnTo>
                  <a:pt x="449" y="782"/>
                </a:lnTo>
                <a:lnTo>
                  <a:pt x="449" y="782"/>
                </a:lnTo>
                <a:lnTo>
                  <a:pt x="449" y="782"/>
                </a:lnTo>
                <a:lnTo>
                  <a:pt x="453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4" y="782"/>
                </a:lnTo>
                <a:lnTo>
                  <a:pt x="455" y="782"/>
                </a:lnTo>
                <a:lnTo>
                  <a:pt x="455" y="782"/>
                </a:lnTo>
                <a:lnTo>
                  <a:pt x="455" y="782"/>
                </a:lnTo>
                <a:lnTo>
                  <a:pt x="455" y="782"/>
                </a:lnTo>
                <a:lnTo>
                  <a:pt x="455" y="782"/>
                </a:lnTo>
                <a:lnTo>
                  <a:pt x="456" y="782"/>
                </a:lnTo>
                <a:lnTo>
                  <a:pt x="456" y="782"/>
                </a:lnTo>
                <a:lnTo>
                  <a:pt x="456" y="782"/>
                </a:lnTo>
                <a:lnTo>
                  <a:pt x="456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7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8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59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0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1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2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3" y="782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5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66" y="781"/>
                </a:lnTo>
                <a:lnTo>
                  <a:pt x="471" y="781"/>
                </a:lnTo>
                <a:lnTo>
                  <a:pt x="471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2" y="781"/>
                </a:lnTo>
                <a:lnTo>
                  <a:pt x="473" y="781"/>
                </a:lnTo>
                <a:lnTo>
                  <a:pt x="473" y="781"/>
                </a:lnTo>
                <a:lnTo>
                  <a:pt x="473" y="781"/>
                </a:lnTo>
                <a:lnTo>
                  <a:pt x="478" y="781"/>
                </a:lnTo>
                <a:lnTo>
                  <a:pt x="478" y="781"/>
                </a:lnTo>
                <a:lnTo>
                  <a:pt x="478" y="781"/>
                </a:lnTo>
                <a:lnTo>
                  <a:pt x="478" y="781"/>
                </a:lnTo>
                <a:lnTo>
                  <a:pt x="485" y="780"/>
                </a:lnTo>
                <a:lnTo>
                  <a:pt x="486" y="780"/>
                </a:lnTo>
                <a:lnTo>
                  <a:pt x="486" y="780"/>
                </a:lnTo>
                <a:lnTo>
                  <a:pt x="494" y="779"/>
                </a:lnTo>
                <a:lnTo>
                  <a:pt x="495" y="779"/>
                </a:lnTo>
                <a:lnTo>
                  <a:pt x="495" y="778"/>
                </a:lnTo>
                <a:lnTo>
                  <a:pt x="495" y="778"/>
                </a:lnTo>
                <a:lnTo>
                  <a:pt x="503" y="777"/>
                </a:lnTo>
                <a:lnTo>
                  <a:pt x="504" y="777"/>
                </a:lnTo>
                <a:lnTo>
                  <a:pt x="504" y="777"/>
                </a:lnTo>
                <a:lnTo>
                  <a:pt x="510" y="775"/>
                </a:lnTo>
                <a:lnTo>
                  <a:pt x="512" y="775"/>
                </a:lnTo>
                <a:lnTo>
                  <a:pt x="512" y="775"/>
                </a:lnTo>
                <a:lnTo>
                  <a:pt x="519" y="773"/>
                </a:lnTo>
                <a:lnTo>
                  <a:pt x="520" y="773"/>
                </a:lnTo>
                <a:lnTo>
                  <a:pt x="520" y="773"/>
                </a:lnTo>
                <a:lnTo>
                  <a:pt x="528" y="771"/>
                </a:lnTo>
                <a:lnTo>
                  <a:pt x="529" y="771"/>
                </a:lnTo>
                <a:lnTo>
                  <a:pt x="529" y="771"/>
                </a:lnTo>
                <a:lnTo>
                  <a:pt x="535" y="769"/>
                </a:lnTo>
                <a:lnTo>
                  <a:pt x="537" y="769"/>
                </a:lnTo>
                <a:lnTo>
                  <a:pt x="537" y="769"/>
                </a:lnTo>
                <a:lnTo>
                  <a:pt x="543" y="767"/>
                </a:lnTo>
                <a:lnTo>
                  <a:pt x="545" y="767"/>
                </a:lnTo>
                <a:lnTo>
                  <a:pt x="545" y="767"/>
                </a:lnTo>
                <a:lnTo>
                  <a:pt x="551" y="765"/>
                </a:lnTo>
                <a:lnTo>
                  <a:pt x="553" y="764"/>
                </a:lnTo>
                <a:lnTo>
                  <a:pt x="553" y="764"/>
                </a:lnTo>
                <a:lnTo>
                  <a:pt x="559" y="761"/>
                </a:lnTo>
                <a:lnTo>
                  <a:pt x="560" y="761"/>
                </a:lnTo>
                <a:lnTo>
                  <a:pt x="560" y="761"/>
                </a:lnTo>
                <a:lnTo>
                  <a:pt x="567" y="759"/>
                </a:lnTo>
                <a:lnTo>
                  <a:pt x="569" y="758"/>
                </a:lnTo>
                <a:lnTo>
                  <a:pt x="569" y="758"/>
                </a:lnTo>
                <a:lnTo>
                  <a:pt x="574" y="756"/>
                </a:lnTo>
                <a:lnTo>
                  <a:pt x="576" y="755"/>
                </a:lnTo>
                <a:lnTo>
                  <a:pt x="576" y="755"/>
                </a:lnTo>
                <a:lnTo>
                  <a:pt x="582" y="753"/>
                </a:lnTo>
                <a:lnTo>
                  <a:pt x="584" y="752"/>
                </a:lnTo>
                <a:lnTo>
                  <a:pt x="584" y="752"/>
                </a:lnTo>
                <a:lnTo>
                  <a:pt x="589" y="749"/>
                </a:lnTo>
                <a:lnTo>
                  <a:pt x="592" y="748"/>
                </a:lnTo>
                <a:lnTo>
                  <a:pt x="592" y="748"/>
                </a:lnTo>
                <a:lnTo>
                  <a:pt x="597" y="745"/>
                </a:lnTo>
                <a:lnTo>
                  <a:pt x="599" y="744"/>
                </a:lnTo>
                <a:lnTo>
                  <a:pt x="599" y="744"/>
                </a:lnTo>
                <a:lnTo>
                  <a:pt x="604" y="742"/>
                </a:lnTo>
                <a:lnTo>
                  <a:pt x="606" y="741"/>
                </a:lnTo>
                <a:lnTo>
                  <a:pt x="606" y="741"/>
                </a:lnTo>
                <a:lnTo>
                  <a:pt x="611" y="737"/>
                </a:lnTo>
                <a:lnTo>
                  <a:pt x="614" y="736"/>
                </a:lnTo>
                <a:lnTo>
                  <a:pt x="614" y="736"/>
                </a:lnTo>
                <a:lnTo>
                  <a:pt x="619" y="733"/>
                </a:lnTo>
                <a:lnTo>
                  <a:pt x="621" y="732"/>
                </a:lnTo>
                <a:lnTo>
                  <a:pt x="621" y="732"/>
                </a:lnTo>
                <a:lnTo>
                  <a:pt x="625" y="729"/>
                </a:lnTo>
                <a:lnTo>
                  <a:pt x="628" y="728"/>
                </a:lnTo>
                <a:lnTo>
                  <a:pt x="632" y="724"/>
                </a:lnTo>
                <a:lnTo>
                  <a:pt x="635" y="723"/>
                </a:lnTo>
                <a:lnTo>
                  <a:pt x="635" y="723"/>
                </a:lnTo>
                <a:lnTo>
                  <a:pt x="638" y="720"/>
                </a:lnTo>
                <a:lnTo>
                  <a:pt x="642" y="718"/>
                </a:lnTo>
                <a:lnTo>
                  <a:pt x="642" y="718"/>
                </a:lnTo>
                <a:lnTo>
                  <a:pt x="646" y="715"/>
                </a:lnTo>
                <a:lnTo>
                  <a:pt x="648" y="714"/>
                </a:lnTo>
                <a:lnTo>
                  <a:pt x="648" y="714"/>
                </a:lnTo>
                <a:lnTo>
                  <a:pt x="651" y="710"/>
                </a:lnTo>
                <a:lnTo>
                  <a:pt x="655" y="708"/>
                </a:lnTo>
                <a:lnTo>
                  <a:pt x="655" y="708"/>
                </a:lnTo>
                <a:lnTo>
                  <a:pt x="659" y="705"/>
                </a:lnTo>
                <a:lnTo>
                  <a:pt x="661" y="703"/>
                </a:lnTo>
                <a:lnTo>
                  <a:pt x="664" y="701"/>
                </a:lnTo>
                <a:lnTo>
                  <a:pt x="668" y="697"/>
                </a:lnTo>
                <a:lnTo>
                  <a:pt x="668" y="697"/>
                </a:lnTo>
                <a:lnTo>
                  <a:pt x="671" y="694"/>
                </a:lnTo>
                <a:lnTo>
                  <a:pt x="671" y="694"/>
                </a:lnTo>
                <a:lnTo>
                  <a:pt x="671" y="694"/>
                </a:lnTo>
                <a:lnTo>
                  <a:pt x="681" y="685"/>
                </a:lnTo>
                <a:lnTo>
                  <a:pt x="682" y="684"/>
                </a:lnTo>
                <a:lnTo>
                  <a:pt x="682" y="684"/>
                </a:lnTo>
                <a:lnTo>
                  <a:pt x="682" y="684"/>
                </a:lnTo>
                <a:lnTo>
                  <a:pt x="682" y="684"/>
                </a:lnTo>
                <a:lnTo>
                  <a:pt x="682" y="684"/>
                </a:lnTo>
                <a:lnTo>
                  <a:pt x="683" y="683"/>
                </a:lnTo>
                <a:lnTo>
                  <a:pt x="685" y="681"/>
                </a:lnTo>
                <a:lnTo>
                  <a:pt x="685" y="681"/>
                </a:lnTo>
                <a:lnTo>
                  <a:pt x="686" y="680"/>
                </a:lnTo>
                <a:lnTo>
                  <a:pt x="686" y="680"/>
                </a:lnTo>
                <a:lnTo>
                  <a:pt x="688" y="678"/>
                </a:lnTo>
                <a:lnTo>
                  <a:pt x="688" y="678"/>
                </a:lnTo>
                <a:lnTo>
                  <a:pt x="688" y="678"/>
                </a:lnTo>
                <a:lnTo>
                  <a:pt x="688" y="677"/>
                </a:lnTo>
                <a:lnTo>
                  <a:pt x="690" y="676"/>
                </a:lnTo>
                <a:lnTo>
                  <a:pt x="690" y="676"/>
                </a:lnTo>
                <a:lnTo>
                  <a:pt x="690" y="676"/>
                </a:lnTo>
                <a:lnTo>
                  <a:pt x="695" y="671"/>
                </a:lnTo>
                <a:lnTo>
                  <a:pt x="695" y="670"/>
                </a:lnTo>
                <a:lnTo>
                  <a:pt x="696" y="670"/>
                </a:lnTo>
                <a:lnTo>
                  <a:pt x="696" y="670"/>
                </a:lnTo>
                <a:lnTo>
                  <a:pt x="706" y="658"/>
                </a:lnTo>
                <a:lnTo>
                  <a:pt x="715" y="646"/>
                </a:lnTo>
                <a:lnTo>
                  <a:pt x="724" y="634"/>
                </a:lnTo>
                <a:lnTo>
                  <a:pt x="733" y="621"/>
                </a:lnTo>
                <a:lnTo>
                  <a:pt x="740" y="608"/>
                </a:lnTo>
                <a:lnTo>
                  <a:pt x="748" y="594"/>
                </a:lnTo>
                <a:lnTo>
                  <a:pt x="754" y="580"/>
                </a:lnTo>
                <a:lnTo>
                  <a:pt x="760" y="566"/>
                </a:lnTo>
                <a:lnTo>
                  <a:pt x="765" y="551"/>
                </a:lnTo>
                <a:lnTo>
                  <a:pt x="771" y="536"/>
                </a:lnTo>
                <a:lnTo>
                  <a:pt x="774" y="520"/>
                </a:lnTo>
                <a:lnTo>
                  <a:pt x="778" y="505"/>
                </a:lnTo>
                <a:lnTo>
                  <a:pt x="780" y="490"/>
                </a:lnTo>
                <a:lnTo>
                  <a:pt x="783" y="474"/>
                </a:lnTo>
                <a:lnTo>
                  <a:pt x="784" y="457"/>
                </a:lnTo>
                <a:lnTo>
                  <a:pt x="784" y="441"/>
                </a:lnTo>
                <a:lnTo>
                  <a:pt x="784" y="441"/>
                </a:lnTo>
                <a:lnTo>
                  <a:pt x="784" y="423"/>
                </a:lnTo>
                <a:lnTo>
                  <a:pt x="783" y="406"/>
                </a:lnTo>
                <a:lnTo>
                  <a:pt x="780" y="389"/>
                </a:lnTo>
                <a:lnTo>
                  <a:pt x="777" y="372"/>
                </a:lnTo>
                <a:lnTo>
                  <a:pt x="773" y="355"/>
                </a:lnTo>
                <a:lnTo>
                  <a:pt x="769" y="339"/>
                </a:lnTo>
                <a:lnTo>
                  <a:pt x="763" y="324"/>
                </a:lnTo>
                <a:lnTo>
                  <a:pt x="757" y="308"/>
                </a:lnTo>
                <a:lnTo>
                  <a:pt x="750" y="292"/>
                </a:lnTo>
                <a:lnTo>
                  <a:pt x="742" y="278"/>
                </a:lnTo>
                <a:lnTo>
                  <a:pt x="735" y="264"/>
                </a:lnTo>
                <a:lnTo>
                  <a:pt x="725" y="250"/>
                </a:lnTo>
                <a:lnTo>
                  <a:pt x="716" y="237"/>
                </a:lnTo>
                <a:lnTo>
                  <a:pt x="706" y="224"/>
                </a:lnTo>
                <a:lnTo>
                  <a:pt x="695" y="211"/>
                </a:lnTo>
                <a:lnTo>
                  <a:pt x="684" y="199"/>
                </a:lnTo>
                <a:lnTo>
                  <a:pt x="672" y="188"/>
                </a:lnTo>
                <a:lnTo>
                  <a:pt x="660" y="177"/>
                </a:lnTo>
                <a:lnTo>
                  <a:pt x="647" y="167"/>
                </a:lnTo>
                <a:lnTo>
                  <a:pt x="633" y="158"/>
                </a:lnTo>
                <a:lnTo>
                  <a:pt x="620" y="149"/>
                </a:lnTo>
                <a:lnTo>
                  <a:pt x="606" y="140"/>
                </a:lnTo>
                <a:lnTo>
                  <a:pt x="591" y="133"/>
                </a:lnTo>
                <a:lnTo>
                  <a:pt x="575" y="126"/>
                </a:lnTo>
                <a:lnTo>
                  <a:pt x="560" y="120"/>
                </a:lnTo>
                <a:lnTo>
                  <a:pt x="544" y="114"/>
                </a:lnTo>
                <a:lnTo>
                  <a:pt x="528" y="110"/>
                </a:lnTo>
                <a:lnTo>
                  <a:pt x="511" y="107"/>
                </a:lnTo>
                <a:lnTo>
                  <a:pt x="495" y="103"/>
                </a:lnTo>
                <a:lnTo>
                  <a:pt x="478" y="101"/>
                </a:lnTo>
                <a:lnTo>
                  <a:pt x="460" y="100"/>
                </a:lnTo>
                <a:lnTo>
                  <a:pt x="443" y="99"/>
                </a:lnTo>
                <a:lnTo>
                  <a:pt x="443" y="99"/>
                </a:lnTo>
                <a:lnTo>
                  <a:pt x="424" y="100"/>
                </a:lnTo>
                <a:lnTo>
                  <a:pt x="407" y="101"/>
                </a:lnTo>
                <a:lnTo>
                  <a:pt x="391" y="103"/>
                </a:lnTo>
                <a:lnTo>
                  <a:pt x="373" y="107"/>
                </a:lnTo>
                <a:lnTo>
                  <a:pt x="357" y="110"/>
                </a:lnTo>
                <a:lnTo>
                  <a:pt x="341" y="114"/>
                </a:lnTo>
                <a:lnTo>
                  <a:pt x="326" y="120"/>
                </a:lnTo>
                <a:lnTo>
                  <a:pt x="309" y="126"/>
                </a:lnTo>
                <a:lnTo>
                  <a:pt x="294" y="133"/>
                </a:lnTo>
                <a:lnTo>
                  <a:pt x="280" y="140"/>
                </a:lnTo>
                <a:lnTo>
                  <a:pt x="266" y="149"/>
                </a:lnTo>
                <a:lnTo>
                  <a:pt x="252" y="158"/>
                </a:lnTo>
                <a:lnTo>
                  <a:pt x="238" y="167"/>
                </a:lnTo>
                <a:lnTo>
                  <a:pt x="226" y="177"/>
                </a:lnTo>
                <a:lnTo>
                  <a:pt x="213" y="188"/>
                </a:lnTo>
                <a:lnTo>
                  <a:pt x="201" y="199"/>
                </a:lnTo>
                <a:lnTo>
                  <a:pt x="190" y="211"/>
                </a:lnTo>
                <a:lnTo>
                  <a:pt x="179" y="224"/>
                </a:lnTo>
                <a:lnTo>
                  <a:pt x="169" y="237"/>
                </a:lnTo>
                <a:lnTo>
                  <a:pt x="160" y="250"/>
                </a:lnTo>
                <a:lnTo>
                  <a:pt x="151" y="264"/>
                </a:lnTo>
                <a:lnTo>
                  <a:pt x="142" y="278"/>
                </a:lnTo>
                <a:lnTo>
                  <a:pt x="135" y="292"/>
                </a:lnTo>
                <a:lnTo>
                  <a:pt x="128" y="308"/>
                </a:lnTo>
                <a:lnTo>
                  <a:pt x="122" y="324"/>
                </a:lnTo>
                <a:lnTo>
                  <a:pt x="116" y="339"/>
                </a:lnTo>
                <a:lnTo>
                  <a:pt x="112" y="355"/>
                </a:lnTo>
                <a:lnTo>
                  <a:pt x="109" y="372"/>
                </a:lnTo>
                <a:lnTo>
                  <a:pt x="105" y="389"/>
                </a:lnTo>
                <a:lnTo>
                  <a:pt x="103" y="406"/>
                </a:lnTo>
                <a:lnTo>
                  <a:pt x="102" y="423"/>
                </a:lnTo>
                <a:lnTo>
                  <a:pt x="101" y="441"/>
                </a:lnTo>
                <a:lnTo>
                  <a:pt x="101" y="441"/>
                </a:lnTo>
                <a:lnTo>
                  <a:pt x="102" y="460"/>
                </a:lnTo>
                <a:lnTo>
                  <a:pt x="103" y="478"/>
                </a:lnTo>
                <a:lnTo>
                  <a:pt x="105" y="496"/>
                </a:lnTo>
                <a:lnTo>
                  <a:pt x="110" y="515"/>
                </a:lnTo>
                <a:lnTo>
                  <a:pt x="114" y="532"/>
                </a:lnTo>
                <a:lnTo>
                  <a:pt x="119" y="550"/>
                </a:lnTo>
                <a:lnTo>
                  <a:pt x="125" y="567"/>
                </a:lnTo>
                <a:lnTo>
                  <a:pt x="132" y="583"/>
                </a:lnTo>
                <a:lnTo>
                  <a:pt x="140" y="600"/>
                </a:lnTo>
                <a:lnTo>
                  <a:pt x="149" y="615"/>
                </a:lnTo>
                <a:lnTo>
                  <a:pt x="158" y="630"/>
                </a:lnTo>
                <a:lnTo>
                  <a:pt x="168" y="644"/>
                </a:lnTo>
                <a:lnTo>
                  <a:pt x="179" y="658"/>
                </a:lnTo>
                <a:lnTo>
                  <a:pt x="191" y="671"/>
                </a:lnTo>
                <a:lnTo>
                  <a:pt x="203" y="684"/>
                </a:lnTo>
                <a:lnTo>
                  <a:pt x="216" y="696"/>
                </a:lnTo>
                <a:lnTo>
                  <a:pt x="216" y="69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Freeform 7"/>
          <p:cNvSpPr/>
          <p:nvPr/>
        </p:nvSpPr>
        <p:spPr>
          <a:xfrm rot="0">
            <a:off x="5170218" y="1554865"/>
            <a:ext cx="1096419" cy="1096782"/>
          </a:xfrm>
          <a:custGeom>
            <a:avLst/>
            <a:gdLst/>
            <a:ahLst/>
            <a:cxnLst/>
            <a:rect b="b" l="l" r="r" t="t"/>
            <a:pathLst>
              <a:path h="1482" w="1482">
                <a:moveTo>
                  <a:pt x="1482" y="742"/>
                </a:moveTo>
                <a:lnTo>
                  <a:pt x="1482" y="742"/>
                </a:lnTo>
                <a:lnTo>
                  <a:pt x="1481" y="780"/>
                </a:lnTo>
                <a:lnTo>
                  <a:pt x="1479" y="818"/>
                </a:lnTo>
                <a:lnTo>
                  <a:pt x="1473" y="854"/>
                </a:lnTo>
                <a:lnTo>
                  <a:pt x="1467" y="890"/>
                </a:lnTo>
                <a:lnTo>
                  <a:pt x="1459" y="926"/>
                </a:lnTo>
                <a:lnTo>
                  <a:pt x="1448" y="962"/>
                </a:lnTo>
                <a:lnTo>
                  <a:pt x="1437" y="997"/>
                </a:lnTo>
                <a:lnTo>
                  <a:pt x="1424" y="1029"/>
                </a:lnTo>
                <a:lnTo>
                  <a:pt x="1409" y="1063"/>
                </a:lnTo>
                <a:lnTo>
                  <a:pt x="1393" y="1094"/>
                </a:lnTo>
                <a:lnTo>
                  <a:pt x="1374" y="1126"/>
                </a:lnTo>
                <a:lnTo>
                  <a:pt x="1356" y="1155"/>
                </a:lnTo>
                <a:lnTo>
                  <a:pt x="1335" y="1185"/>
                </a:lnTo>
                <a:lnTo>
                  <a:pt x="1313" y="1213"/>
                </a:lnTo>
                <a:lnTo>
                  <a:pt x="1290" y="1240"/>
                </a:lnTo>
                <a:lnTo>
                  <a:pt x="1265" y="1265"/>
                </a:lnTo>
                <a:lnTo>
                  <a:pt x="1240" y="1290"/>
                </a:lnTo>
                <a:lnTo>
                  <a:pt x="1213" y="1313"/>
                </a:lnTo>
                <a:lnTo>
                  <a:pt x="1184" y="1335"/>
                </a:lnTo>
                <a:lnTo>
                  <a:pt x="1155" y="1356"/>
                </a:lnTo>
                <a:lnTo>
                  <a:pt x="1126" y="1375"/>
                </a:lnTo>
                <a:lnTo>
                  <a:pt x="1094" y="1393"/>
                </a:lnTo>
                <a:lnTo>
                  <a:pt x="1063" y="1409"/>
                </a:lnTo>
                <a:lnTo>
                  <a:pt x="1029" y="1424"/>
                </a:lnTo>
                <a:lnTo>
                  <a:pt x="996" y="1437"/>
                </a:lnTo>
                <a:lnTo>
                  <a:pt x="962" y="1449"/>
                </a:lnTo>
                <a:lnTo>
                  <a:pt x="926" y="1459"/>
                </a:lnTo>
                <a:lnTo>
                  <a:pt x="890" y="1467"/>
                </a:lnTo>
                <a:lnTo>
                  <a:pt x="854" y="1473"/>
                </a:lnTo>
                <a:lnTo>
                  <a:pt x="818" y="1479"/>
                </a:lnTo>
                <a:lnTo>
                  <a:pt x="780" y="1481"/>
                </a:lnTo>
                <a:lnTo>
                  <a:pt x="742" y="1482"/>
                </a:lnTo>
                <a:lnTo>
                  <a:pt x="742" y="1482"/>
                </a:lnTo>
                <a:lnTo>
                  <a:pt x="704" y="1481"/>
                </a:lnTo>
                <a:lnTo>
                  <a:pt x="666" y="1479"/>
                </a:lnTo>
                <a:lnTo>
                  <a:pt x="629" y="1473"/>
                </a:lnTo>
                <a:lnTo>
                  <a:pt x="592" y="1467"/>
                </a:lnTo>
                <a:lnTo>
                  <a:pt x="556" y="1459"/>
                </a:lnTo>
                <a:lnTo>
                  <a:pt x="521" y="1449"/>
                </a:lnTo>
                <a:lnTo>
                  <a:pt x="486" y="1437"/>
                </a:lnTo>
                <a:lnTo>
                  <a:pt x="453" y="1424"/>
                </a:lnTo>
                <a:lnTo>
                  <a:pt x="420" y="1409"/>
                </a:lnTo>
                <a:lnTo>
                  <a:pt x="388" y="1393"/>
                </a:lnTo>
                <a:lnTo>
                  <a:pt x="357" y="1375"/>
                </a:lnTo>
                <a:lnTo>
                  <a:pt x="327" y="1356"/>
                </a:lnTo>
                <a:lnTo>
                  <a:pt x="298" y="1335"/>
                </a:lnTo>
                <a:lnTo>
                  <a:pt x="270" y="1313"/>
                </a:lnTo>
                <a:lnTo>
                  <a:pt x="243" y="1290"/>
                </a:lnTo>
                <a:lnTo>
                  <a:pt x="217" y="1265"/>
                </a:lnTo>
                <a:lnTo>
                  <a:pt x="193" y="1240"/>
                </a:lnTo>
                <a:lnTo>
                  <a:pt x="169" y="1213"/>
                </a:lnTo>
                <a:lnTo>
                  <a:pt x="148" y="1185"/>
                </a:lnTo>
                <a:lnTo>
                  <a:pt x="127" y="1155"/>
                </a:lnTo>
                <a:lnTo>
                  <a:pt x="108" y="1126"/>
                </a:lnTo>
                <a:lnTo>
                  <a:pt x="90" y="1094"/>
                </a:lnTo>
                <a:lnTo>
                  <a:pt x="74" y="1063"/>
                </a:lnTo>
                <a:lnTo>
                  <a:pt x="59" y="1029"/>
                </a:lnTo>
                <a:lnTo>
                  <a:pt x="46" y="997"/>
                </a:lnTo>
                <a:lnTo>
                  <a:pt x="34" y="962"/>
                </a:lnTo>
                <a:lnTo>
                  <a:pt x="24" y="926"/>
                </a:lnTo>
                <a:lnTo>
                  <a:pt x="15" y="890"/>
                </a:lnTo>
                <a:lnTo>
                  <a:pt x="9" y="854"/>
                </a:lnTo>
                <a:lnTo>
                  <a:pt x="4" y="818"/>
                </a:lnTo>
                <a:lnTo>
                  <a:pt x="1" y="780"/>
                </a:lnTo>
                <a:lnTo>
                  <a:pt x="0" y="742"/>
                </a:lnTo>
                <a:lnTo>
                  <a:pt x="0" y="742"/>
                </a:lnTo>
                <a:lnTo>
                  <a:pt x="1" y="704"/>
                </a:lnTo>
                <a:lnTo>
                  <a:pt x="4" y="666"/>
                </a:lnTo>
                <a:lnTo>
                  <a:pt x="9" y="629"/>
                </a:lnTo>
                <a:lnTo>
                  <a:pt x="15" y="592"/>
                </a:lnTo>
                <a:lnTo>
                  <a:pt x="24" y="556"/>
                </a:lnTo>
                <a:lnTo>
                  <a:pt x="34" y="521"/>
                </a:lnTo>
                <a:lnTo>
                  <a:pt x="46" y="486"/>
                </a:lnTo>
                <a:lnTo>
                  <a:pt x="59" y="453"/>
                </a:lnTo>
                <a:lnTo>
                  <a:pt x="74" y="420"/>
                </a:lnTo>
                <a:lnTo>
                  <a:pt x="90" y="389"/>
                </a:lnTo>
                <a:lnTo>
                  <a:pt x="108" y="357"/>
                </a:lnTo>
                <a:lnTo>
                  <a:pt x="127" y="327"/>
                </a:lnTo>
                <a:lnTo>
                  <a:pt x="148" y="299"/>
                </a:lnTo>
                <a:lnTo>
                  <a:pt x="169" y="270"/>
                </a:lnTo>
                <a:lnTo>
                  <a:pt x="193" y="243"/>
                </a:lnTo>
                <a:lnTo>
                  <a:pt x="217" y="217"/>
                </a:lnTo>
                <a:lnTo>
                  <a:pt x="243" y="193"/>
                </a:lnTo>
                <a:lnTo>
                  <a:pt x="270" y="169"/>
                </a:lnTo>
                <a:lnTo>
                  <a:pt x="298" y="148"/>
                </a:lnTo>
                <a:lnTo>
                  <a:pt x="327" y="127"/>
                </a:lnTo>
                <a:lnTo>
                  <a:pt x="357" y="107"/>
                </a:lnTo>
                <a:lnTo>
                  <a:pt x="388" y="90"/>
                </a:lnTo>
                <a:lnTo>
                  <a:pt x="420" y="74"/>
                </a:lnTo>
                <a:lnTo>
                  <a:pt x="453" y="59"/>
                </a:lnTo>
                <a:lnTo>
                  <a:pt x="486" y="46"/>
                </a:lnTo>
                <a:lnTo>
                  <a:pt x="521" y="34"/>
                </a:lnTo>
                <a:lnTo>
                  <a:pt x="556" y="24"/>
                </a:lnTo>
                <a:lnTo>
                  <a:pt x="592" y="15"/>
                </a:lnTo>
                <a:lnTo>
                  <a:pt x="629" y="9"/>
                </a:lnTo>
                <a:lnTo>
                  <a:pt x="666" y="4"/>
                </a:lnTo>
                <a:lnTo>
                  <a:pt x="704" y="1"/>
                </a:lnTo>
                <a:lnTo>
                  <a:pt x="742" y="0"/>
                </a:lnTo>
                <a:lnTo>
                  <a:pt x="742" y="0"/>
                </a:lnTo>
                <a:lnTo>
                  <a:pt x="780" y="1"/>
                </a:lnTo>
                <a:lnTo>
                  <a:pt x="818" y="4"/>
                </a:lnTo>
                <a:lnTo>
                  <a:pt x="854" y="9"/>
                </a:lnTo>
                <a:lnTo>
                  <a:pt x="890" y="15"/>
                </a:lnTo>
                <a:lnTo>
                  <a:pt x="926" y="24"/>
                </a:lnTo>
                <a:lnTo>
                  <a:pt x="962" y="34"/>
                </a:lnTo>
                <a:lnTo>
                  <a:pt x="996" y="46"/>
                </a:lnTo>
                <a:lnTo>
                  <a:pt x="1029" y="59"/>
                </a:lnTo>
                <a:lnTo>
                  <a:pt x="1063" y="74"/>
                </a:lnTo>
                <a:lnTo>
                  <a:pt x="1094" y="90"/>
                </a:lnTo>
                <a:lnTo>
                  <a:pt x="1126" y="107"/>
                </a:lnTo>
                <a:lnTo>
                  <a:pt x="1155" y="127"/>
                </a:lnTo>
                <a:lnTo>
                  <a:pt x="1184" y="148"/>
                </a:lnTo>
                <a:lnTo>
                  <a:pt x="1213" y="169"/>
                </a:lnTo>
                <a:lnTo>
                  <a:pt x="1240" y="193"/>
                </a:lnTo>
                <a:lnTo>
                  <a:pt x="1265" y="217"/>
                </a:lnTo>
                <a:lnTo>
                  <a:pt x="1290" y="243"/>
                </a:lnTo>
                <a:lnTo>
                  <a:pt x="1313" y="270"/>
                </a:lnTo>
                <a:lnTo>
                  <a:pt x="1335" y="299"/>
                </a:lnTo>
                <a:lnTo>
                  <a:pt x="1356" y="327"/>
                </a:lnTo>
                <a:lnTo>
                  <a:pt x="1374" y="357"/>
                </a:lnTo>
                <a:lnTo>
                  <a:pt x="1393" y="389"/>
                </a:lnTo>
                <a:lnTo>
                  <a:pt x="1409" y="420"/>
                </a:lnTo>
                <a:lnTo>
                  <a:pt x="1424" y="453"/>
                </a:lnTo>
                <a:lnTo>
                  <a:pt x="1437" y="486"/>
                </a:lnTo>
                <a:lnTo>
                  <a:pt x="1448" y="521"/>
                </a:lnTo>
                <a:lnTo>
                  <a:pt x="1459" y="556"/>
                </a:lnTo>
                <a:lnTo>
                  <a:pt x="1467" y="592"/>
                </a:lnTo>
                <a:lnTo>
                  <a:pt x="1473" y="629"/>
                </a:lnTo>
                <a:lnTo>
                  <a:pt x="1479" y="666"/>
                </a:lnTo>
                <a:lnTo>
                  <a:pt x="1481" y="704"/>
                </a:lnTo>
                <a:lnTo>
                  <a:pt x="1482" y="742"/>
                </a:lnTo>
                <a:lnTo>
                  <a:pt x="1482" y="74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5387687" y="1754643"/>
            <a:ext cx="656944" cy="787408"/>
          </a:xfrm>
          <a:custGeom>
            <a:avLst/>
            <a:gdLst/>
            <a:ahLst/>
            <a:cxnLst/>
            <a:rect b="b" l="l" r="r" t="t"/>
            <a:pathLst>
              <a:path h="1065" w="889">
                <a:moveTo>
                  <a:pt x="455" y="403"/>
                </a:moveTo>
                <a:lnTo>
                  <a:pt x="455" y="403"/>
                </a:lnTo>
                <a:lnTo>
                  <a:pt x="479" y="403"/>
                </a:lnTo>
                <a:lnTo>
                  <a:pt x="502" y="406"/>
                </a:lnTo>
                <a:lnTo>
                  <a:pt x="525" y="410"/>
                </a:lnTo>
                <a:lnTo>
                  <a:pt x="547" y="415"/>
                </a:lnTo>
                <a:lnTo>
                  <a:pt x="568" y="423"/>
                </a:lnTo>
                <a:lnTo>
                  <a:pt x="589" y="431"/>
                </a:lnTo>
                <a:lnTo>
                  <a:pt x="609" y="440"/>
                </a:lnTo>
                <a:lnTo>
                  <a:pt x="629" y="452"/>
                </a:lnTo>
                <a:lnTo>
                  <a:pt x="629" y="363"/>
                </a:lnTo>
                <a:lnTo>
                  <a:pt x="583" y="363"/>
                </a:lnTo>
                <a:lnTo>
                  <a:pt x="568" y="343"/>
                </a:lnTo>
                <a:lnTo>
                  <a:pt x="819" y="0"/>
                </a:lnTo>
                <a:lnTo>
                  <a:pt x="889" y="0"/>
                </a:lnTo>
                <a:lnTo>
                  <a:pt x="641" y="332"/>
                </a:lnTo>
                <a:lnTo>
                  <a:pt x="644" y="332"/>
                </a:lnTo>
                <a:lnTo>
                  <a:pt x="659" y="332"/>
                </a:lnTo>
                <a:lnTo>
                  <a:pt x="659" y="348"/>
                </a:lnTo>
                <a:lnTo>
                  <a:pt x="659" y="473"/>
                </a:lnTo>
                <a:lnTo>
                  <a:pt x="659" y="473"/>
                </a:lnTo>
                <a:lnTo>
                  <a:pt x="674" y="486"/>
                </a:lnTo>
                <a:lnTo>
                  <a:pt x="690" y="500"/>
                </a:lnTo>
                <a:lnTo>
                  <a:pt x="690" y="500"/>
                </a:lnTo>
                <a:lnTo>
                  <a:pt x="700" y="512"/>
                </a:lnTo>
                <a:lnTo>
                  <a:pt x="711" y="524"/>
                </a:lnTo>
                <a:lnTo>
                  <a:pt x="721" y="536"/>
                </a:lnTo>
                <a:lnTo>
                  <a:pt x="730" y="549"/>
                </a:lnTo>
                <a:lnTo>
                  <a:pt x="738" y="563"/>
                </a:lnTo>
                <a:lnTo>
                  <a:pt x="747" y="576"/>
                </a:lnTo>
                <a:lnTo>
                  <a:pt x="754" y="591"/>
                </a:lnTo>
                <a:lnTo>
                  <a:pt x="761" y="605"/>
                </a:lnTo>
                <a:lnTo>
                  <a:pt x="767" y="620"/>
                </a:lnTo>
                <a:lnTo>
                  <a:pt x="772" y="635"/>
                </a:lnTo>
                <a:lnTo>
                  <a:pt x="776" y="652"/>
                </a:lnTo>
                <a:lnTo>
                  <a:pt x="780" y="667"/>
                </a:lnTo>
                <a:lnTo>
                  <a:pt x="783" y="683"/>
                </a:lnTo>
                <a:lnTo>
                  <a:pt x="785" y="701"/>
                </a:lnTo>
                <a:lnTo>
                  <a:pt x="786" y="717"/>
                </a:lnTo>
                <a:lnTo>
                  <a:pt x="787" y="734"/>
                </a:lnTo>
                <a:lnTo>
                  <a:pt x="787" y="734"/>
                </a:lnTo>
                <a:lnTo>
                  <a:pt x="786" y="752"/>
                </a:lnTo>
                <a:lnTo>
                  <a:pt x="785" y="768"/>
                </a:lnTo>
                <a:lnTo>
                  <a:pt x="783" y="784"/>
                </a:lnTo>
                <a:lnTo>
                  <a:pt x="780" y="800"/>
                </a:lnTo>
                <a:lnTo>
                  <a:pt x="776" y="817"/>
                </a:lnTo>
                <a:lnTo>
                  <a:pt x="772" y="833"/>
                </a:lnTo>
                <a:lnTo>
                  <a:pt x="767" y="848"/>
                </a:lnTo>
                <a:lnTo>
                  <a:pt x="761" y="863"/>
                </a:lnTo>
                <a:lnTo>
                  <a:pt x="754" y="878"/>
                </a:lnTo>
                <a:lnTo>
                  <a:pt x="747" y="892"/>
                </a:lnTo>
                <a:lnTo>
                  <a:pt x="738" y="906"/>
                </a:lnTo>
                <a:lnTo>
                  <a:pt x="730" y="919"/>
                </a:lnTo>
                <a:lnTo>
                  <a:pt x="721" y="932"/>
                </a:lnTo>
                <a:lnTo>
                  <a:pt x="711" y="945"/>
                </a:lnTo>
                <a:lnTo>
                  <a:pt x="700" y="957"/>
                </a:lnTo>
                <a:lnTo>
                  <a:pt x="690" y="969"/>
                </a:lnTo>
                <a:lnTo>
                  <a:pt x="690" y="969"/>
                </a:lnTo>
                <a:lnTo>
                  <a:pt x="679" y="980"/>
                </a:lnTo>
                <a:lnTo>
                  <a:pt x="666" y="989"/>
                </a:lnTo>
                <a:lnTo>
                  <a:pt x="654" y="999"/>
                </a:lnTo>
                <a:lnTo>
                  <a:pt x="641" y="1009"/>
                </a:lnTo>
                <a:lnTo>
                  <a:pt x="628" y="1018"/>
                </a:lnTo>
                <a:lnTo>
                  <a:pt x="614" y="1025"/>
                </a:lnTo>
                <a:lnTo>
                  <a:pt x="599" y="1033"/>
                </a:lnTo>
                <a:lnTo>
                  <a:pt x="584" y="1039"/>
                </a:lnTo>
                <a:lnTo>
                  <a:pt x="569" y="1046"/>
                </a:lnTo>
                <a:lnTo>
                  <a:pt x="554" y="1050"/>
                </a:lnTo>
                <a:lnTo>
                  <a:pt x="539" y="1054"/>
                </a:lnTo>
                <a:lnTo>
                  <a:pt x="522" y="1059"/>
                </a:lnTo>
                <a:lnTo>
                  <a:pt x="506" y="1062"/>
                </a:lnTo>
                <a:lnTo>
                  <a:pt x="490" y="1063"/>
                </a:lnTo>
                <a:lnTo>
                  <a:pt x="472" y="1065"/>
                </a:lnTo>
                <a:lnTo>
                  <a:pt x="455" y="1065"/>
                </a:lnTo>
                <a:lnTo>
                  <a:pt x="455" y="1065"/>
                </a:lnTo>
                <a:lnTo>
                  <a:pt x="439" y="1065"/>
                </a:lnTo>
                <a:lnTo>
                  <a:pt x="421" y="1063"/>
                </a:lnTo>
                <a:lnTo>
                  <a:pt x="405" y="1062"/>
                </a:lnTo>
                <a:lnTo>
                  <a:pt x="389" y="1059"/>
                </a:lnTo>
                <a:lnTo>
                  <a:pt x="373" y="1054"/>
                </a:lnTo>
                <a:lnTo>
                  <a:pt x="357" y="1050"/>
                </a:lnTo>
                <a:lnTo>
                  <a:pt x="341" y="1046"/>
                </a:lnTo>
                <a:lnTo>
                  <a:pt x="327" y="1039"/>
                </a:lnTo>
                <a:lnTo>
                  <a:pt x="312" y="1033"/>
                </a:lnTo>
                <a:lnTo>
                  <a:pt x="298" y="1025"/>
                </a:lnTo>
                <a:lnTo>
                  <a:pt x="284" y="1018"/>
                </a:lnTo>
                <a:lnTo>
                  <a:pt x="271" y="1009"/>
                </a:lnTo>
                <a:lnTo>
                  <a:pt x="257" y="999"/>
                </a:lnTo>
                <a:lnTo>
                  <a:pt x="244" y="989"/>
                </a:lnTo>
                <a:lnTo>
                  <a:pt x="233" y="980"/>
                </a:lnTo>
                <a:lnTo>
                  <a:pt x="222" y="969"/>
                </a:lnTo>
                <a:lnTo>
                  <a:pt x="222" y="969"/>
                </a:lnTo>
                <a:lnTo>
                  <a:pt x="210" y="957"/>
                </a:lnTo>
                <a:lnTo>
                  <a:pt x="200" y="945"/>
                </a:lnTo>
                <a:lnTo>
                  <a:pt x="190" y="932"/>
                </a:lnTo>
                <a:lnTo>
                  <a:pt x="180" y="919"/>
                </a:lnTo>
                <a:lnTo>
                  <a:pt x="172" y="906"/>
                </a:lnTo>
                <a:lnTo>
                  <a:pt x="164" y="892"/>
                </a:lnTo>
                <a:lnTo>
                  <a:pt x="157" y="878"/>
                </a:lnTo>
                <a:lnTo>
                  <a:pt x="150" y="863"/>
                </a:lnTo>
                <a:lnTo>
                  <a:pt x="145" y="848"/>
                </a:lnTo>
                <a:lnTo>
                  <a:pt x="139" y="833"/>
                </a:lnTo>
                <a:lnTo>
                  <a:pt x="135" y="817"/>
                </a:lnTo>
                <a:lnTo>
                  <a:pt x="130" y="800"/>
                </a:lnTo>
                <a:lnTo>
                  <a:pt x="128" y="784"/>
                </a:lnTo>
                <a:lnTo>
                  <a:pt x="126" y="768"/>
                </a:lnTo>
                <a:lnTo>
                  <a:pt x="125" y="752"/>
                </a:lnTo>
                <a:lnTo>
                  <a:pt x="124" y="734"/>
                </a:lnTo>
                <a:lnTo>
                  <a:pt x="124" y="734"/>
                </a:lnTo>
                <a:lnTo>
                  <a:pt x="125" y="717"/>
                </a:lnTo>
                <a:lnTo>
                  <a:pt x="126" y="701"/>
                </a:lnTo>
                <a:lnTo>
                  <a:pt x="128" y="683"/>
                </a:lnTo>
                <a:lnTo>
                  <a:pt x="130" y="667"/>
                </a:lnTo>
                <a:lnTo>
                  <a:pt x="135" y="652"/>
                </a:lnTo>
                <a:lnTo>
                  <a:pt x="139" y="635"/>
                </a:lnTo>
                <a:lnTo>
                  <a:pt x="145" y="620"/>
                </a:lnTo>
                <a:lnTo>
                  <a:pt x="150" y="605"/>
                </a:lnTo>
                <a:lnTo>
                  <a:pt x="157" y="591"/>
                </a:lnTo>
                <a:lnTo>
                  <a:pt x="164" y="576"/>
                </a:lnTo>
                <a:lnTo>
                  <a:pt x="172" y="563"/>
                </a:lnTo>
                <a:lnTo>
                  <a:pt x="180" y="549"/>
                </a:lnTo>
                <a:lnTo>
                  <a:pt x="190" y="536"/>
                </a:lnTo>
                <a:lnTo>
                  <a:pt x="200" y="524"/>
                </a:lnTo>
                <a:lnTo>
                  <a:pt x="210" y="512"/>
                </a:lnTo>
                <a:lnTo>
                  <a:pt x="222" y="500"/>
                </a:lnTo>
                <a:lnTo>
                  <a:pt x="222" y="500"/>
                </a:lnTo>
                <a:lnTo>
                  <a:pt x="233" y="489"/>
                </a:lnTo>
                <a:lnTo>
                  <a:pt x="246" y="478"/>
                </a:lnTo>
                <a:lnTo>
                  <a:pt x="246" y="379"/>
                </a:lnTo>
                <a:lnTo>
                  <a:pt x="256" y="393"/>
                </a:lnTo>
                <a:lnTo>
                  <a:pt x="276" y="393"/>
                </a:lnTo>
                <a:lnTo>
                  <a:pt x="276" y="455"/>
                </a:lnTo>
                <a:lnTo>
                  <a:pt x="276" y="455"/>
                </a:lnTo>
                <a:lnTo>
                  <a:pt x="295" y="443"/>
                </a:lnTo>
                <a:lnTo>
                  <a:pt x="317" y="433"/>
                </a:lnTo>
                <a:lnTo>
                  <a:pt x="338" y="424"/>
                </a:lnTo>
                <a:lnTo>
                  <a:pt x="361" y="416"/>
                </a:lnTo>
                <a:lnTo>
                  <a:pt x="383" y="411"/>
                </a:lnTo>
                <a:lnTo>
                  <a:pt x="407" y="406"/>
                </a:lnTo>
                <a:lnTo>
                  <a:pt x="431" y="404"/>
                </a:lnTo>
                <a:lnTo>
                  <a:pt x="455" y="403"/>
                </a:lnTo>
                <a:lnTo>
                  <a:pt x="455" y="403"/>
                </a:lnTo>
                <a:close/>
                <a:moveTo>
                  <a:pt x="556" y="328"/>
                </a:moveTo>
                <a:lnTo>
                  <a:pt x="795" y="0"/>
                </a:lnTo>
                <a:lnTo>
                  <a:pt x="752" y="0"/>
                </a:lnTo>
                <a:lnTo>
                  <a:pt x="534" y="299"/>
                </a:lnTo>
                <a:lnTo>
                  <a:pt x="556" y="328"/>
                </a:lnTo>
                <a:lnTo>
                  <a:pt x="556" y="328"/>
                </a:lnTo>
                <a:close/>
                <a:moveTo>
                  <a:pt x="522" y="283"/>
                </a:moveTo>
                <a:lnTo>
                  <a:pt x="729" y="0"/>
                </a:lnTo>
                <a:lnTo>
                  <a:pt x="686" y="0"/>
                </a:lnTo>
                <a:lnTo>
                  <a:pt x="503" y="255"/>
                </a:lnTo>
                <a:lnTo>
                  <a:pt x="522" y="283"/>
                </a:lnTo>
                <a:lnTo>
                  <a:pt x="522" y="283"/>
                </a:lnTo>
                <a:close/>
                <a:moveTo>
                  <a:pt x="491" y="240"/>
                </a:moveTo>
                <a:lnTo>
                  <a:pt x="663" y="0"/>
                </a:lnTo>
                <a:lnTo>
                  <a:pt x="618" y="0"/>
                </a:lnTo>
                <a:lnTo>
                  <a:pt x="464" y="205"/>
                </a:lnTo>
                <a:lnTo>
                  <a:pt x="491" y="240"/>
                </a:lnTo>
                <a:lnTo>
                  <a:pt x="491" y="240"/>
                </a:lnTo>
                <a:close/>
                <a:moveTo>
                  <a:pt x="0" y="0"/>
                </a:moveTo>
                <a:lnTo>
                  <a:pt x="272" y="362"/>
                </a:lnTo>
                <a:lnTo>
                  <a:pt x="544" y="362"/>
                </a:lnTo>
                <a:lnTo>
                  <a:pt x="273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508" y="918"/>
                </a:moveTo>
                <a:lnTo>
                  <a:pt x="508" y="550"/>
                </a:lnTo>
                <a:lnTo>
                  <a:pt x="439" y="550"/>
                </a:lnTo>
                <a:lnTo>
                  <a:pt x="439" y="550"/>
                </a:lnTo>
                <a:lnTo>
                  <a:pt x="438" y="557"/>
                </a:lnTo>
                <a:lnTo>
                  <a:pt x="436" y="565"/>
                </a:lnTo>
                <a:lnTo>
                  <a:pt x="431" y="572"/>
                </a:lnTo>
                <a:lnTo>
                  <a:pt x="427" y="580"/>
                </a:lnTo>
                <a:lnTo>
                  <a:pt x="427" y="580"/>
                </a:lnTo>
                <a:lnTo>
                  <a:pt x="420" y="587"/>
                </a:lnTo>
                <a:lnTo>
                  <a:pt x="413" y="591"/>
                </a:lnTo>
                <a:lnTo>
                  <a:pt x="405" y="594"/>
                </a:lnTo>
                <a:lnTo>
                  <a:pt x="396" y="595"/>
                </a:lnTo>
                <a:lnTo>
                  <a:pt x="396" y="648"/>
                </a:lnTo>
                <a:lnTo>
                  <a:pt x="428" y="648"/>
                </a:lnTo>
                <a:lnTo>
                  <a:pt x="428" y="918"/>
                </a:lnTo>
                <a:lnTo>
                  <a:pt x="508" y="918"/>
                </a:lnTo>
                <a:lnTo>
                  <a:pt x="508" y="918"/>
                </a:lnTo>
                <a:close/>
                <a:moveTo>
                  <a:pt x="646" y="543"/>
                </a:moveTo>
                <a:lnTo>
                  <a:pt x="646" y="543"/>
                </a:lnTo>
                <a:lnTo>
                  <a:pt x="627" y="526"/>
                </a:lnTo>
                <a:lnTo>
                  <a:pt x="606" y="511"/>
                </a:lnTo>
                <a:lnTo>
                  <a:pt x="584" y="496"/>
                </a:lnTo>
                <a:lnTo>
                  <a:pt x="560" y="486"/>
                </a:lnTo>
                <a:lnTo>
                  <a:pt x="548" y="480"/>
                </a:lnTo>
                <a:lnTo>
                  <a:pt x="535" y="476"/>
                </a:lnTo>
                <a:lnTo>
                  <a:pt x="522" y="473"/>
                </a:lnTo>
                <a:lnTo>
                  <a:pt x="509" y="469"/>
                </a:lnTo>
                <a:lnTo>
                  <a:pt x="496" y="467"/>
                </a:lnTo>
                <a:lnTo>
                  <a:pt x="483" y="466"/>
                </a:lnTo>
                <a:lnTo>
                  <a:pt x="469" y="465"/>
                </a:lnTo>
                <a:lnTo>
                  <a:pt x="455" y="464"/>
                </a:lnTo>
                <a:lnTo>
                  <a:pt x="455" y="464"/>
                </a:lnTo>
                <a:lnTo>
                  <a:pt x="442" y="465"/>
                </a:lnTo>
                <a:lnTo>
                  <a:pt x="428" y="466"/>
                </a:lnTo>
                <a:lnTo>
                  <a:pt x="414" y="467"/>
                </a:lnTo>
                <a:lnTo>
                  <a:pt x="401" y="469"/>
                </a:lnTo>
                <a:lnTo>
                  <a:pt x="388" y="473"/>
                </a:lnTo>
                <a:lnTo>
                  <a:pt x="375" y="476"/>
                </a:lnTo>
                <a:lnTo>
                  <a:pt x="363" y="480"/>
                </a:lnTo>
                <a:lnTo>
                  <a:pt x="351" y="486"/>
                </a:lnTo>
                <a:lnTo>
                  <a:pt x="327" y="496"/>
                </a:lnTo>
                <a:lnTo>
                  <a:pt x="304" y="511"/>
                </a:lnTo>
                <a:lnTo>
                  <a:pt x="284" y="526"/>
                </a:lnTo>
                <a:lnTo>
                  <a:pt x="265" y="543"/>
                </a:lnTo>
                <a:lnTo>
                  <a:pt x="265" y="543"/>
                </a:lnTo>
                <a:lnTo>
                  <a:pt x="248" y="563"/>
                </a:lnTo>
                <a:lnTo>
                  <a:pt x="231" y="583"/>
                </a:lnTo>
                <a:lnTo>
                  <a:pt x="218" y="605"/>
                </a:lnTo>
                <a:lnTo>
                  <a:pt x="206" y="629"/>
                </a:lnTo>
                <a:lnTo>
                  <a:pt x="202" y="641"/>
                </a:lnTo>
                <a:lnTo>
                  <a:pt x="198" y="654"/>
                </a:lnTo>
                <a:lnTo>
                  <a:pt x="195" y="667"/>
                </a:lnTo>
                <a:lnTo>
                  <a:pt x="191" y="680"/>
                </a:lnTo>
                <a:lnTo>
                  <a:pt x="189" y="693"/>
                </a:lnTo>
                <a:lnTo>
                  <a:pt x="187" y="706"/>
                </a:lnTo>
                <a:lnTo>
                  <a:pt x="186" y="720"/>
                </a:lnTo>
                <a:lnTo>
                  <a:pt x="186" y="734"/>
                </a:lnTo>
                <a:lnTo>
                  <a:pt x="186" y="734"/>
                </a:lnTo>
                <a:lnTo>
                  <a:pt x="186" y="748"/>
                </a:lnTo>
                <a:lnTo>
                  <a:pt x="187" y="761"/>
                </a:lnTo>
                <a:lnTo>
                  <a:pt x="189" y="775"/>
                </a:lnTo>
                <a:lnTo>
                  <a:pt x="191" y="788"/>
                </a:lnTo>
                <a:lnTo>
                  <a:pt x="195" y="802"/>
                </a:lnTo>
                <a:lnTo>
                  <a:pt x="198" y="815"/>
                </a:lnTo>
                <a:lnTo>
                  <a:pt x="202" y="826"/>
                </a:lnTo>
                <a:lnTo>
                  <a:pt x="206" y="840"/>
                </a:lnTo>
                <a:lnTo>
                  <a:pt x="218" y="862"/>
                </a:lnTo>
                <a:lnTo>
                  <a:pt x="231" y="885"/>
                </a:lnTo>
                <a:lnTo>
                  <a:pt x="248" y="906"/>
                </a:lnTo>
                <a:lnTo>
                  <a:pt x="265" y="925"/>
                </a:lnTo>
                <a:lnTo>
                  <a:pt x="265" y="925"/>
                </a:lnTo>
                <a:lnTo>
                  <a:pt x="284" y="943"/>
                </a:lnTo>
                <a:lnTo>
                  <a:pt x="304" y="958"/>
                </a:lnTo>
                <a:lnTo>
                  <a:pt x="327" y="971"/>
                </a:lnTo>
                <a:lnTo>
                  <a:pt x="351" y="983"/>
                </a:lnTo>
                <a:lnTo>
                  <a:pt x="363" y="987"/>
                </a:lnTo>
                <a:lnTo>
                  <a:pt x="375" y="992"/>
                </a:lnTo>
                <a:lnTo>
                  <a:pt x="388" y="996"/>
                </a:lnTo>
                <a:lnTo>
                  <a:pt x="401" y="998"/>
                </a:lnTo>
                <a:lnTo>
                  <a:pt x="414" y="1001"/>
                </a:lnTo>
                <a:lnTo>
                  <a:pt x="428" y="1002"/>
                </a:lnTo>
                <a:lnTo>
                  <a:pt x="442" y="1003"/>
                </a:lnTo>
                <a:lnTo>
                  <a:pt x="455" y="1003"/>
                </a:lnTo>
                <a:lnTo>
                  <a:pt x="455" y="1003"/>
                </a:lnTo>
                <a:lnTo>
                  <a:pt x="469" y="1003"/>
                </a:lnTo>
                <a:lnTo>
                  <a:pt x="483" y="1002"/>
                </a:lnTo>
                <a:lnTo>
                  <a:pt x="496" y="1001"/>
                </a:lnTo>
                <a:lnTo>
                  <a:pt x="509" y="998"/>
                </a:lnTo>
                <a:lnTo>
                  <a:pt x="522" y="996"/>
                </a:lnTo>
                <a:lnTo>
                  <a:pt x="535" y="992"/>
                </a:lnTo>
                <a:lnTo>
                  <a:pt x="548" y="987"/>
                </a:lnTo>
                <a:lnTo>
                  <a:pt x="560" y="983"/>
                </a:lnTo>
                <a:lnTo>
                  <a:pt x="584" y="971"/>
                </a:lnTo>
                <a:lnTo>
                  <a:pt x="606" y="958"/>
                </a:lnTo>
                <a:lnTo>
                  <a:pt x="627" y="943"/>
                </a:lnTo>
                <a:lnTo>
                  <a:pt x="646" y="925"/>
                </a:lnTo>
                <a:lnTo>
                  <a:pt x="646" y="925"/>
                </a:lnTo>
                <a:lnTo>
                  <a:pt x="663" y="906"/>
                </a:lnTo>
                <a:lnTo>
                  <a:pt x="679" y="885"/>
                </a:lnTo>
                <a:lnTo>
                  <a:pt x="693" y="862"/>
                </a:lnTo>
                <a:lnTo>
                  <a:pt x="704" y="840"/>
                </a:lnTo>
                <a:lnTo>
                  <a:pt x="709" y="826"/>
                </a:lnTo>
                <a:lnTo>
                  <a:pt x="713" y="815"/>
                </a:lnTo>
                <a:lnTo>
                  <a:pt x="717" y="802"/>
                </a:lnTo>
                <a:lnTo>
                  <a:pt x="720" y="788"/>
                </a:lnTo>
                <a:lnTo>
                  <a:pt x="722" y="775"/>
                </a:lnTo>
                <a:lnTo>
                  <a:pt x="724" y="761"/>
                </a:lnTo>
                <a:lnTo>
                  <a:pt x="725" y="748"/>
                </a:lnTo>
                <a:lnTo>
                  <a:pt x="725" y="734"/>
                </a:lnTo>
                <a:lnTo>
                  <a:pt x="725" y="734"/>
                </a:lnTo>
                <a:lnTo>
                  <a:pt x="725" y="720"/>
                </a:lnTo>
                <a:lnTo>
                  <a:pt x="724" y="706"/>
                </a:lnTo>
                <a:lnTo>
                  <a:pt x="722" y="693"/>
                </a:lnTo>
                <a:lnTo>
                  <a:pt x="720" y="680"/>
                </a:lnTo>
                <a:lnTo>
                  <a:pt x="717" y="667"/>
                </a:lnTo>
                <a:lnTo>
                  <a:pt x="713" y="654"/>
                </a:lnTo>
                <a:lnTo>
                  <a:pt x="709" y="641"/>
                </a:lnTo>
                <a:lnTo>
                  <a:pt x="704" y="629"/>
                </a:lnTo>
                <a:lnTo>
                  <a:pt x="693" y="605"/>
                </a:lnTo>
                <a:lnTo>
                  <a:pt x="679" y="583"/>
                </a:lnTo>
                <a:lnTo>
                  <a:pt x="663" y="563"/>
                </a:lnTo>
                <a:lnTo>
                  <a:pt x="646" y="543"/>
                </a:lnTo>
                <a:lnTo>
                  <a:pt x="646" y="54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101560" y="3029353"/>
            <a:ext cx="3233733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预处理工艺优化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eyJfdGVtcGxhdGVEYXRhIjp7ImNvbnRlbnRUeXBlIjoiJGl0ZW0yX3RpdGxlIiwibGluZUNvdW50IjoiMSIsIndvcmRDb3VudCI6IjExIn0sInRhZyI6IiRpdGVtMl90aXRsZSJ9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322378" y="3496396"/>
            <a:ext cx="2792098" cy="2261799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采用720-760℃软化退火工艺，保温2-3h后随炉缓冷，将基材硬度降至HB170-200，有效减少后续冷加工变形抗力和加工硬化导致的尺寸波动。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eyJfdGVtcGxhdGVEYXRhIjp7ImNvbnRlbnRUeXBlIjoiJGl0ZW0yX2MiLCJsaW5lQ291bnQiOiI2Iiwid29yZENvdW50IjoiMTMifSwidGFnIjoiJGl0ZW0yX2MifQ==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961365" y="3029353"/>
            <a:ext cx="3233733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材料源头控制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eyJfdGVtcGxhdGVEYXRhIjp7ImNvbnRlbnRUeXBlIjoiJGl0ZW0xX3RpdGxlIiwibGluZUNvdW50IjoiMSIsIndvcmRDb3VudCI6IjExIn0sInRhZyI6IiRpdGVtMV90aXRsZSJ9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1182183" y="3496396"/>
            <a:ext cx="2792098" cy="2261799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严格筛选基材规格精度，选用外径公差≤±0.1mm、内径公差≤±0.08mm的精密钢管，并通过金相检测确认晶粒均匀细化，从源头降低加工公差控制难度。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eyJfdGVtcGxhdGVEYXRhIjp7ImNvbnRlbnRUeXBlIjoiJGl0ZW0xX2MiLCJsaW5lQ291bnQiOiI2Iiwid29yZENvdW50IjoiMTMifSwidGFnIjoiJGl0ZW0xX2MifQ==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335294" y="3029353"/>
            <a:ext cx="3233733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设备精度保障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eyJfdGVtcGxhdGVEYXRhIjp7ImNvbnRlbnRUeXBlIjoiJGl0ZW0zX3RpdGxlIiwibGluZUNvdW50IjoiMSIsIndvcmRDb3VudCI6IjExIn0sInRhZyI6IiRpdGVtM190aXRsZSJ9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556111" y="3496396"/>
            <a:ext cx="2792098" cy="2261799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通过定期校准机床几何精度，确保主轴跳动≤0.002mm、导轨直线度≤0.01mm/m，并采用50-100N/μm静刚度的高刚性机床，控制切削力作用下的微米级变形。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eyJfdGVtcGxhdGVEYXRhIjp7ImNvbnRlbnRUeXBlIjoiJGl0ZW0zX2MiLCJsaW5lQ291bnQiOiI2Iiwid29yZENvdW50IjoiMTMifSwidGFnIjoiJGl0ZW0zX2MifQ==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成功关键因素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IkOWKn+WFs+mUruWboOe0oFxuIyMjIOadkOaWmea6kOWktOaOp+WItlxu5Lil5qC8562b6YCJ5Z+65p2Q6KeE5qC857K+5bqm77yM6YCJ55So5aSW5b6E5YWs5beu4omkwrEwLjFtbeOAgeWGheW+hOWFrOW3ruKJpMKxMC4wOG1t55qE57K+5a+G6ZKi566h77yM5bm26YCa6L+H6YeR55u45qOA5rWL56Gu6K6k5pm257KS5Z2H5YyA57uG5YyW77yM5LuO5rqQ5aS06ZmN5L2O5Yqg5bel5YWs5beu5o6n5Yi26Zq+5bqm44CCXG4jIyMg6aKE5aSE55CG5bel6Im65LyY5YyWXG7ph4fnlKg3MjAtNzYw4oSD6L2v5YyW6YCA54Gr5bel6Im677yM5L+d5ripMi0zaOWQjumaj+eCiee8k+WGt++8jOWwhuWfuuadkOehrOW6pumZjeiHs0hCMTcwLTIwMO+8jOacieaViOWHj+WwkeWQjue7reWGt+WKoOW3peWPmOW9ouaKl+WKm+WSjOWKoOW3peehrOWMluWvvOiHtOeahOWwuuWvuOazouWKqOOAglxuIyMjIOiuvuWkh+eyvuW6puS/nemanFxu6YCa6L+H5a6a5pyf5qCh5YeG5py65bqK5Yeg5L2V57K+5bqm77yM56Gu5L+d5Li76L206Lez5Yqo4omkMC4wMDJtbeOAgeWvvOi9qOebtOe6v+W6puKJpDAuMDFtbS9t77yM5bm26YeH55SoNTAtMTAwTi/OvG3pnZnliJrluqbnmoTpq5jliJrmgKfmnLrluorvvIzmjqfliLbliIfliYrlipvkvZznlKjkuIvnmoTlvq7nsbPnuqflj5jlvaLjgIIiLCJ0cGxpZCI6IjEwMDAxIiwidHBsTmFtZSI6Imxpc3QzXzIzMTIwMTA0X21vZCIsImVkaXRlZCI6ImZhbHNlIiwiZXh0cmFQYXJhbXMiOiJ7XCJpbmZvX3VybFwiOlwiaHR0cDovL2JqLmJjZWJvcy5jb20vdjEvd2Vua3UtYWktZG9jLzMwNjAxNDQwNjg5MDMwMy9ydGNzL2JkanNvbi9lOTEwMjFkNmI0OTEwOTQzLmpzb24/cmVzcG9uc2VDb250ZW50VHlwZT1hcHBsaWNhdGlvbiUyRmpzb24mcmVzcG9uc2VDYWNoZUNvbnRyb2w9bWF4LWFnZSUzRDM4ODgwMDAmcmVzcG9uc2VFeHBpcmVzPUZyaSUyQyUyMDE3JTIwQXByJTIwMjAyNiUyMDIxJTNBNDQlM0E0OSUyMCUyQjA4MDAmYXV0aG9yaXphdGlvbj1iY2UtYXV0aC12MSUyRjQ2ZGM4Y2MzNDY3NDRkYWQ4MDA2NTE4MjNhOTZkOWNkJTJGMjAyNi0wMy0wM1QxMyUzQTQ0JTNBNDlaJTJGLTElMkZob3N0JTJGNGU2NjdmODViMzRlOGE5YTRiZjg1OGZhMGVjNmY5NGNiOWIyZmMzYjM0YjE2YTUxY2FlMzY1ODM5ZDFmNDAxY1wifSJ9</bd:templateData>
    </p:ext>
  </p:extLs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668020" y="1428954"/>
            <a:ext cx="1532900" cy="15329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1033625" y="1428954"/>
            <a:ext cx="1532900" cy="153290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8936809" y="1428954"/>
            <a:ext cx="1532900" cy="15329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6302415" y="1428954"/>
            <a:ext cx="1532900" cy="153290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95726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标准化检测流程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95726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建立包含外径千分尺、内径百分表、直线度检测仪的批量预检筛查体系，按≥5%比例抽检进场管材，剔除尺寸超差、弯曲变形的基材。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3268329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针对冷拉/冷轧成型工艺，明确拉拔速度、轧制力、模具间隙等关键参数控制范围，如激光辅助冷拉成型温度偏差控制在±50℃以内，确保直线度≤0.12mm/m。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5902723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实施刀具磨损监测，当车刀后刀面磨损带达0.3mm时强制更换，铣刀采用0.4-0.8mm刀尖圆弧半径，并通过热装配技术将刀具跳动控制在0.005mm以内。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8537118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配置机床热补偿系统实时监测主轴温升，补偿20-40℃工况下的0.05-0.15mm热变形，同时通过减震措施降低环境振动对加工精度的影响。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3252322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工艺参数固化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5886717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刀具管理体系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521111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环境控制方案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1477969" y="1852738"/>
            <a:ext cx="644213" cy="68533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45720" y="91440"/>
                </a:moveTo>
                <a:cubicBezTo>
                  <a:pt x="45720" y="74676"/>
                  <a:pt x="59436" y="60960"/>
                  <a:pt x="76200" y="60960"/>
                </a:cubicBezTo>
                <a:lnTo>
                  <a:pt x="198120" y="60960"/>
                </a:lnTo>
                <a:lnTo>
                  <a:pt x="259080" y="0"/>
                </a:lnTo>
                <a:lnTo>
                  <a:pt x="289560" y="0"/>
                </a:lnTo>
                <a:lnTo>
                  <a:pt x="289560" y="243840"/>
                </a:lnTo>
                <a:lnTo>
                  <a:pt x="259080" y="243840"/>
                </a:lnTo>
                <a:lnTo>
                  <a:pt x="198120" y="182880"/>
                </a:lnTo>
                <a:lnTo>
                  <a:pt x="76200" y="182880"/>
                </a:lnTo>
                <a:cubicBezTo>
                  <a:pt x="59369" y="182880"/>
                  <a:pt x="45720" y="169231"/>
                  <a:pt x="45720" y="152400"/>
                </a:cubicBezTo>
                <a:lnTo>
                  <a:pt x="45720" y="152400"/>
                </a:lnTo>
                <a:lnTo>
                  <a:pt x="15240" y="152400"/>
                </a:lnTo>
                <a:lnTo>
                  <a:pt x="15240" y="91440"/>
                </a:lnTo>
                <a:lnTo>
                  <a:pt x="45720" y="91440"/>
                </a:lnTo>
                <a:close/>
              </a:path>
              <a:path h="304800" w="304800">
                <a:moveTo>
                  <a:pt x="167640" y="228600"/>
                </a:moveTo>
                <a:lnTo>
                  <a:pt x="167640" y="304800"/>
                </a:lnTo>
                <a:lnTo>
                  <a:pt x="121920" y="304800"/>
                </a:lnTo>
                <a:lnTo>
                  <a:pt x="96469" y="228600"/>
                </a:lnTo>
                <a:lnTo>
                  <a:pt x="76200" y="228600"/>
                </a:lnTo>
                <a:lnTo>
                  <a:pt x="76200" y="198120"/>
                </a:lnTo>
                <a:lnTo>
                  <a:pt x="198120" y="198120"/>
                </a:lnTo>
                <a:lnTo>
                  <a:pt x="198120" y="228600"/>
                </a:lnTo>
                <a:lnTo>
                  <a:pt x="167640" y="22860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Freeform 16"/>
          <p:cNvSpPr/>
          <p:nvPr/>
        </p:nvSpPr>
        <p:spPr>
          <a:xfrm rot="0">
            <a:off x="4017627" y="1778561"/>
            <a:ext cx="833687" cy="833687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61518" y="97841"/>
                </a:moveTo>
                <a:cubicBezTo>
                  <a:pt x="249460" y="74143"/>
                  <a:pt x="230657" y="55340"/>
                  <a:pt x="207655" y="43605"/>
                </a:cubicBezTo>
                <a:lnTo>
                  <a:pt x="206959" y="43282"/>
                </a:lnTo>
                <a:lnTo>
                  <a:pt x="186538" y="84277"/>
                </a:lnTo>
                <a:cubicBezTo>
                  <a:pt x="201292" y="91802"/>
                  <a:pt x="212998" y="103508"/>
                  <a:pt x="220323" y="117834"/>
                </a:cubicBezTo>
                <a:lnTo>
                  <a:pt x="220523" y="118262"/>
                </a:lnTo>
                <a:lnTo>
                  <a:pt x="261518" y="97841"/>
                </a:lnTo>
                <a:close/>
                <a:moveTo>
                  <a:pt x="261518" y="206959"/>
                </a:moveTo>
                <a:lnTo>
                  <a:pt x="220523" y="186538"/>
                </a:lnTo>
                <a:cubicBezTo>
                  <a:pt x="212998" y="201292"/>
                  <a:pt x="201292" y="212998"/>
                  <a:pt x="186966" y="220323"/>
                </a:cubicBezTo>
                <a:lnTo>
                  <a:pt x="186538" y="220523"/>
                </a:lnTo>
                <a:lnTo>
                  <a:pt x="206959" y="261518"/>
                </a:lnTo>
                <a:cubicBezTo>
                  <a:pt x="230657" y="249460"/>
                  <a:pt x="249460" y="230657"/>
                  <a:pt x="261195" y="207655"/>
                </a:cubicBezTo>
                <a:lnTo>
                  <a:pt x="261518" y="206959"/>
                </a:lnTo>
                <a:close/>
                <a:moveTo>
                  <a:pt x="97841" y="43282"/>
                </a:moveTo>
                <a:cubicBezTo>
                  <a:pt x="74143" y="55340"/>
                  <a:pt x="55340" y="74143"/>
                  <a:pt x="43605" y="97145"/>
                </a:cubicBezTo>
                <a:lnTo>
                  <a:pt x="43282" y="97841"/>
                </a:lnTo>
                <a:lnTo>
                  <a:pt x="84277" y="118262"/>
                </a:lnTo>
                <a:cubicBezTo>
                  <a:pt x="91802" y="103508"/>
                  <a:pt x="103508" y="91802"/>
                  <a:pt x="117834" y="84477"/>
                </a:cubicBezTo>
                <a:lnTo>
                  <a:pt x="118262" y="84277"/>
                </a:lnTo>
                <a:lnTo>
                  <a:pt x="97841" y="43282"/>
                </a:lnTo>
                <a:close/>
                <a:moveTo>
                  <a:pt x="43282" y="206959"/>
                </a:moveTo>
                <a:cubicBezTo>
                  <a:pt x="55340" y="230657"/>
                  <a:pt x="74143" y="249460"/>
                  <a:pt x="97145" y="261195"/>
                </a:cubicBezTo>
                <a:lnTo>
                  <a:pt x="97841" y="261518"/>
                </a:lnTo>
                <a:lnTo>
                  <a:pt x="118262" y="220523"/>
                </a:lnTo>
                <a:cubicBezTo>
                  <a:pt x="103508" y="212998"/>
                  <a:pt x="91802" y="201292"/>
                  <a:pt x="84477" y="186966"/>
                </a:cubicBezTo>
                <a:lnTo>
                  <a:pt x="84277" y="186538"/>
                </a:lnTo>
                <a:lnTo>
                  <a:pt x="43282" y="206959"/>
                </a:lnTo>
                <a:close/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52400" y="198120"/>
                </a:moveTo>
                <a:cubicBezTo>
                  <a:pt x="177651" y="198120"/>
                  <a:pt x="198120" y="177651"/>
                  <a:pt x="198120" y="152400"/>
                </a:cubicBezTo>
                <a:cubicBezTo>
                  <a:pt x="198120" y="127149"/>
                  <a:pt x="177651" y="106680"/>
                  <a:pt x="152400" y="106680"/>
                </a:cubicBezTo>
                <a:lnTo>
                  <a:pt x="152400" y="106680"/>
                </a:lnTo>
                <a:cubicBezTo>
                  <a:pt x="127149" y="106680"/>
                  <a:pt x="106680" y="127149"/>
                  <a:pt x="106680" y="152400"/>
                </a:cubicBezTo>
                <a:cubicBezTo>
                  <a:pt x="106680" y="177651"/>
                  <a:pt x="127149" y="198120"/>
                  <a:pt x="152400" y="198120"/>
                </a:cubicBezTo>
                <a:lnTo>
                  <a:pt x="152400" y="1981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Freeform 17"/>
          <p:cNvSpPr/>
          <p:nvPr/>
        </p:nvSpPr>
        <p:spPr>
          <a:xfrm rot="0">
            <a:off x="6513668" y="1754083"/>
            <a:ext cx="842052" cy="8420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10886" y="167269"/>
                </a:moveTo>
                <a:cubicBezTo>
                  <a:pt x="310886" y="167269"/>
                  <a:pt x="267148" y="122672"/>
                  <a:pt x="206873" y="122672"/>
                </a:cubicBezTo>
                <a:cubicBezTo>
                  <a:pt x="147980" y="122672"/>
                  <a:pt x="89764" y="167269"/>
                  <a:pt x="89764" y="167269"/>
                </a:cubicBezTo>
                <a:lnTo>
                  <a:pt x="57064" y="153619"/>
                </a:lnTo>
                <a:lnTo>
                  <a:pt x="57064" y="193662"/>
                </a:lnTo>
                <a:cubicBezTo>
                  <a:pt x="62217" y="195415"/>
                  <a:pt x="65989" y="200158"/>
                  <a:pt x="65989" y="205902"/>
                </a:cubicBezTo>
                <a:cubicBezTo>
                  <a:pt x="65989" y="211703"/>
                  <a:pt x="62141" y="216456"/>
                  <a:pt x="56912" y="218170"/>
                </a:cubicBezTo>
                <a:lnTo>
                  <a:pt x="66580" y="245135"/>
                </a:lnTo>
                <a:lnTo>
                  <a:pt x="38043" y="245135"/>
                </a:lnTo>
                <a:lnTo>
                  <a:pt x="47796" y="217942"/>
                </a:lnTo>
                <a:cubicBezTo>
                  <a:pt x="43110" y="215951"/>
                  <a:pt x="39834" y="211322"/>
                  <a:pt x="39834" y="205902"/>
                </a:cubicBezTo>
                <a:cubicBezTo>
                  <a:pt x="39834" y="200597"/>
                  <a:pt x="43015" y="196082"/>
                  <a:pt x="47558" y="194024"/>
                </a:cubicBezTo>
                <a:lnTo>
                  <a:pt x="47558" y="149647"/>
                </a:lnTo>
                <a:lnTo>
                  <a:pt x="0" y="129816"/>
                </a:lnTo>
                <a:lnTo>
                  <a:pt x="209255" y="35890"/>
                </a:lnTo>
                <a:lnTo>
                  <a:pt x="401241" y="130997"/>
                </a:lnTo>
                <a:lnTo>
                  <a:pt x="310886" y="167269"/>
                </a:lnTo>
                <a:close/>
                <a:moveTo>
                  <a:pt x="204492" y="145266"/>
                </a:moveTo>
                <a:cubicBezTo>
                  <a:pt x="265128" y="145266"/>
                  <a:pt x="294846" y="177365"/>
                  <a:pt x="294846" y="177365"/>
                </a:cubicBezTo>
                <a:lnTo>
                  <a:pt x="294846" y="243945"/>
                </a:lnTo>
                <a:cubicBezTo>
                  <a:pt x="294846" y="243945"/>
                  <a:pt x="263938" y="268910"/>
                  <a:pt x="199739" y="268910"/>
                </a:cubicBezTo>
                <a:cubicBezTo>
                  <a:pt x="135541" y="268910"/>
                  <a:pt x="114138" y="243945"/>
                  <a:pt x="114138" y="243945"/>
                </a:cubicBezTo>
                <a:lnTo>
                  <a:pt x="114138" y="177365"/>
                </a:lnTo>
                <a:cubicBezTo>
                  <a:pt x="114138" y="177365"/>
                  <a:pt x="143856" y="145266"/>
                  <a:pt x="204492" y="145266"/>
                </a:cubicBezTo>
                <a:close/>
                <a:moveTo>
                  <a:pt x="203302" y="254641"/>
                </a:moveTo>
                <a:cubicBezTo>
                  <a:pt x="245326" y="254641"/>
                  <a:pt x="279397" y="246116"/>
                  <a:pt x="279397" y="235620"/>
                </a:cubicBezTo>
                <a:cubicBezTo>
                  <a:pt x="279397" y="225123"/>
                  <a:pt x="245326" y="216599"/>
                  <a:pt x="203302" y="216599"/>
                </a:cubicBezTo>
                <a:cubicBezTo>
                  <a:pt x="161277" y="216599"/>
                  <a:pt x="127216" y="225123"/>
                  <a:pt x="127216" y="235620"/>
                </a:cubicBezTo>
                <a:cubicBezTo>
                  <a:pt x="127216" y="246116"/>
                  <a:pt x="161277" y="254641"/>
                  <a:pt x="203302" y="254641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Freeform 18"/>
          <p:cNvSpPr/>
          <p:nvPr/>
        </p:nvSpPr>
        <p:spPr>
          <a:xfrm rot="0">
            <a:off x="9316657" y="1808803"/>
            <a:ext cx="773203" cy="77320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可复制的改进方法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Pr+WkjeWItueahOaUuei/m+aWueazlVxuIyMjIOagh+WHhuWMluajgOa1i+a1geeoi1xu5bu656uL5YyF5ZCr5aSW5b6E5Y2D5YiG5bC644CB5YaF5b6E55m+5YiG6KGo44CB55u057q/5bqm5qOA5rWL5Luq55qE5om56YeP6aKE5qOA562b5p+l5L2T57O777yM5oyJ4omlNSXmr5Tkvovmir3mo4Dov5vlnLrnrqHmnZDvvIzliZTpmaTlsLrlr7jotoXlt67jgIHlvK/mm7Llj5jlvaLnmoTln7rmnZDjgIJcbiMjIyDlt6Xoibrlj4LmlbDlm7rljJZcbumSiOWvueWGt+aLiS/lhrfovafmiJDlnovlt6XoibrvvIzmmI7noa7mi4nmi5TpgJ/luqbjgIHovafliLblipvjgIHmqKHlhbfpl7TpmpnnrYnlhbPplK7lj4LmlbDmjqfliLbojIPlm7TvvIzlpoLmv4DlhYnovoXliqnlhrfmi4nmiJDlnovmuKnluqblgY/lt67mjqfliLblnKjCsTUw4oSD5Lul5YaF77yM56Gu5L+d55u057q/5bqm4omkMC4xMm1tL23jgIJcbiMjIyDliIDlhbfnrqHnkIbkvZPns7tcbuWunuaWveWIgOWFt+ejqOaNn+ebkea1i++8jOW9k+i9puWIgOWQjuWIgOmdouejqOaNn+W4pui+vjAuM21t5pe25by65Yi25pu05o2i77yM6ZOj5YiA6YeH55SoMC40LTAuOG1t5YiA5bCW5ZyG5byn5Y2K5b6E77yM5bm26YCa6L+H54Ot6KOF6YWN5oqA5pyv5bCG5YiA5YW36Lez5Yqo5o6n5Yi25ZyoMC4wMDVtbeS7peWGheOAglxuIyMjIOeOr+Wig+aOp+WItuaWueahiFxu6YWN572u5py65bqK54Ot6KGl5YG/57O757uf5a6e5pe255uR5rWL5Li76L205rip5Y2H77yM6KGl5YG/MjAtNDDihIPlt6XlhrXkuIvnmoQwLjA1LTAuMTVtbeeDreWPmOW9ou+8jOWQjOaXtumAmui/h+WHj+mch+aOquaWvemZjeS9jueOr+Wig+aMr+WKqOWvueWKoOW3peeyvuW6pueahOW9seWTjeOAgiIsInRwbGlkIjoiMTAwMDEiLCJ0cGxOYW1lIjoibGlzdDRfMV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64808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60465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747346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flipH="1" flipV="1" rot="-2700000">
            <a:off x="5024310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365953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动态工艺优化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394537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基于切削力传感器和温度监测数据，开发自适应加工参数调整算法，实时补偿因刀具磨损、热变形引起的尺寸偏差。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9" name="AutoShape 9"/>
          <p:cNvSpPr/>
          <p:nvPr/>
        </p:nvSpPr>
        <p:spPr>
          <a:xfrm flipH="1" flipV="1" rot="-2700000">
            <a:off x="1428653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70296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材料性能数据库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798880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系统记录不同批次钢材的硫磷含量、晶粒度等数据，关联加工后尺寸稳定性，建立优选材料参数模型，持续优化基材选型标准。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2" name="AutoShape 12"/>
          <p:cNvSpPr/>
          <p:nvPr/>
        </p:nvSpPr>
        <p:spPr>
          <a:xfrm flipH="1" flipV="1" rot="-2700000">
            <a:off x="8611191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952834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全流程追溯系统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981417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实施从基材入库到成品出库的二维码追溯，关联各工序加工参数与检测数据，通过大数据分析定位尺寸变异关键控制点。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1508111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alphaModFix amt="100000"/>
          </a:blip>
          <a:srcRect l="18604" r="18604"/>
          <a:stretch>
            <a:fillRect/>
          </a:stretch>
        </p:blipFill>
        <p:spPr>
          <a:xfrm rot="0">
            <a:off x="5103768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eyJ0YWciOiIkaW1nMSJ9</bd:templateData>
          </p:ext>
        </p:extLst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5">
            <a:alphaModFix amt="100000"/>
          </a:blip>
          <a:srcRect/>
          <a:stretch>
            <a:fillRect/>
          </a:stretch>
        </p:blipFill>
        <p:spPr>
          <a:xfrm rot="0">
            <a:off x="8687843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eyJ0YWciOiIkaW1nMiJ9</bd:templateData>
          </p:ext>
        </p:extLst>
      </p:pic>
      <p:sp>
        <p:nvSpPr>
          <p:cNvPr id="18" name="TextBox 1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持续改进计划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Mgee7reaUuei/m+iuoeWIklxuIyMjIOadkOaWmeaAp+iDveaVsOaNruW6k1xu57O757uf6K6w5b2V5LiN5ZCM5om55qyh6ZKi5p2Q55qE56Gr56O35ZCr6YeP44CB5pm257KS5bqm562J5pWw5o2u77yM5YWz6IGU5Yqg5bel5ZCO5bC65a+456iz5a6a5oCn77yM5bu656uL5LyY6YCJ5p2Q5paZ5Y+C5pWw5qih5Z6L77yM5oyB57ut5LyY5YyW5Z+65p2Q6YCJ5Z6L5qCH5YeG44CCXG4jIyMg5Yqo5oCB5bel6Im65LyY5YyWXG7ln7rkuo7liIfliYrlipvkvKDmhJ/lmajlkozmuKnluqbnm5HmtYvmlbDmja7vvIzlvIDlj5Hoh6rpgILlupTliqDlt6Xlj4LmlbDosIPmlbTnrpfms5XvvIzlrp7ml7booaXlgb/lm6DliIDlhbfno6jmjZ/jgIHng63lj5jlvaLlvJXotbfnmoTlsLrlr7jlgY/lt67jgIJcbiMjIyDlhajmtYHnqIvov73muq/ns7vnu59cbuWunuaWveS7juWfuuadkOWFpeW6k+WIsOaIkOWTgeWHuuW6k+eahOS6jOe7tOeggei/vea6r++8jOWFs+iBlOWQhOW3peW6j+WKoOW3peWPguaVsOS4juajgOa1i+aVsOaNru+8jOmAmui/h+Wkp+aVsOaNruWIhuaekOWumuS9jeWwuuWvuOWPmOW8guWFs+mUruaOp+WItueCueOAgiIsInRwbGlkIjoiMTAwMDEiLCJ0cGxOYW1lIjoibGlzdDNfSW1nMjBfbW9kIiwiZWRpdGVkIjoiZmFsc2UiLCJleHRyYVBhcmFtcyI6IntcImluZm9fdXJsXCI6XCJodHRwOi8vYmouYmNlYm9zLmNvbS92MS93ZW5rdS1haS1kb2MvMzA2MDE0NDA2ODkwMzAzL3J0Y3MvYmRqc29uL2U5MTAyMWQ2YjQ5MTA5NDMuanNvbj9yZXNwb25zZUNvbnRlbnRUeXBlPWFwcGxpY2F0aW9uJTJGanNvbiZyZXNwb25zZUNhY2hlQ29udHJvbD1tYXgtYWdlJTNEMzg4ODAwMCZyZXNwb25zZUV4cGlyZXM9RnJpJTJDJTIwMTclMjBBcHIlMjAyMDI2JTIwMjElM0E0NCUzQTQ5JTIwJTJCMDgwMCZhdXRob3JpemF0aW9uPWJjZS1hdXRoLXYxJTJGNDZkYzhjYzM0Njc0NGRhZDgwMDY1MTgyM2E5NmQ5Y2QlMkYyMDI2LTAzLTAzVDEzJTNBNDQlM0E0OVolMkYtMSUyRmhvc3QlMkY0ZTY2N2Y4NWIzNGU4YTlhNGJmODU4ZmEwZWM2Zjk0Y2I5YjJmYzNiMzRiMTZhNTFjYWUzNjU4MzlkMWY0MDFjXCJ9In0=</bd:templateData>
    </p:ext>
  </p:extLs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005" name="TextBox 2"/>
          <p:cNvSpPr txBox="1"/>
          <p:nvPr/>
        </p:nvSpPr>
        <p:spPr>
          <a:xfrm rot="0">
            <a:off x="4764088" y="6445250"/>
            <a:ext cx="2851150" cy="276225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200">
                <a:solidFill>
                  <a:srgbClr val="222935">
                    <a:alpha val="100000"/>
                  </a:srgbClr>
                </a:solidFill>
                <a:latin typeface="Arial"/>
                <a:ea typeface="Arial"/>
                <a:cs typeface="Arial"/>
                <a:hlinkClick/>
              </a:rPr>
              <a:t>卓越质量智库 | www.zhiliangclub.com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52457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508125" y="1268413"/>
            <a:ext cx="9180513" cy="2351087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524579" name="AutoShape 4"/>
          <p:cNvSpPr/>
          <p:nvPr/>
        </p:nvSpPr>
        <p:spPr>
          <a:xfrm rot="0">
            <a:off x="4859338" y="4030663"/>
            <a:ext cx="2395537" cy="873125"/>
          </a:xfrm>
          <a:prstGeom prst="rect">
            <a:avLst/>
          </a:prstGeom>
          <a:noFill/>
        </p:spPr>
        <p:txBody>
          <a:bodyPr anchor="b" anchorCtr="0" bIns="45720" lIns="91440" rIns="91440" rtlCol="0" tIns="45720" vert="horz" wrap="square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>
                <a:solidFill>
                  <a:srgbClr val="404040">
                    <a:alpha val="100000"/>
                  </a:srgbClr>
                </a:solidFill>
                <a:latin typeface="Eras Light ITC"/>
                <a:ea typeface="Eras Light ITC"/>
                <a:cs typeface="Eras Light ITC"/>
              </a:rPr>
              <a:t>Thanks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0" name="AutoShape 5"/>
          <p:cNvSpPr/>
          <p:nvPr/>
        </p:nvSpPr>
        <p:spPr>
          <a:xfrm rot="0">
            <a:off x="1524000" y="5332413"/>
            <a:ext cx="9144000" cy="1655762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1524000" y="3762375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>
            <a:off x="1524000" y="1122363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8" name="Connector 8"/>
          <p:cNvCxnSpPr/>
          <p:nvPr/>
        </p:nvCxnSpPr>
        <p:spPr>
          <a:xfrm>
            <a:off x="4195763" y="5172075"/>
            <a:ext cx="3800475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24584" name="AutoShape 9"/>
          <p:cNvSpPr/>
          <p:nvPr/>
        </p:nvSpPr>
        <p:spPr>
          <a:xfrm rot="0">
            <a:off x="15240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5" name="AutoShape 10"/>
          <p:cNvSpPr/>
          <p:nvPr/>
        </p:nvSpPr>
        <p:spPr>
          <a:xfrm rot="0">
            <a:off x="103632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IsInRwbGlkIjoiMTAwMDEiLCJ0cGxOYW1lIjoiZW5kXzMwNjAxNDQwNjg5MDMwM184NzU3ODI3NzlfMjY4MDcxODg1NjEwMzAzX21vZCIsImVkaXRlZCI6ImZhbHNlIiwiZXh0cmFQYXJhbXMiOiJ7XCJpbmZvX3VybFwiOlwiaHR0cDovL2JqLmJjZWJvcy5jb20vdjEvd2Vua3UtYWktZG9jLzMwNjAxNDQwNjg5MDMwMy9ydGNzL2JkanNvbi9lOTEwMjFkNmI0OTEwOTQzLmpzb24/cmVzcG9uc2VDb250ZW50VHlwZT1hcHBsaWNhdGlvbiUyRmpzb24mcmVzcG9uc2VDYWNoZUNvbnRyb2w9bWF4LWFnZSUzRDM4ODgwMDAmcmVzcG9uc2VFeHBpcmVzPUZyaSUyQyUyMDE3JTIwQXByJTIwMjAyNiUyMDIxJTNBNDQlM0E0OSUyMCUyQjA4MDAmYXV0aG9yaXphdGlvbj1iY2UtYXV0aC12MSUyRjQ2ZGM4Y2MzNDY3NDRkYWQ4MDA2NTE4MjNhOTZkOWNkJTJGMjAyNi0wMy0wM1QxMyUzQTQ0JTNBNDlaJTJGLTElMkZob3N0JTJGNGU2NjdmODViMzRlOGE5YTRiZjg1OGZhMGVjNmY5NGNiOWIyZmMzYjM0YjE2YTUxY2FlMzY1ODM5ZDFmNDAxY1wifSJ9</bd:templateData>
    </p:ext>
  </p:extLs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25006" r="25006"/>
          <a:stretch>
            <a:fillRect/>
          </a:stretch>
        </p:blipFill>
        <p:spPr>
          <a:xfrm rot="0">
            <a:off x="154300" y="1109992"/>
            <a:ext cx="4095887" cy="5461182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5021790" y="1109992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矿山机械穿轴系统失效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3629632" y="1174560"/>
            <a:ext cx="761713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021790" y="1611739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某大型矿山机械因轴体长期磨损导致轴径超差，标准套筒无法匹配，装配后出现转动受阻或晃动问题，故障率显著上升。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603086" y="2766189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精密仪器空间限制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094713" y="2830757"/>
            <a:ext cx="105020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4603086" y="3267935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某精密仪器穿轴部位因安装空间狭窄，标准套筒长度与结构不匹配，导致防护失效或无法安装，直接影响设备可靠性。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221062" y="4422385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汽车离合器卡滞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2741771" y="4486953"/>
            <a:ext cx="106271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221062" y="4924131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温州某汽车部件公司硅油风扇离合器因主动板平面度超差±0.05mm，导致迷宫槽配合刮擦，装配卡滞不良率达2.08%。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企业面临的高装配失败率问题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8geS4mumdouS4tOeahOmrmOijhemFjeWksei0peeOh+mXrumimFxuIyMjIOefv+WxseacuuaisOepv+i9tOezu+e7n+WkseaViFxu5p+Q5aSn5Z6L55+/5bGx5py65qKw5Zug6L205L2T6ZW/5pyf56Oo5o2f5a+86Ie06L205b6E6LaF5beu77yM5qCH5YeG5aWX562S5peg5rOV5Yy56YWN77yM6KOF6YWN5ZCO5Ye6546w6L2s5Yqo5Y+X6Zi75oiW5pmD5Yqo6Zeu6aKY77yM5pWF6Zqc546H5pi+6JGX5LiK5Y2H44CCXG4jIyMg57K+5a+G5Luq5Zmo56m66Ze06ZmQ5Yi2XG7mn5Dnsr7lr4bku6rlmajnqb/ovbTpg6jkvY3lm6Dlronoo4Xnqbrpl7Tni63nqoTvvIzmoIflh4blpZfnrZLplb/luqbkuI7nu5PmnoTkuI3ljLnphY3vvIzlr7zoh7TpmLLmiqTlpLHmlYjmiJbml6Dms5Xlronoo4XvvIznm7TmjqXlvbHlk43orr7lpIflj6/pnaDmgKfjgIJcbiMjIyDmsb3ovabnprvlkIjlmajljaHmu55cbua4qeW3nuafkOaxvei9pumDqOS7tuWFrOWPuOehheayuemjjuaJh+emu+WQiOWZqOWboOS4u+WKqOadv+W5s+mdouW6pui2heW3rsKxMC4wNW1t77yM5a+86Ie06L+35a6r5qe96YWN5ZCI5Yiu5pOm77yM6KOF6YWN5Y2h5rue5LiN6Imv546H6L6+Mi4wOCXjgIIiLCJ0cGxpZCI6IjEwMDAxIiwidHBsTmFtZSI6Imxpc3QzX0ltZzNfbW9kIiwiZWRpdGVkIjoiZmFsc2UiLCJleHRyYVBhcmFtcyI6IntcImluZm9fdXJsXCI6XCJodHRwOi8vYmouYmNlYm9zLmNvbS92MS93ZW5rdS1haS1kb2MvMzA2MDE0NDA2ODkwMzAzL3J0Y3MvYmRqc29uL2U5MTAyMWQ2YjQ5MTA5NDMuanNvbj9yZXNwb25zZUNvbnRlbnRUeXBlPWFwcGxpY2F0aW9uJTJGanNvbiZyZXNwb25zZUNhY2hlQ29udHJvbD1tYXgtYWdlJTNEMzg4ODAwMCZyZXNwb25zZUV4cGlyZXM9RnJpJTJDJTIwMTclMjBBcHIlMjAyMDI2JTIwMjElM0E0NCUzQTQ5JTIwJTJCMDgwMCZhdXRob3JpemF0aW9uPWJjZS1hdXRoLXYxJTJGNDZkYzhjYzM0Njc0NGRhZDgwMDY1MTgyM2E5NmQ5Y2QlMkYyMDI2LTAzLTAzVDEzJTNBNDQlM0E0OVolMkYtMSUyRmhvc3QlMkY0ZTY2N2Y4NWIzNGU4YTlhNGJmODU4ZmEwZWM2Zjk0Y2I5YjJmYzNiMzRiMTZhNTFjYWUzNjU4MzlkMWY0MDFjXCJ9In0=</bd:templateData>
    </p:ext>
  </p:extLs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622160" y="2190296"/>
            <a:ext cx="2443134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装配间隙失控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622160" y="3168171"/>
            <a:ext cx="2440519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标准套筒固定间隙无法适配高温/振动工况，间隙过小引发热膨胀卡顿，间隙过大导致振动磨损，缩短设备寿命30%以上。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3220618" y="2752062"/>
            <a:ext cx="2427420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形面偏差累积效应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3220618" y="3729936"/>
            <a:ext cx="2440519" cy="226562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汽车覆盖件局部变形未被检出，试装时发现装配干涉，单次试装成本增加15万元，且延误交付周期。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868232" y="2130247"/>
            <a:ext cx="2489874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隐蔽结构检测盲区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868232" y="3108121"/>
            <a:ext cx="2485882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航空航天深孔/窄槽因传统检测手段局限，关键尺寸漏检引发后期装配失效，返工成本达原始制造成本的3倍。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8540423" y="2752062"/>
            <a:ext cx="2527347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0201元件微焊接缺陷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8540423" y="3729936"/>
            <a:ext cx="2527347" cy="197419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医疗设备0201元件因锡膏印刷偏差仅30μm即引发15%贴装失效，焊盘面积缩小至0402元件的30%加剧工艺敏感性。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1" name="AutoShape 11"/>
          <p:cNvSpPr/>
          <p:nvPr/>
        </p:nvSpPr>
        <p:spPr>
          <a:xfrm rot="-10800000">
            <a:off x="758132" y="1378678"/>
            <a:ext cx="849414" cy="849414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853397" y="1487017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-10800000">
            <a:off x="3371790" y="1963260"/>
            <a:ext cx="849414" cy="849414"/>
          </a:xfrm>
          <a:prstGeom prst="teardrop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467055" y="2071599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10800000">
            <a:off x="6023482" y="1313683"/>
            <a:ext cx="849414" cy="849414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6118747" y="1422021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AutoShape 17"/>
          <p:cNvSpPr/>
          <p:nvPr/>
        </p:nvSpPr>
        <p:spPr>
          <a:xfrm rot="-10800000">
            <a:off x="8700530" y="1963260"/>
            <a:ext cx="849414" cy="849414"/>
          </a:xfrm>
          <a:prstGeom prst="teardrop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8795795" y="2071599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尺寸偏差对产品质量的影响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wuuWvuOWBj+W3ruWvueS6p+WTgei0qOmHj+eahOW9seWTjVxuIyMjIOijhemFjemXtOmameWkseaOp1xu5qCH5YeG5aWX562S5Zu65a6a6Ze06ZqZ5peg5rOV6YCC6YWN6auY5ripL+aMr+WKqOW3peWGte+8jOmXtOmamei/h+Wwj+W8leWPkeeDreiGqOiDgOWNoemhv++8jOmXtOmamei/h+Wkp+WvvOiHtOaMr+WKqOejqOaNn++8jOe8qeefreiuvuWkh+Wvv+WRvTMwJeS7peS4iuOAglxuIyMjIOW9oumdouWBj+W3rue0r+enr+aViOW6lFxu5rG96L2m6KaG55uW5Lu25bGA6YOo5Y+Y5b2i5pyq6KKr5qOA5Ye677yM6K+V6KOF5pe25Y+R546w6KOF6YWN5bmy5raJ77yM5Y2V5qyh6K+V6KOF5oiQ5pys5aKe5YqgMTXkuIflhYPvvIzkuJTlu7bor6/kuqTku5jlkajmnJ/jgIJcbiMjIyDpmpDolL3nu5PmnoTmo4DmtYvnm7LljLpcbuiIquepuuiIquWkqea3seWtlC/nqoTmp73lm6DkvKDnu5/mo4DmtYvmiYvmrrXlsYDpmZDvvIzlhbPplK7lsLrlr7jmvI/mo4DlvJXlj5HlkI7mnJ/oo4XphY3lpLHmlYjvvIzov5Tlt6XmiJDmnKzovr7ljp/lp4vliLbpgKDmiJDmnKznmoQz5YCN44CCXG4jIyMgMDIwMeWFg+S7tuW+rueEiuaOpee8uumZt1xu5Yy755aX6K6+5aSHMDIwMeWFg+S7tuWboOmUoeiGj+WNsOWIt+WBj+W3ruS7hTMwzrxt5Y2z5byV5Y+RMTUl6LS06KOF5aSx5pWI77yM54SK55uY6Z2i56ev57yp5bCP6IezMDQwMuWFg+S7tueahDMwJeWKoOWJp+W3peiJuuaVj+aEn+aAp+OAgiIsInRwbGlkIjoiMTAwMDEiLCJ0cGxOYW1lIjoibGlzdDRfNF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slides/slide5.xml><?xml version="1.0" encoding="utf-8"?>
<p:sld xmlns:a="http://schemas.openxmlformats.org/drawingml/2006/main" xmlns:c="http://schemas.openxmlformats.org/drawingml/2006/chart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graphicFrame>
        <p:nvGraphicFramePr>
          <p:cNvPr id="3" name="Chart 3"/>
          <p:cNvGraphicFramePr>
            <a:graphicFrameLocks noGrp="1"/>
          </p:cNvGraphicFramePr>
          <p:nvPr/>
        </p:nvGraphicFramePr>
        <p:xfrm>
          <a:off x="650321" y="1707093"/>
          <a:ext cx="4645152" cy="4199314"/>
        </p:xfrm>
        <a:graphic>
          <a:graphicData uri="http://schemas.openxmlformats.org/drawingml/2006/chart">
            <c:chart xmlns:ooxmlsdkcls="c:C_CT_RelId" r:id="rId3"/>
          </a:graphicData>
        </a:graphic>
      </p:graphicFrame>
      <p:sp>
        <p:nvSpPr>
          <p:cNvPr id="4" name="TextBox 4"/>
          <p:cNvSpPr txBox="1"/>
          <p:nvPr/>
        </p:nvSpPr>
        <p:spPr>
          <a:xfrm rot="0">
            <a:off x="5882187" y="1590397"/>
            <a:ext cx="4980837" cy="363809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经济损失等级划分明确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事故等级按照直接经济损失从一般到特别重大依次递增，损失金额分别为1000万元以下、1000-5000万元、5000-1亿元和1亿元以上。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重大事故门槛较高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重大事故的经济损失标准为5000万元以上，1亿元以下，</a:t>
            </a: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显示重大事故的经济影响范围较大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特别重大事故损失上限显著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特别重大事故的直接经济损失超过1亿元（含），</a:t>
            </a: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表明其造成的经济影响极为严重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</a:p>
        </p:txBody>
        <p:extLst>
          <p:ext uri="http://schemas.baidu.com/office/drawing/2023/templateData">
            <bd:templateData xmlns:bd="http://schemas.baidu.com/office/drawing/2023/templateData">eyJ0YWciOiIkdGV4dCJ9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经济损失与改进需求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mBgYGNoYXJ0LXYxXG57XCJjb2x1bW5zXCI6IFtcIuS6i+aVheetiee6p1wiLCBcIuebtOaOpee7j+a1juaNn+Wkse+8iOWNleS9je+8muS4h+WFg++8iVwiXSwgXCJkYXRhXCI6IFtbXCLkuIDoiKzkuovmlYVcIiwgMTAwMC4wXSwgW1wi6L6D5aSn5LqL5pWFXCIsIDUwMDAuMF0sIFtcIumHjeWkp+S6i+aVhVwiLCAxMDAwMC4wXSwgW1wi54m55Yir6YeN5aSn5LqL5pWFXCIsIDEwMDAwLjBdXSwgXCJ0eXBlXCI6IFwiYmFyXCJ9XG5gYGAtICoq57uP5rWO5o2f5aSx562J57qn5YiS5YiG5piO56GuKio6IOS6i+aVheetiee6p+aMieeFp+ebtOaOpee7j+a1juaNn+WkseS7juS4gOiIrOWIsOeJueWIq+mHjeWkp+S+neasoemAkuWinu+8jOaNn+WksemHkemineWIhuWIq+S4ujEwMDDkuIflhYPku6XkuIvjgIExMDAwLTUwMDDkuIflhYPjgIE1MDAwLTHkur/lhYPlkowx5Lq/5YWD5Lul5LiK44CCXG4tICoq6YeN5aSn5LqL5pWF6Zeo5qeb6L6D6auYKio6IOmHjeWkp+S6i+aVheeahOe7j+a1juaNn+Wkseagh+WHhuS4ujUwMDDkuIflhYPku6XkuIrvvIwx5Lq/5YWD5Lul5LiL77yMKirmmL7npLrph43lpKfkuovmlYXnmoTnu4/mtY7lvbHlk43ojIPlm7TovoPlpKcqKuOAglxuLSAqKueJueWIq+mHjeWkp+S6i+aVheaNn+WkseS4iumZkOaYvuiRlyoqOiDnibnliKvph43lpKfkuovmlYXnmoTnm7TmjqXnu4/mtY7mjZ/lpLHotoXov4cx5Lq/5YWD77yI5ZCr77yJ77yMKirooajmmI7lhbbpgKDmiJDnmoTnu4/mtY7lvbHlk43mnoHkuLrkuKXph40qKuOAgiIsInRwbGlkIjoiMTAwMDEiLCJ0cGxOYW1lIjoidGl0bGVHcmFwaF8yX21vZCIsImVkaXRlZCI6ImZhbHNlIiwiZXh0cmFQYXJhbXMiOiJ7XCJpbmZvX3VybFwiOlwiaHR0cDovL2JqLmJjZWJvcy5jb20vdjEvd2Vua3UtYWktZG9jLzMwNjAxNDQwNjg5MDMwMy9ydGNzL2JkanNvbi9lOTEwMjFkNmI0OTEwOTQzLmpzb24/cmVzcG9uc2VDb250ZW50VHlwZT1hcHBsaWNhdGlvbiUyRmpzb24mcmVzcG9uc2VDYWNoZUNvbnRyb2w9bWF4LWFnZSUzRDM4ODgwMDAmcmVzcG9uc2VFeHBpcmVzPUZyaSUyQyUyMDE3JTIwQXByJTIwMjAyNiUyMDIxJTNBNDQlM0E0OSUyMCUyQjA4MDAmYXV0aG9yaXphdGlvbj1iY2UtYXV0aC12MSUyRjQ2ZGM4Y2MzNDY3NDRkYWQ4MDA2NTE4MjNhOTZkOWNkJTJGMjAyNi0wMy0wM1QxMyUzQTQ0JTNBNDlaJTJGLTElMkZob3N0JTJGNGU2NjdmODViMzRlOGE5YTRiZjg1OGZhMGVjNmY5NGNiOWIyZmMzYjM0YjE2YTUxY2FlMzY1ODM5ZDFmNDAxY1wifSJ9</bd:templateData>
    </p:ext>
  </p:extLs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问题诊断与分析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XrumimOiviuaWreS4juWIhuaekCIsInRwbGlkIjoiMTAwMDEiLCJ0cGxOYW1lIjoiaDJ0aXRsZV8zMDYwMTQ0MDY4OTAzMDNfODc1NzgyNzc5XzI2ODA3MTg4NTYxMDMwM19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742370" y="167158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870713" y="179992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1046279" y="227940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AutoShape 6"/>
          <p:cNvSpPr/>
          <p:nvPr/>
        </p:nvSpPr>
        <p:spPr>
          <a:xfrm rot="0">
            <a:off x="742370" y="3622548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870713" y="3750892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8" name="Connector 8"/>
          <p:cNvCxnSpPr/>
          <p:nvPr/>
        </p:nvCxnSpPr>
        <p:spPr>
          <a:xfrm>
            <a:off x="1046279" y="4230367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9" name="AutoShape 9"/>
          <p:cNvSpPr/>
          <p:nvPr/>
        </p:nvSpPr>
        <p:spPr>
          <a:xfrm rot="0">
            <a:off x="6058213" y="167158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6186557" y="179992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1" name="Connector 11"/>
          <p:cNvCxnSpPr/>
          <p:nvPr/>
        </p:nvCxnSpPr>
        <p:spPr>
          <a:xfrm>
            <a:off x="6362122" y="227940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2" name="AutoShape 12"/>
          <p:cNvSpPr/>
          <p:nvPr/>
        </p:nvSpPr>
        <p:spPr>
          <a:xfrm rot="0">
            <a:off x="6058213" y="3622548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6186557" y="3750892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4" name="Connector 14"/>
          <p:cNvCxnSpPr/>
          <p:nvPr/>
        </p:nvCxnSpPr>
        <p:spPr>
          <a:xfrm>
            <a:off x="6362122" y="4230367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5" name="TextBox 15"/>
          <p:cNvSpPr txBox="1"/>
          <p:nvPr/>
        </p:nvSpPr>
        <p:spPr>
          <a:xfrm rot="0">
            <a:off x="1500099" y="1567068"/>
            <a:ext cx="4309467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光刻工艺随机性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500099" y="2097646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随着制程节点缩小至2纳米级别，光刻过程中光子散射的随机性导致局部关键尺寸均匀性(LCDU)波动，相邻器件间出现3%-5%的尺寸差异，直接影响栅极控制能力。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500099" y="3518032"/>
            <a:ext cx="4554426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化学机械抛光(CMP)不均匀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1500099" y="4048610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晶圆表面不同材质区域去除速率差异，使铜互连线厚度产生±5nm波动，引起阻抗匹配问题。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6894162" y="3518032"/>
            <a:ext cx="4527209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热预算波动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6894162" y="4048610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快速热处理(RTP)中温度梯度导致晶圆边缘与中心区域扩散深度差异，使晶体管阈值电压(Vt)呈现径向分布。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6967612" y="1567068"/>
            <a:ext cx="4454628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蚀刻负载效应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6967612" y="2097646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高深宽比结构蚀刻时，离子通量分布不均引发微负载效应，造成接触孔底部直径与顶部存在±8nm偏差，导致电阻值漂移。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关键工序变异源识别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W3peW6j+WPmOW8gua6kOivhuWIq1xuIyMjIOWFieWIu+W3peiJuumaj+acuuaAp1xu6ZqP552A5Yi256iL6IqC54K557yp5bCP6IezMue6s+exs+e6p+WIq++8jOWFieWIu+i/h+eoi+S4reWFieWtkOaVo+WwhOeahOmaj+acuuaAp+WvvOiHtOWxgOmDqOWFs+mUruWwuuWvuOWdh+WMgOaApyhMQ0RVKeazouWKqO+8jOebuOmCu+WZqOS7tumXtOWHuueOsDMlLTUl55qE5bC65a+45beu5byC77yM55u05o6l5b2x5ZON5qCF5p6B5o6n5Yi26IO95Yqb44CCXG4jIyMg6JqA5Yi76LSf6L295pWI5bqUXG7pq5jmt7Hlrr3mr5Tnu5PmnoTomoDliLvml7bvvIznprvlrZDpgJrph4/liIbluIPkuI3lnYflvJXlj5Hlvq7otJ/ovb3mlYjlupTvvIzpgKDmiJDmjqXop6blrZTlupXpg6jnm7TlvoTkuI7pobbpg6jlrZjlnKjCsThubeWBj+W3ru+8jOWvvOiHtOeUtemYu+WAvOa8guenu+OAglxuIyMjIOWMluWtpuacuuaisOaKm+WFiShDTVAp5LiN5Z2H5YyAXG7mmbblnIbooajpnaLkuI3lkIzmnZDotKjljLrln5/ljrvpmaTpgJ/njoflt67lvILvvIzkvb/pk5zkupLov57nur/ljprluqbkuqfnlJ/CsTVubeazouWKqO+8jOW8lei1t+mYu+aKl+WMuemFjemXrumimOOAglxuIyMjIOeDremihOeul+azouWKqFxu5b+r6YCf54Ot5aSE55CGKFJUUCnkuK3muKnluqbmoq/luqblr7zoh7TmmbblnIbovrnnvJjkuI7kuK3lv4PljLrln5/mianmlaPmt7Hluqblt67lvILvvIzkvb/mmbbkvZPnrqHpmIjlgLznlLXljosoVnQp5ZGI546w5b6E5ZCR5YiG5biD44CCIiwidHBsaWQiOiIxMDAwMSIsInRwbE5hbWUiOiJsaXN0NF8wX21vZCIsImVkaXRlZCI6ImZhbHNlIiwiZXh0cmFQYXJhbXMiOiJ7XCJpbmZvX3VybFwiOlwiaHR0cDovL2JqLmJjZWJvcy5jb20vdjEvd2Vua3UtYWktZG9jLzMwNjAxNDQwNjg5MDMwMy9ydGNzL2JkanNvbi9lOTEwMjFkNmI0OTEwOTQzLmpzb24/cmVzcG9uc2VDb250ZW50VHlwZT1hcHBsaWNhdGlvbiUyRmpzb24mcmVzcG9uc2VDYWNoZUNvbnRyb2w9bWF4LWFnZSUzRDM4ODgwMDAmcmVzcG9uc2VFeHBpcmVzPUZyaSUyQyUyMDE3JTIwQXByJTIwMjAyNiUyMDIxJTNBNDQlM0E0OSUyMCUyQjA4MDAmYXV0aG9yaXphdGlvbj1iY2UtYXV0aC12MSUyRjQ2ZGM4Y2MzNDY3NDRkYWQ4MDA2NTE4MjNhOTZkOWNkJTJGMjAyNi0wMy0wM1QxMyUzQTQ0JTNBNDlaJTJGLTElMkZob3N0JTJGNGU2NjdmODViMzRlOGE5YTRiZjg1OGZhMGVjNmY5NGNiOWIyZmMzYjM0YjE2YTUxY2FlMzY1ODM5ZDFmNDAxY1wifSJ9</bd:templateData>
    </p:ext>
  </p:extLs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6810510" y="1925939"/>
            <a:ext cx="3752401" cy="3752401"/>
          </a:xfrm>
          <a:prstGeom prst="ellipse">
            <a:avLst/>
          </a:prstGeom>
          <a:solidFill>
            <a:schemeClr val="accent2">
              <a:alpha val="100000"/>
              <a:lumMod val="60000"/>
              <a:lumOff val="4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433352" y="1937552"/>
            <a:ext cx="554963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采用变异函数分析晶圆内CD分布，发现X/Y方向空间相关性长度缩短至200μm，显示局部随机变异主导。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433352" y="1500980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空间相关性建模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33352" y="3362368"/>
            <a:ext cx="554963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对栅极叠层厚度、沟道掺杂浓度等18项参数进行10万次抽样仿真，识别出接触电阻变异贡献率达42%。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33352" y="2925796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蒙特卡洛仿真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33352" y="4875829"/>
            <a:ext cx="573247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CPK值从90nm节点的1.67降至2nm节点的0.89，显示制程控制窗口收窄至±1.5σ范围。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33352" y="4439257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过程能力指数计算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311423" y="2405014"/>
            <a:ext cx="2750574" cy="275057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1" name="AutoShape 11"/>
          <p:cNvSpPr/>
          <p:nvPr/>
        </p:nvSpPr>
        <p:spPr>
          <a:xfrm rot="0">
            <a:off x="8251667" y="141254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92870" y="439906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9893403" y="439906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8483596" y="1611436"/>
            <a:ext cx="406228" cy="406228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10133735" y="4607907"/>
            <a:ext cx="405950" cy="405950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Freeform 16"/>
          <p:cNvSpPr/>
          <p:nvPr/>
        </p:nvSpPr>
        <p:spPr>
          <a:xfrm rot="0">
            <a:off x="6798897" y="4604169"/>
            <a:ext cx="459877" cy="459877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尺寸偏差的量化分析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wuuWvuOWBj+W3rueahOmHj+WMluWIhuaekFxuIyMjIOepuumXtOebuOWFs+aAp+W7uuaooVxu6YeH55So5Y+Y5byC5Ye95pWw5YiG5p6Q5pm25ZyG5YaFQ0TliIbluIPvvIzlj5HnjrBYL1nmlrnlkJHnqbrpl7Tnm7jlhbPmgKfplb/luqbnvKnnn63oh7MyMDDOvG3vvIzmmL7npLrlsYDpg6jpmo/mnLrlj5jlvILkuLvlr7zjgIJcbiMjIyDokpnnibnljaHmtJvku7/nnJ9cbuWvueagheaegeWPoOWxguWOmuW6puOAgeayn+mBk+aOuuadgua1k+W6puetiTE46aG55Y+C5pWw6L+b6KGMMTDkuIfmrKHmir3moLfku7/nnJ/vvIzor4bliKvlh7rmjqXop6bnlLXpmLvlj5jlvILotKHnjK7njofovr40MiXjgIJcbiMjIyDov4fnqIvog73lipvmjIfmlbDorqHnrpdcbkNQS+WAvOS7jjkwbm3oioLngrnnmoQxLjY36ZmN6IezMm5t6IqC54K555qEMC44Oe+8jOaYvuekuuWItueoi+aOp+WItueql+WPo+aUtueqhOiHs8KxMS41z4PojIPlm7TjgIIiLCJ0cGxpZCI6IjEwMDAxIiwidHBsTmFtZSI6Imxpc3QzX0ltZzE1X21vZCIsImVkaXRlZCI6ImZhbHNlIiwiZXh0cmFQYXJhbXMiOiJ7XCJpbmZvX3VybFwiOlwiaHR0cDovL2JqLmJjZWJvcy5jb20vdjEvd2Vua3UtYWktZG9jLzMwNjAxNDQwNjg5MDMwMy9ydGNzL2JkanNvbi9lOTEwMjFkNmI0OTEwOTQzLmpzb24/cmVzcG9uc2VDb250ZW50VHlwZT1hcHBsaWNhdGlvbiUyRmpzb24mcmVzcG9uc2VDYWNoZUNvbnRyb2w9bWF4LWFnZSUzRDM4ODgwMDAmcmVzcG9uc2VFeHBpcmVzPUZyaSUyQyUyMDE3JTIwQXByJTIwMjAyNiUyMDIxJTNBNDQlM0E0OSUyMCUyQjA4MDAmYXV0aG9yaXphdGlvbj1iY2UtYXV0aC12MSUyRjQ2ZGM4Y2MzNDY3NDRkYWQ4MDA2NTE4MjNhOTZkOWNkJTJGMjAyNi0wMy0wM1QxMyUzQTQ0JTNBNDlaJTJGLTElMkZob3N0JTJGNGU2NjdmODViMzRlOGE5YTRiZjg1OGZhMGVjNmY5NGNiOWIyZmMzYjM0YjE2YTUxY2FlMzY1ODM5ZDFmNDAxY1wifSJ9</bd:templateData>
    </p:ext>
  </p:extLs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28972" r="28972"/>
          <a:stretch>
            <a:fillRect/>
          </a:stretch>
        </p:blipFill>
        <p:spPr>
          <a:xfrm rot="0">
            <a:off x="8022350" y="1109679"/>
            <a:ext cx="3590530" cy="4923231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eyJfdGVtcGxhdGVEYXRhIjp7Im5lZWRSZXBsYWNlIjp0cnVlLCJ0eXBlIjoiaW1hZ2UifSwidGFnIjoiJGltZzAifQ==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999610" y="1326712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13502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72683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传统每5片抽检1片的方案无法捕捉批次内随机缺陷，漏检率达15%的微桥接缺陷。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951935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47603" y="1526246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检测频率不足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196307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光学临界尺寸(OCD)测量仅能获取平均CD值，无法识别局部10nm级线边缘粗糙度(LER)。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623521" y="1325773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137126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75559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369248" y="1525307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测量方式局限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999610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13502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683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SPC系统基于小时级数据聚合，难以及时响应分钟级发生的等离子体不稳定事件。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51935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747603" y="3953338"/>
            <a:ext cx="2920854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反馈延迟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623233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4137126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196307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当前FMEA未建立随机缺陷与设备参数波动的量化关联模型，导致根本原因分析耗时增加60%。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6575559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4369248" y="3953338"/>
            <a:ext cx="2903220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变异溯源缺失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现有质量控制体系的不足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OsOaciei0qOmHj+aOp+WItuS9k+ezu+eahOS4jei2s1xuIyMjIOajgOa1i+mikeeOh+S4jei2s1xu5Lyg57uf5q+PNeeJh+aKveajgDHniYfnmoTmlrnmoYjml6Dms5XmjZXmjYnmibnmrKHlhoXpmo/mnLrnvLrpmbfvvIzmvI/mo4Dnjofovr4xNSXnmoTlvq7moaXmjqXnvLrpmbfjgIJcbiMjIyDmtYvph4/mlrnlvI/lsYDpmZBcbuWFieWtpuS4tOeVjOWwuuWvuChPQ0Qp5rWL6YeP5LuF6IO96I635Y+W5bmz5Z2HQ0TlgLzvvIzml6Dms5Xor4bliKvlsYDpg6gxMG5t57qn57q/6L6557yY57KX57OZ5bqmKExFUinjgIJcbiMjIyDlj43ppojlu7bov59cblNQQ+ezu+e7n+WfuuS6juWwj+aXtue6p+aVsOaNruiBmuWQiO+8jOmavuS7peWPiuaXtuWTjeW6lOWIhumSn+e6p+WPkeeUn+eahOetieemu+WtkOS9k+S4jeeos+WumuS6i+S7tuOAglxuIyMjIOWPmOW8gua6r+a6kOe8uuWksVxu5b2T5YmNRk1FQeacquW7uueri+maj+acuue8uumZt+S4juiuvuWkh+WPguaVsOazouWKqOeahOmHj+WMluWFs+iBlOaooeWei++8jOWvvOiHtOagueacrOWOn+WboOWIhuaekOiAl+aXtuWinuWKoDYwJeOAgiIsInRwbGlkIjoiMTAwMDEiLCJ0cGxOYW1lIjoibGlzdDRfSW1nMV9tb2QiLCJlZGl0ZWQiOiJmYWxzZSIsImV4dHJhUGFyYW1zIjoie1wiaW5mb191cmxcIjpcImh0dHA6Ly9iai5iY2Vib3MuY29tL3YxL3dlbmt1LWFpLWRvYy8zMDYwMTQ0MDY4OTAzMDMvcnRjcy9iZGpzb24vZTkxMDIxZDZiNDkxMDk0My5qc29uP3Jlc3BvbnNlQ29udGVudFR5cGU9YXBwbGljYXRpb24lMkZqc29uJnJlc3BvbnNlQ2FjaGVDb250cm9sPW1heC1hZ2UlM0QzODg4MDAwJnJlc3BvbnNlRXhwaXJlcz1GcmklMkMlMjAxNyUyMEFwciUyMDIwMjYlMjAyMSUzQTQ0JTNBNDklMjAlMkIwODAwJmF1dGhvcml6YXRpb249YmNlLWF1dGgtdjElMkY0NmRjOGNjMzQ2NzQ0ZGFkODAwNjUxODIzYTk2ZDljZCUyRjIwMjYtMDMtMDNUMTMlM0E0NCUzQTQ5WiUyRi0xJTJGaG9zdCUyRjRlNjY3Zjg1YjM0ZThhOWE0YmY4NThmYTBlYzZmOTRjYjliMmZjM2IzNGIxNmE1MWNhZTM2NTgzOWQxZjQwMWNcIn0ifQ==</bd:templateData>
    </p:ext>
  </p:extLs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FAAB8"/>
      </a:accent1>
      <a:accent2>
        <a:srgbClr val="9FAAB8"/>
      </a:accent2>
      <a:accent3>
        <a:srgbClr val="9FAAB8"/>
      </a:accent3>
      <a:accent4>
        <a:srgbClr val="9FAAB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宽屏</PresentationFormat>
  <Paragraphs>0</Paragraphs>
  <Slides>0</Slides>
  <Notes>0</Notes>
  <HiddenSlides>0</HiddenSlides>
  <MMClips>0</MMClips>
  <ScaleCrop>false</ScaleCrop>
  <HeadingPairs>
    <vt:vector baseType="variant" size="6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baseType="lpstr" size="4">
      <vt:lpstr>等线</vt:lpstr>
      <vt:lpstr>等线 Light</vt:lpstr>
      <vt:lpstr>Arial</vt:lpstr>
      <vt:lpstr>Office 主题​​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2025-10-20T11:38:53Z</dcterms:created>
  <dc:creator>zhangqishou</dc:creator>
  <cp:lastModifiedBy>zhangqishou</cp:lastModifiedBy>
  <dcterms:modified xsi:type="dcterms:W3CDTF">2025-10-20T12:04:35Z</dcterms:modified>
  <cp:revision>2</cp:revision>
  <dc:title>PowerPoint 演示文稿</dc:title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AIGC">
    <vt:lpwstr>{"Label":"1","ContentProducer":"001191110000802100433B10001","ProduceID":"af2cb5de50ed4db6c5d54487a9f43cfd_1772545643_7382d5aafa22fa7581134766c40629a2","ReservedCode1":"a2b285c7cb78ad8708a90096416200e6f39c58598adccb87f4293ac1b8bfc356","ContentPropagator":"001191110000802100433B10001","PropagateID":"af2cb5de50ed4db6c5d54487a9f43cfd_1772545643_7382d5aafa22fa7581134766c40629a2","ReservedCode2":"a2b285c7cb78ad8708a90096416200e6f39c58598adccb87f4293ac1b8bfc356"}</vt:lpwstr>
  </op:property>
</op:Properties>
</file>