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  <Override ContentType="application/vnd.openxmlformats-officedocument.presentationml.slide+xml" PartName="/ppt/slides/slide.xml"/>
  <Override ContentType="application/vnd.openxmlformats-officedocument.presentationml.slide+xml" PartName="/ppt/slides/slide2.xml"/>
  <Override ContentType="application/vnd.openxmlformats-officedocument.presentationml.slide+xml" PartName="/ppt/slides/slide3.xml"/>
  <Default Extension="jpg" ContentType="image/jpeg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custom-properties+xml" PartName="/docProps/custom.xml"/>
</Types>
</file>

<file path=_rels/.rels><?xml version="1.0" encoding="UTF-8" standalone="yes"?>
<Relationships xmlns="http://schemas.openxmlformats.org/package/2006/relationships">
<Relationship Target="ppt/presentation.xml" Type="http://schemas.openxmlformats.org/officeDocument/2006/relationships/officeDocument" Id="rId1"/>
<Relationship Target="docProps/thumbnail.jpeg" Type="http://schemas.openxmlformats.org/package/2006/relationships/metadata/thumbnail" Id="rId2"/>
<Relationship Target="docProps/core.xml" Type="http://schemas.openxmlformats.org/package/2006/relationships/metadata/core-properties" Id="rId3"/>
<Relationship Target="docProps/app.xml" Type="http://schemas.openxmlformats.org/officeDocument/2006/relationships/extended-properties" Id="rId4"/>
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2192000" cy="6858000" type="screen16x9"/>
  <p:notesSz cx="6858000" cy="9144000"/>
  <p:defaultTextStyle>
    <a:defPPr>
      <a:defRPr lang="zh-CN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ooxmlsdkcls="c:P15_CT_ExtendedGuideList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 lastView="sldThumbnailView">
  <p:normalViewPr>
    <p:restoredLeft sz="16520"/>
    <p:restoredTop sz="94674"/>
  </p:normalViewPr>
  <p:slideViewPr>
    <p:cSldViewPr snapToGrid="0">
      <p:cViewPr varScale="1">
        <p:scale>
          <a:sx d="100" n="124"/>
          <a:sy d="100" n="124"/>
        </p:scale>
        <p:origin x="224" y="168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Target="slideMasters/slideMaster1.xml" Type="http://schemas.openxmlformats.org/officeDocument/2006/relationships/slideMaster" Id="rId1"/>
<Relationship Target="presProps.xml" Type="http://schemas.openxmlformats.org/officeDocument/2006/relationships/presProps" Id="rId2"/>
<Relationship Target="viewProps.xml" Type="http://schemas.openxmlformats.org/officeDocument/2006/relationships/viewProps" Id="rId3"/>
<Relationship Target="theme/theme1.xml" Type="http://schemas.openxmlformats.org/officeDocument/2006/relationships/theme" Id="rId4"/>
<Relationship Target="tableStyles.xml" Type="http://schemas.openxmlformats.org/officeDocument/2006/relationships/tableStyles" Id="rId5"/>
<Relationship Target="slides/slide1.xml" Type="http://schemas.openxmlformats.org/officeDocument/2006/relationships/slide" Id="rId6"/>
<Relationship Target="slides/slide.xml" Type="http://schemas.openxmlformats.org/officeDocument/2006/relationships/slide" Id="rId7"/>
<Relationship Target="slides/slide2.xml" Type="http://schemas.openxmlformats.org/officeDocument/2006/relationships/slide" Id="rId8"/>
<Relationship Target="slides/slide3.xml" Type="http://schemas.openxmlformats.org/officeDocument/2006/relationships/slide" Id="rId9"/>
<Relationship Target="slides/slide4.xml" Type="http://schemas.openxmlformats.org/officeDocument/2006/relationships/slide" Id="rId10"/>
<Relationship Target="slides/slide5.xml" Type="http://schemas.openxmlformats.org/officeDocument/2006/relationships/slide" Id="rId11"/>
<Relationship Target="slides/slide6.xml" Type="http://schemas.openxmlformats.org/officeDocument/2006/relationships/slide" Id="rId12"/>
<Relationship Target="slides/slide7.xml" Type="http://schemas.openxmlformats.org/officeDocument/2006/relationships/slide" Id="rId13"/>
<Relationship Target="slides/slide8.xml" Type="http://schemas.openxmlformats.org/officeDocument/2006/relationships/slide" Id="rId14"/>
<Relationship Target="slides/slide9.xml" Type="http://schemas.openxmlformats.org/officeDocument/2006/relationships/slide" Id="rId15"/>
<Relationship Target="slides/slide10.xml" Type="http://schemas.openxmlformats.org/officeDocument/2006/relationships/slide" Id="rId16"/>
<Relationship Target="slides/slide11.xml" Type="http://schemas.openxmlformats.org/officeDocument/2006/relationships/slide" Id="rId17"/>
<Relationship Target="slides/slide12.xml" Type="http://schemas.openxmlformats.org/officeDocument/2006/relationships/slide" Id="rId18"/>
<Relationship Target="slides/slide13.xml" Type="http://schemas.openxmlformats.org/officeDocument/2006/relationships/slide" Id="rId19"/>
<Relationship Target="slides/slide14.xml" Type="http://schemas.openxmlformats.org/officeDocument/2006/relationships/slide" Id="rId20"/>
<Relationship Target="slides/slide15.xml" Type="http://schemas.openxmlformats.org/officeDocument/2006/relationships/slide" Id="rId21"/>
<Relationship Target="slides/slide16.xml" Type="http://schemas.openxmlformats.org/officeDocument/2006/relationships/slide" Id="rId22"/>
<Relationship Target="slides/slide17.xml" Type="http://schemas.openxmlformats.org/officeDocument/2006/relationships/slide" Id="rId23"/>
<Relationship Target="slides/slide18.xml" Type="http://schemas.openxmlformats.org/officeDocument/2006/relationships/slide" Id="rId24"/>
<Relationship Target="slides/slide19.xml" Type="http://schemas.openxmlformats.org/officeDocument/2006/relationships/slide" Id="rId25"/>
<Relationship Target="slides/slide20.xml" Type="http://schemas.openxmlformats.org/officeDocument/2006/relationships/slide" Id="rId26"/>
<Relationship Target="slides/slide21.xml" Type="http://schemas.openxmlformats.org/officeDocument/2006/relationships/slide" Id="rId27"/>
<Relationship Target="slides/slide22.xml" Type="http://schemas.openxmlformats.org/officeDocument/2006/relationships/slide" Id="rId28"/>
<Relationship Target="slides/slide23.xml" Type="http://schemas.openxmlformats.org/officeDocument/2006/relationships/slide" Id="rId29"/>
<Relationship Target="slides/slide24.xml" Type="http://schemas.openxmlformats.org/officeDocument/2006/relationships/slide" Id="rId30"/>
<Relationship Target="slides/slide25.xml" Type="http://schemas.openxmlformats.org/officeDocument/2006/relationships/slide" Id="rId31"/>
<Relationship Target="slides/slide26.xml" Type="http://schemas.openxmlformats.org/officeDocument/2006/relationships/slide" Id="rId32"/>
</Relationships>

</file>

<file path=ppt/slideLayouts/_rels/slideLayout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0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2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3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4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5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6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7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8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9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slideLayout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ooxmlsdkcls="c:A16_CT_CreationId" id="{72D1C8FA-4E74-3C2B-B2E1-90179EE0F86D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EAF96F5C-20E8-D5B3-4B51-E00FBADC240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5DCA3150-268E-E144-EB8E-C83266A4625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62C9375F-A225-D342-874D-7AF26BF34C8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3CB66B5-34D0-BDE9-5932-0E416504FDCD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BD9B6BF-E627-7250-3EDA-1287E111052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AA7CADA8-4560-F141-7ED6-BD570DF7468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24590A53-D30B-FB19-DA4E-56FFB4BECD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ooxmlsdkcls="c:A16_CT_CreationId" id="{9F20F4DD-F736-F394-947B-5741BD745FEF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6E099BE-C301-7614-65DF-46D9E84D64D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5B136390-1E46-C21F-75CD-E31A783244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85A1DA6-C2F0-C179-3F42-8D6667B9AE8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B4619AC8-8FAF-9013-7FB4-18456D33271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6E2F4FD-E8D7-1C42-14C4-121EA09928C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BD03D1D-7811-D79C-3E26-008C6266453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9F5FEE4B-101F-62CC-E69D-F081B97B9CB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6C09279D-06F0-EFDE-9CD6-193A29D31A4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3B3CCE7-DC65-DA1D-3E8E-70130CD6E89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99B74EE2-CD7D-A99C-E5D2-1366E53CABF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5252B1E2-E5C3-92D1-FF78-B950DDC1B42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2C17D338-6AC5-3B05-1915-B1578DB8BD8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0F8E3BF0-2279-8BF3-1C0E-03C9E7BF3BF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5EB8EC9A-56DC-2B36-BF93-CCB1A8E3E9A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1F3D304B-FAC1-533F-1456-38E73C2AFC5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016F4D4A-E839-BFE4-78EA-559F4A54D91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47A501C3-38EB-2364-C39C-33279253F15E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85EEC63D-4589-C043-285B-B8127689F2C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ooxmlsdkcls="c:A16_CT_CreationId" id="{18810A47-0A22-AB30-2FCE-43F3C972A80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ooxmlsdkcls="c:A16_CT_CreationId" id="{588C72C7-7B09-FD2C-30C5-4350039BABB1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ooxmlsdkcls="c:A16_CT_CreationId" id="{B3957867-163A-9E7A-AE92-DDB0D8E1D82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ooxmlsdkcls="c:A16_CT_CreationId" id="{140928ED-F638-2A81-FAF0-17D14FCA979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ooxmlsdkcls="c:A16_CT_CreationId" id="{EB5BCCDA-B30D-A94D-59C6-47F6302534C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ooxmlsdkcls="c:A16_CT_CreationId" id="{5CFF8EF7-C3FC-15DF-EB99-F3AFA6C50F0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ooxmlsdkcls="c:A16_CT_CreationId" id="{BBA37BA3-FB71-5172-B46A-25DF8DB9748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ooxmlsdkcls="c:A16_CT_CreationId" id="{890FED2D-6DE6-4528-CEC4-A1B115005D0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ooxmlsdkcls="c:A16_CT_CreationId" id="{3C4BDD16-6439-B908-EDD7-E328E0DBDD5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ooxmlsdkcls="c:A16_CT_CreationId" id="{82E04F1C-1C5E-FF25-BFF4-A2FD0C4AB89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ooxmlsdkcls="c:A16_CT_CreationId" id="{25C5C0E4-D1F8-57FC-808D-20A6FC4DDD9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F304B274-03F4-DFA5-61F7-9E8E0AC98463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D8BAC8FF-DC28-5C76-6936-568A1EF2B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0762A2AA-F26F-56C5-60C1-F265434CD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2E79CC6C-B836-7CF1-8B26-F26AD143943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ooxmlsdkcls="c:A16_CT_CreationId" id="{BB5A8308-143D-B013-FA6D-13A508B23FD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A09730FC-073C-5B6F-22E8-FA4523B5C264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9C0007D1-71A0-CD5F-5290-4EB94B79278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F4971ABE-DCFA-3F63-9336-9EBAF4904C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BF786D08-7017-BD7F-109B-79A0EF202E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target="/slidelayout//ppt/slideLayouts/slideLayout9.xml.png" type="slideLayout"/>
    </p:ext>
  </p:extLst>
</p:sldLayout>
</file>

<file path=ppt/slideMasters/_rels/slideMaster1.xml.rels><?xml version="1.0" encoding="UTF-8" standalone="yes"?>
<Relationships xmlns="http://schemas.openxmlformats.org/package/2006/relationships">
<Relationship Target="../slideLayouts/slideLayout1.xml" Type="http://schemas.openxmlformats.org/officeDocument/2006/relationships/slideLayout" Id="rId1"/>
<Relationship Target="../slideLayouts/slideLayout10.xml" Type="http://schemas.openxmlformats.org/officeDocument/2006/relationships/slideLayout" Id="rId10"/>
<Relationship Target="../slideLayouts/slideLayout11.xml" Type="http://schemas.openxmlformats.org/officeDocument/2006/relationships/slideLayout" Id="rId11"/>
<Relationship Target="../theme/theme1.xml" Type="http://schemas.openxmlformats.org/officeDocument/2006/relationships/theme" Id="rId12"/>
<Relationship Target="../slideLayouts/slideLayout2.xml" Type="http://schemas.openxmlformats.org/officeDocument/2006/relationships/slideLayout" Id="rId2"/>
<Relationship Target="../slideLayouts/slideLayout3.xml" Type="http://schemas.openxmlformats.org/officeDocument/2006/relationships/slideLayout" Id="rId3"/>
<Relationship Target="../slideLayouts/slideLayout4.xml" Type="http://schemas.openxmlformats.org/officeDocument/2006/relationships/slideLayout" Id="rId4"/>
<Relationship Target="../slideLayouts/slideLayout5.xml" Type="http://schemas.openxmlformats.org/officeDocument/2006/relationships/slideLayout" Id="rId5"/>
<Relationship Target="../slideLayouts/slideLayout6.xml" Type="http://schemas.openxmlformats.org/officeDocument/2006/relationships/slideLayout" Id="rId6"/>
<Relationship Target="../slideLayouts/slideLayout7.xml" Type="http://schemas.openxmlformats.org/officeDocument/2006/relationships/slideLayout" Id="rId7"/>
<Relationship Target="../slideLayouts/slideLayout8.xml" Type="http://schemas.openxmlformats.org/officeDocument/2006/relationships/slideLayout" Id="rId8"/>
<Relationship Target="../slideLayouts/slideLayout9.xml" Type="http://schemas.openxmlformats.org/officeDocument/2006/relationships/slideLayout" Id="rId9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ooxmlsdkcls="c:A16_CT_CreationId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857A3692-2AD9-CE6F-D53F-7845B9B389B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B51CEA3-90BC-60A3-2BF0-EFFB67E7C6ED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CA196AE0-833D-16AA-C61D-4401D75F8977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03FBC43C-0D70-FA29-5981-9056C96452AA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5848798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1.xml.rels><?xml version="1.0" encoding="UTF-8" standalone="yes"?>
<Relationships xmlns="http://schemas.openxmlformats.org/package/2006/relationships">
<Relationship Target="../slideLayouts/slideLayout7.xml" Type="http://schemas.openxmlformats.org/officeDocument/2006/relationships/slideLayout" Id="rId1"/>
<Relationship Target="../media/image1.png" Type="http://schemas.openxmlformats.org/officeDocument/2006/relationships/image" Id="rId2"/>
<Relationship Target="../media/image2.png" Type="http://schemas.openxmlformats.org/officeDocument/2006/relationships/image" Id="rId3"/>
<Relationship Target="../media/image3.png" Type="http://schemas.openxmlformats.org/officeDocument/2006/relationships/image" Id="rId4"/>
<Relationship Target="../media/image4.png" Type="http://schemas.openxmlformats.org/officeDocument/2006/relationships/image" Id="rId5"/>
<Relationship Target="../media/image5.png" Type="http://schemas.openxmlformats.org/officeDocument/2006/relationships/image" Id="rId6"/>
</Relationships>

</file>

<file path=ppt/slides/_rels/slide1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5.jpg" Type="http://schemas.openxmlformats.org/officeDocument/2006/relationships/image" Id="rId3"/>
</rels:Relationships>

</file>

<file path=ppt/slides/_rels/slide1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6.jpg" Type="http://schemas.openxmlformats.org/officeDocument/2006/relationships/image" Id="rId3"/>
</rels:Relationships>

</file>

<file path=ppt/slides/_rels/slide1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7.jpg" Type="http://schemas.openxmlformats.org/officeDocument/2006/relationships/image" Id="rId3"/>
<rels:Relationship Target="../media/image8.jpg" Type="http://schemas.openxmlformats.org/officeDocument/2006/relationships/image" Id="rId4"/>
<rels:Relationship Target="../media/image9.jpg" Type="http://schemas.openxmlformats.org/officeDocument/2006/relationships/image" Id="rId5"/>
</rels:Relationships>

</file>

<file path=ppt/slides/_rels/slide1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0.jpg" Type="http://schemas.openxmlformats.org/officeDocument/2006/relationships/image" Id="rId3"/>
</rels:Relationships>

</file>

<file path=ppt/slides/_rels/slide1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jpg" Type="http://schemas.openxmlformats.org/officeDocument/2006/relationships/image" Id="rId3"/>
</rels:Relationships>

</file>

<file path=ppt/slides/_rels/slide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2.jpg" Type="http://schemas.openxmlformats.org/officeDocument/2006/relationships/image" Id="rId3"/>
</rels:Relationships>

</file>

<file path=ppt/slides/_rels/slide2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3.jpg" Type="http://schemas.openxmlformats.org/officeDocument/2006/relationships/image" Id="rId3"/>
</rels:Relationships>

</file>

<file path=ppt/slides/_rels/slide2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/rels:Relationships>

</file>

<file path=ppt/slides/_rels/slide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jpg" Type="http://schemas.openxmlformats.org/officeDocument/2006/relationships/image" Id="rId3"/>
<rels:Relationship Target="../media/image14.png" Type="http://schemas.openxmlformats.org/officeDocument/2006/relationships/image" Id="rId4"/>
<rels:Relationship Target="../media/image1.jpg" Type="http://schemas.openxmlformats.org/officeDocument/2006/relationships/image" Id="rId5"/>
</rels:Relationships>

</file>

<file path=ppt/slides/_rels/slide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.jpg" Type="http://schemas.openxmlformats.org/officeDocument/2006/relationships/image" Id="rId3"/>
</rels:Relationships>

</file>

<file path=ppt/slides/_rels/slide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3.jpg" Type="http://schemas.openxmlformats.org/officeDocument/2006/relationships/image" Id="rId3"/>
</rels:Relationships>

</file>

<file path=ppt/slides/_rels/slide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4.jpg" Type="http://schemas.openxmlformats.org/officeDocument/2006/relationships/image" Id="rId3"/>
</rels:Relationships>

</file>

<file path=ppt/slides/_rels/slide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slide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改进目标与策略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实施过程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成果与效益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未来计划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6aG555uu6IOM5pmvXG7mlLnov5vnm67moIfkuI7nrZbnlaVcbuWunuaWvei/h+eoi1xu5oiQ5p6c5LiO5pWI55uKXG7nu4/pqozmgLvnu5NcbuacquadpeiuoeWIkiIsInRwbGlkIjoiMTAwMDEiLCJ0cGxOYW1lIjoiY2F0YUxpc3RfMzA2MDE2NTI4ODMwMzAzXzg3NTc4Mjc3OV8yNjgwNzU0MTAxNTAzMDNfNl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0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62000" y="1778000"/>
            <a:ext cx="1016000" cy="10160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2" name="AutoShape 5"/>
          <p:cNvSpPr/>
          <p:nvPr/>
        </p:nvSpPr>
        <p:spPr>
          <a:xfrm rot="0">
            <a:off x="762000" y="3048000"/>
            <a:ext cx="3048000" cy="1524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600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案例7：某手机品牌供应商质量提升项目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762000" y="4692650"/>
            <a:ext cx="1016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00006" name="AutoShape 7"/>
          <p:cNvSpPr/>
          <p:nvPr/>
        </p:nvSpPr>
        <p:spPr>
          <a:xfrm rot="0">
            <a:off x="762000" y="4953000"/>
            <a:ext cx="3048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080000" y="1778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6" name="AutoShape 9"/>
          <p:cNvSpPr/>
          <p:nvPr/>
        </p:nvSpPr>
        <p:spPr>
          <a:xfrm rot="0">
            <a:off x="5080000" y="2540000"/>
            <a:ext cx="6096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17" name="AutoShape 10"/>
          <p:cNvSpPr/>
          <p:nvPr/>
        </p:nvSpPr>
        <p:spPr>
          <a:xfrm rot="0">
            <a:off x="5080000" y="3175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0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5334000" y="3365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9" name="AutoShape 12"/>
          <p:cNvSpPr/>
          <p:nvPr/>
        </p:nvSpPr>
        <p:spPr>
          <a:xfrm rot="0">
            <a:off x="5842000" y="3302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20" name="AutoShape 13"/>
          <p:cNvSpPr/>
          <p:nvPr/>
        </p:nvSpPr>
        <p:spPr>
          <a:xfrm rot="0">
            <a:off x="5080000" y="4191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3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5334000" y="4381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22" name="AutoShape 15"/>
          <p:cNvSpPr/>
          <p:nvPr/>
        </p:nvSpPr>
        <p:spPr>
          <a:xfrm rot="0">
            <a:off x="5842000" y="4318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334155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品质升级，共赢未来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eyJ0YWciOiIkc3ViVGl0bGUifQ==</bd:templateData>
          </p:ext>
        </p:extLst>
      </p:sp>
      <p:cxnSp>
        <p:nvCxnSpPr>
          <p:cNvPr id="16" name="Connector 16"/>
          <p:cNvCxnSpPr/>
          <p:nvPr/>
        </p:nvCxnSpPr>
        <p:spPr>
          <a:xfrm>
            <a:off x="5080000" y="5454650"/>
            <a:ext cx="6096000" cy="12700"/>
          </a:xfrm>
          <a:prstGeom prst="line">
            <a:avLst/>
          </a:prstGeom>
          <a:ln w="12700">
            <a:solidFill>
              <a:srgbClr val="E2E8F0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17424" name="AutoShape 17"/>
          <p:cNvSpPr/>
          <p:nvPr/>
        </p:nvSpPr>
        <p:spPr>
          <a:xfrm rot="0">
            <a:off x="5080000" y="5651500"/>
            <a:ext cx="60960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 fontScale="100000"/>
          </a:bodyPr>
          <a:lstStyle/>
          <a:p>
            <a:pPr algn="l" defTabSz="91440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等线"/>
                <a:ea typeface="宋体"/>
                <a:cs typeface="+mn-cs"/>
              </a:defRPr>
            </a:pPr>
            <a:r>
              <a:rPr lang="en-US" sz="1200">
                <a:solidFill>
                  <a:srgbClr val="94A3B8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汇报人：卓越质量智库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ahiOS+izfvvJrmn5DmiYvmnLrlk4HniYzkvpvlupTllYbotKjph4/mj5DljYfpobnnm64iLCJ0cGxpZCI6IjEwMDAxIiwidHBsTmFtZSI6InRpdGxlXzMwNjAxNjUyODgzMDMwM184NzU3ODI3NzlfMjY4MDc1NDEwMTUwMzAzX21vZCIsImVkaXRlZCI6ImZhbHNlIiwiZXh0cmFQYXJhbXMiOiJ7XCJpbmZvX3VybFwiOlwiaHR0cDovL2JqLmJjZWJvcy5jb20vdjEvd2Vua3UtYWktZG9jLzMwNjAxNjUyODgzMDMwMy9ydGNzL2JkanNvbi8wMTU2ZjZjMGM4NDA1ODZhLmpzb24/YXV0aG9yaXphdGlvbj1iY2UtYXV0aC12MSUyRjQ2ZGM4Y2MzNDY3NDRkYWQ4MDA2NTE4MjNhOTZkOWNkJTJGMjAyNi0wMy0wM1QxMyUzQTUzJTNBMTFaJTJGLTElMkZob3N0JTJGMDhjYjdhNTJmNjU2YTc4MDY3MDliYmZmZGI0YTM4MjQ4NmU0MjcwNzEyYWE1M2M3NmQxMDUzNDczYTNlMzI1MiZyZXNwb25zZUNvbnRlbnRUeXBlPWFwcGxpY2F0aW9uJTJGanNvbiZyZXNwb25zZUNhY2hlQ29udHJvbD1tYXgtYWdlJTNEMzg4ODAwMCZyZXNwb25zZUV4cGlyZXM9RnJpJTJDJTIwMTclMjBBcHIlMjAyMDI2JTIwMjElM0E1MyUzQTExJTIwJTJCMDgwMFwifSJ9</bd:templateData>
    </p:ext>
  </p:extLs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实施过程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aWvei/h+eoiyIsInRwbGlkIjoiMTAwMDEiLCJ0cGxOYW1lIjoiaDJ0aXRsZV8zMDYwMTY1Mjg4MzAzMDNfODc1NzgyNzc5XzI2ODA3NTQxMDE1MDMwM19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跨职能团队构建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由手机品牌方质量工程师、供应商工艺专家及生产主管组成联合工作组，品牌方负责标准制定与验收，供应商团队聚焦制程优化与执行落地，确保专业覆盖全面。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角色明确定义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设立项目总负责人统筹资源协调，质量分析师负责数据采集与缺陷归类，工艺工程师主导流程再造，形成层级清晰的矩阵式管理结构。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定期沟通机制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建立双周例会制度与即时问题升级通道，通过共享看板同步项目进度，确保跨企业协作信息对称性。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联合团队组建与职责分工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BlOWQiOWboumYn+e7hOW7uuS4juiBjOi0o+WIhuW3pVxuIyMjIOi3qOiBjOiDveWboumYn+aehOW7ulxu55Sx5omL5py65ZOB54mM5pa56LSo6YeP5bel56iL5biI44CB5L6b5bqU5ZWG5bel6Im65LiT5a625Y+K55Sf5Lqn5Li7566h57uE5oiQ6IGU5ZCI5bel5L2c57uE77yM5ZOB54mM5pa56LSf6LSj5qCH5YeG5Yi25a6a5LiO6aqM5pS277yM5L6b5bqU5ZWG5Zui6Zif6IGa54Sm5Yi256iL5LyY5YyW5LiO5omn6KGM6JC95Zyw77yM56Gu5L+d5LiT5Lia6KaG55uW5YWo6Z2i44CCXG4jIyMg6KeS6Imy5piO56Gu5a6a5LmJXG7orr7nq4vpobnnm67mgLvotJ/otKPkurrnu5/nrbnotYTmupDljY/osIPvvIzotKjph4/liIbmnpDluIjotJ/otKPmlbDmja7ph4fpm4bkuI7nvLrpmbflvZLnsbvvvIzlt6Xoibrlt6XnqIvluIjkuLvlr7zmtYHnqIvlho3pgKDvvIzlvaLmiJDlsYLnuqfmuIXmmbDnmoTnn6npmLXlvI/nrqHnkIbnu5PmnoTjgIJcbiMjIyDlrprmnJ/msp/pgJrmnLrliLZcbuW7uueri+WPjOWRqOS+i+S8muWItuW6puS4juWNs+aXtumXrumimOWNh+e6p+mAmumBk++8jOmAmui/h+WFseS6q+eci+adv+WQjOatpemhueebrui/m+W6pu+8jOehruS/nei3qOS8geS4muWNj+S9nOS/oeaBr+WvueensOaAp+OAgiIsInRwbGlkIjoiMTAwMDEiLCJ0cGxOYW1lIjoibGlzdDNfSW1nM19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668020" y="1428954"/>
            <a:ext cx="1532900" cy="15329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1033625" y="1428954"/>
            <a:ext cx="1532900" cy="153290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8936809" y="1428954"/>
            <a:ext cx="1532900" cy="15329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302415" y="1428954"/>
            <a:ext cx="1532900" cy="153290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95726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定义阶段（Define）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95726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通过VOC分析锁定屏幕模组划伤不良率超标的CTQ指标，制定将DPU从3200ppm降至800ppm的项目目标，并获得双方管理层签字确认。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68329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运用过程流程图识别18个关键控制点，采用MSA分析确认测量系统误差＜5%，通过分层抽样收集200批次历史数据建立基线。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902723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使用鱼骨图从人机料法环测六维度展开，通过假设检验确认治具老化（P=0.003）和清洁规程缺失（P=0.012）为关键根因。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8537118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设计防呆治具更换提醒系统，优化无尘车间清洁SOP，建立SPC控制图与反应计划，实现过程能力指数CPK从0.82提升至1.67。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3252322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测量阶段（Measure）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5886717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分析阶段（Analyze）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21111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改进控制阶段（Improve-Control）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1477969" y="1852738"/>
            <a:ext cx="644213" cy="68533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45720" y="91440"/>
                </a:moveTo>
                <a:cubicBezTo>
                  <a:pt x="45720" y="74676"/>
                  <a:pt x="59436" y="60960"/>
                  <a:pt x="76200" y="60960"/>
                </a:cubicBezTo>
                <a:lnTo>
                  <a:pt x="198120" y="60960"/>
                </a:lnTo>
                <a:lnTo>
                  <a:pt x="259080" y="0"/>
                </a:lnTo>
                <a:lnTo>
                  <a:pt x="289560" y="0"/>
                </a:lnTo>
                <a:lnTo>
                  <a:pt x="289560" y="243840"/>
                </a:lnTo>
                <a:lnTo>
                  <a:pt x="259080" y="243840"/>
                </a:lnTo>
                <a:lnTo>
                  <a:pt x="198120" y="182880"/>
                </a:lnTo>
                <a:lnTo>
                  <a:pt x="76200" y="182880"/>
                </a:lnTo>
                <a:cubicBezTo>
                  <a:pt x="59369" y="182880"/>
                  <a:pt x="45720" y="169231"/>
                  <a:pt x="45720" y="152400"/>
                </a:cubicBezTo>
                <a:lnTo>
                  <a:pt x="45720" y="152400"/>
                </a:lnTo>
                <a:lnTo>
                  <a:pt x="15240" y="152400"/>
                </a:lnTo>
                <a:lnTo>
                  <a:pt x="15240" y="91440"/>
                </a:lnTo>
                <a:lnTo>
                  <a:pt x="45720" y="91440"/>
                </a:lnTo>
                <a:close/>
              </a:path>
              <a:path h="304800" w="304800">
                <a:moveTo>
                  <a:pt x="167640" y="228600"/>
                </a:moveTo>
                <a:lnTo>
                  <a:pt x="167640" y="304800"/>
                </a:lnTo>
                <a:lnTo>
                  <a:pt x="121920" y="304800"/>
                </a:lnTo>
                <a:lnTo>
                  <a:pt x="96469" y="228600"/>
                </a:lnTo>
                <a:lnTo>
                  <a:pt x="76200" y="228600"/>
                </a:lnTo>
                <a:lnTo>
                  <a:pt x="76200" y="198120"/>
                </a:lnTo>
                <a:lnTo>
                  <a:pt x="198120" y="198120"/>
                </a:lnTo>
                <a:lnTo>
                  <a:pt x="198120" y="228600"/>
                </a:lnTo>
                <a:lnTo>
                  <a:pt x="167640" y="22860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4017627" y="1778561"/>
            <a:ext cx="833687" cy="833687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61518" y="97841"/>
                </a:moveTo>
                <a:cubicBezTo>
                  <a:pt x="249460" y="74143"/>
                  <a:pt x="230657" y="55340"/>
                  <a:pt x="207655" y="43605"/>
                </a:cubicBezTo>
                <a:lnTo>
                  <a:pt x="206959" y="43282"/>
                </a:lnTo>
                <a:lnTo>
                  <a:pt x="186538" y="84277"/>
                </a:lnTo>
                <a:cubicBezTo>
                  <a:pt x="201292" y="91802"/>
                  <a:pt x="212998" y="103508"/>
                  <a:pt x="220323" y="117834"/>
                </a:cubicBezTo>
                <a:lnTo>
                  <a:pt x="220523" y="118262"/>
                </a:lnTo>
                <a:lnTo>
                  <a:pt x="261518" y="97841"/>
                </a:lnTo>
                <a:close/>
                <a:moveTo>
                  <a:pt x="261518" y="206959"/>
                </a:moveTo>
                <a:lnTo>
                  <a:pt x="220523" y="186538"/>
                </a:lnTo>
                <a:cubicBezTo>
                  <a:pt x="212998" y="201292"/>
                  <a:pt x="201292" y="212998"/>
                  <a:pt x="186966" y="220323"/>
                </a:cubicBezTo>
                <a:lnTo>
                  <a:pt x="186538" y="220523"/>
                </a:lnTo>
                <a:lnTo>
                  <a:pt x="206959" y="261518"/>
                </a:lnTo>
                <a:cubicBezTo>
                  <a:pt x="230657" y="249460"/>
                  <a:pt x="249460" y="230657"/>
                  <a:pt x="261195" y="207655"/>
                </a:cubicBezTo>
                <a:lnTo>
                  <a:pt x="261518" y="206959"/>
                </a:lnTo>
                <a:close/>
                <a:moveTo>
                  <a:pt x="97841" y="43282"/>
                </a:moveTo>
                <a:cubicBezTo>
                  <a:pt x="74143" y="55340"/>
                  <a:pt x="55340" y="74143"/>
                  <a:pt x="43605" y="97145"/>
                </a:cubicBezTo>
                <a:lnTo>
                  <a:pt x="43282" y="97841"/>
                </a:lnTo>
                <a:lnTo>
                  <a:pt x="84277" y="118262"/>
                </a:lnTo>
                <a:cubicBezTo>
                  <a:pt x="91802" y="103508"/>
                  <a:pt x="103508" y="91802"/>
                  <a:pt x="117834" y="84477"/>
                </a:cubicBezTo>
                <a:lnTo>
                  <a:pt x="118262" y="84277"/>
                </a:lnTo>
                <a:lnTo>
                  <a:pt x="97841" y="43282"/>
                </a:lnTo>
                <a:close/>
                <a:moveTo>
                  <a:pt x="43282" y="206959"/>
                </a:moveTo>
                <a:cubicBezTo>
                  <a:pt x="55340" y="230657"/>
                  <a:pt x="74143" y="249460"/>
                  <a:pt x="97145" y="261195"/>
                </a:cubicBezTo>
                <a:lnTo>
                  <a:pt x="97841" y="261518"/>
                </a:lnTo>
                <a:lnTo>
                  <a:pt x="118262" y="220523"/>
                </a:lnTo>
                <a:cubicBezTo>
                  <a:pt x="103508" y="212998"/>
                  <a:pt x="91802" y="201292"/>
                  <a:pt x="84477" y="186966"/>
                </a:cubicBezTo>
                <a:lnTo>
                  <a:pt x="84277" y="186538"/>
                </a:lnTo>
                <a:lnTo>
                  <a:pt x="43282" y="206959"/>
                </a:lnTo>
                <a:close/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52400" y="198120"/>
                </a:moveTo>
                <a:cubicBezTo>
                  <a:pt x="177651" y="198120"/>
                  <a:pt x="198120" y="177651"/>
                  <a:pt x="198120" y="152400"/>
                </a:cubicBezTo>
                <a:cubicBezTo>
                  <a:pt x="198120" y="127149"/>
                  <a:pt x="177651" y="106680"/>
                  <a:pt x="152400" y="106680"/>
                </a:cubicBezTo>
                <a:lnTo>
                  <a:pt x="152400" y="106680"/>
                </a:lnTo>
                <a:cubicBezTo>
                  <a:pt x="127149" y="106680"/>
                  <a:pt x="106680" y="127149"/>
                  <a:pt x="106680" y="152400"/>
                </a:cubicBezTo>
                <a:cubicBezTo>
                  <a:pt x="106680" y="177651"/>
                  <a:pt x="127149" y="198120"/>
                  <a:pt x="152400" y="198120"/>
                </a:cubicBezTo>
                <a:lnTo>
                  <a:pt x="152400" y="1981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Freeform 17"/>
          <p:cNvSpPr/>
          <p:nvPr/>
        </p:nvSpPr>
        <p:spPr>
          <a:xfrm rot="0">
            <a:off x="6513668" y="1754083"/>
            <a:ext cx="842052" cy="8420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Freeform 18"/>
          <p:cNvSpPr/>
          <p:nvPr/>
        </p:nvSpPr>
        <p:spPr>
          <a:xfrm rot="0">
            <a:off x="9316657" y="1808803"/>
            <a:ext cx="773203" cy="77320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DMAIC阶段执行（定义至控制）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ERNQUlD6Zi25q615omn6KGM77yI5a6a5LmJ6Iez5o6n5Yi277yJXG4jIyMg5a6a5LmJ6Zi25q6177yIRGVmaW5l77yJXG7pgJrov4dWT0PliIbmnpDplIHlrprlsY/luZXmqKHnu4TliJLkvKTkuI3oia/njofotoXmoIfnmoRDVFHmjIfmoIfvvIzliLblrprlsIZEUFXku44zMjAwcHBt6ZmN6IezODAwcHBt55qE6aG555uu55uu5qCH77yM5bm26I635b6X5Y+M5pa5566h55CG5bGC562+5a2X56Gu6K6k44CCXG4jIyMg5rWL6YeP6Zi25q6177yITWVhc3VyZe+8iVxu6L+Q55So6L+H56iL5rWB56iL5Zu+6K+G5YirMTjkuKrlhbPplK7mjqfliLbngrnvvIzph4fnlKhNU0HliIbmnpDnoa7orqTmtYvph4/ns7vnu5/or6/lt67vvJw1Je+8jOmAmui/h+WIhuWxguaKveagt+aUtumbhjIwMOaJueasoeWOhuWPsuaVsOaNruW7uueri+Wfuue6v+OAglxuIyMjIOWIhuaekOmYtuaute+8iEFuYWx5emXvvIlcbuS9v+eUqOmxvOmqqOWbvuS7juS6uuacuuaWmeazleeOr+a1i+WFree7tOW6puWxleW8gO+8jOmAmui/h+WBh+iuvuajgOmqjOehruiupOayu+WFt+iAgeWMlu+8iFA9MC4wMDPvvInlkozmuIXmtIHop4TnqIvnvLrlpLHvvIhQPTAuMDEy77yJ5Li65YWz6ZSu5qC55Zug44CCXG4jIyMg5pS56L+b5o6n5Yi26Zi25q6177yISW1wcm92ZS1Db250cm9s77yJXG7orr7orqHpmLLlkYbmsrvlhbfmm7TmjaLmj5DphpLns7vnu5/vvIzkvJjljJbml6DlsJjovabpl7TmuIXmtIFTT1DvvIzlu7rnq4tTUEPmjqfliLblm77kuI7lj43lupTorqHliJLvvIzlrp7njrDov4fnqIvog73lipvmjIfmlbBDUEvku44wLjgy5o+Q5Y2H6IezMS42N+OAgiIsInRwbGlkIjoiMTAwMDEiLCJ0cGxOYW1lIjoibGlzdDRfMV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6667" r="16667"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在玻璃切割工序增加离子风幕装置，将环境颗粒物浓度控制在ISO Class 5标准，减少表面异物导致的压印不良。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防污染工程改造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通过DOE实验确定最佳钢化温度曲线（420℃±5℃/8min），使玻璃透光率提升2.3%，应力均匀性达标率从78%提高到97%。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过程参数优化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开发专项培训模块并实施上岗考核，涵盖标准作业手法、缺陷目检技巧等，使操作员首次检验准确率从65%提升至92%。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人员技能认证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关键改进措施落地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aUuei/m+aOquaWveiQveWcsFxuIyMjIOmYsuaxoeafk+W3peeoi+aUuemAoFxu5Zyo546755KD5YiH5Ymy5bel5bqP5aKe5Yqg56a75a2Q6aOO5bmV6KOF572u77yM5bCG546v5aKD6aKX57KS54mp5rWT5bqm5o6n5Yi25ZyoSVNPIENsYXNzIDXmoIflh4bvvIzlh4/lsJHooajpnaLlvILnianlr7zoh7TnmoTljovljbDkuI3oia/jgIJcbiMjIyDov4fnqIvlj4LmlbDkvJjljJZcbumAmui/h0RPReWunumqjOehruWumuacgOS9s+mSouWMlua4qeW6puabsue6v++8iDQyMOKEg8KxNeKEgy84bWlu77yJ77yM5L2/546755KD6YCP5YWJ546H5o+Q5Y2HMi4zJe+8jOW6lOWKm+Wdh+WMgOaAp+i+vuagh+eOh+S7jjc4JeaPkOmrmOWIsDk3JeOAglxuIyMjIOS6uuWRmOaKgOiDveiupOivgVxu5byA5Y+R5LiT6aG55Z+56K6t5qih5Z2X5bm25a6e5pa95LiK5bKX6ICD5qC477yM5ra155uW5qCH5YeG5L2c5Lia5omL5rOV44CB57y66Zm355uu5qOA5oqA5ben562J77yM5L2/5pON5L2c5ZGY6aaW5qyh5qOA6aqM5YeG56Gu546H5LuONjUl5o+Q5Y2H6IezOTIl44CCIiwidHBsaWQiOiIxMDAwMSIsInRwbE5hbWUiOiJsaXN0M19JbWcxM19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成果与效益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aenOS4juaViOebiiIsInRwbGlkIjoiMTAwMDEiLCJ0cGxOYW1lIjoiaDJ0aXRsZV8zMDYwMTY1Mjg4MzAzMDNfODc1NzgyNzc5XzI2ODA3NTQxMDE1MDMwM19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64808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0465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747346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flipH="1" flipV="1" rot="-2700000">
            <a:off x="5024310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65953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审核标准升级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9453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建立包含资质认证、技术能力、过程管控等6大维度的量化评估模型，质量评分从B级跃升至A级，成为核心战略供应商。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9" name="AutoShape 9"/>
          <p:cNvSpPr/>
          <p:nvPr/>
        </p:nvSpPr>
        <p:spPr>
          <a:xfrm flipH="1" flipV="1" rot="-2700000">
            <a:off x="1428653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96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关键指标优化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798880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通过引入全流程质量监控体系，供应商的来料检验合格率从92%提升至98.5%，生产过程不良率下降40%，达到行业头部企业水平。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2" name="AutoShape 12"/>
          <p:cNvSpPr/>
          <p:nvPr/>
        </p:nvSpPr>
        <p:spPr>
          <a:xfrm flipH="1" flipV="1" rot="-2700000">
            <a:off x="8611191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952834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质量文化渗透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8141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开展供应商质量意识专项培训12场，覆盖生产/质检关键岗位人员，推动供应商内部建立质量奖惩制度，缺陷重复发生率降低65%。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1508111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alphaModFix amt="100000"/>
          </a:blip>
          <a:srcRect l="16667" r="16667"/>
          <a:stretch>
            <a:fillRect/>
          </a:stretch>
        </p:blipFill>
        <p:spPr>
          <a:xfrm rot="0">
            <a:off x="5103768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eyJ0YWciOiIkaW1nMSJ9</bd:templateData>
          </p:ext>
        </p:extLst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5">
            <a:alphaModFix amt="100000"/>
          </a:blip>
          <a:srcRect/>
          <a:stretch>
            <a:fillRect/>
          </a:stretch>
        </p:blipFill>
        <p:spPr>
          <a:xfrm rot="0">
            <a:off x="8687843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eyJ0YWciOiIkaW1nMiJ9</bd:templateData>
          </p:ext>
        </p:extLst>
      </p:pic>
      <p:sp>
        <p:nvSpPr>
          <p:cNvPr id="18" name="TextBox 1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质量评分提升至A级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0qOmHj+ivhOWIhuaPkOWNh+iHs0HnuqdcbiMjIyDlhbPplK7mjIfmoIfkvJjljJZcbumAmui/h+W8leWFpeWFqOa1geeoi+i0qOmHj+ebkeaOp+S9k+ezu++8jOS+m+W6lOWVhueahOadpeaWmeajgOmqjOWQiOagvOeOh+S7jjkyJeaPkOWNh+iHszk4LjUl77yM55Sf5Lqn6L+H56iL5LiN6Imv546H5LiL6ZmNNDAl77yM6L6+5Yiw6KGM5Lia5aS06YOo5LyB5Lia5rC05bmz44CCXG4jIyMg5a6h5qC45qCH5YeG5Y2H57qnXG7lu7rnq4vljIXlkKvotYTotKjorqTor4HjgIHmioDmnK/og73lipvjgIHov4fnqIvnrqHmjqfnrYk25aSn57u05bqm55qE6YeP5YyW6K+E5Lyw5qih5Z6L77yM6LSo6YeP6K+E5YiG5LuOQue6p+i3g+WNh+iHs0HnuqfvvIzmiJDkuLrmoLjlv4PmiJjnlaXkvpvlupTllYbjgIJcbiMjIyDotKjph4/mlofljJbmuJfpgI9cbuW8gOWxleS+m+W6lOWVhui0qOmHj+aEj+ivhuS4k+mhueWfueiurTEy5Zy677yM6KaG55uW55Sf5LqnL+i0qOajgOWFs+mUruWyl+S9jeS6uuWRmO+8jOaOqOWKqOS+m+W6lOWVhuWGhemDqOW7uueri+i0qOmHj+WlluaDqeWItuW6pu+8jOe8uumZt+mHjeWkjeWPkeeUn+eOh+mZjeS9jjY1JeOAgiIsInRwbGlkIjoiMTAwMDEiLCJ0cGxOYW1lIjoibGlzdDNfSW1nMjBfbW9kIiwiZWRpdGVkIjoiZmFsc2UiLCJleHRyYVBhcmFtcyI6IntcImluZm9fdXJsXCI6XCJodHRwOi8vYmouYmNlYm9zLmNvbS92MS93ZW5rdS1haS1kb2MvMzA2MDE2NTI4ODMwMzAzL3J0Y3MvYmRqc29uLzAxNTZmNmMwYzg0MDU4NmEuanNvbj9hdXRob3JpemF0aW9uPWJjZS1hdXRoLXYxJTJGNDZkYzhjYzM0Njc0NGRhZDgwMDY1MTgyM2E5NmQ5Y2QlMkYyMDI2LTAzLTAzVDEzJTNBNTMlM0ExMVolMkYtMSUyRmhvc3QlMkYwOGNiN2E1MmY2NTZhNzgwNjcwOWJiZmZkYjRhMzgyNDg2ZTQyNzA3MTJhYTUzYzc2ZDEwNTM0NzNhM2UzMjUyJnJlc3BvbnNlQ29udGVudFR5cGU9YXBwbGljYXRpb24lMkZqc29uJnJlc3BvbnNlQ2FjaGVDb250cm9sPW1heC1hZ2UlM0QzODg4MDAwJnJlc3BvbnNlRXhwaXJlcz1GcmklMkMlMjAxNyUyMEFwciUyMDIwMjYlMjAyMSUzQTUzJTNBMTElMjAlMkIwODAwXCJ9In0=</bd:templateData>
    </p:ext>
  </p:extLs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693104" y="4122352"/>
            <a:ext cx="778035" cy="77803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39016" y="3098022"/>
            <a:ext cx="637921" cy="63792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60666" y="2837031"/>
            <a:ext cx="706625" cy="7066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501212" y="2035701"/>
            <a:ext cx="906674" cy="906674"/>
          </a:xfrm>
          <a:prstGeom prst="ellipse">
            <a:avLst/>
          </a:prstGeom>
          <a:solidFill>
            <a:schemeClr val="accent3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441548" y="1998938"/>
            <a:ext cx="651529" cy="651529"/>
          </a:xfrm>
          <a:prstGeom prst="ellipse">
            <a:avLst/>
          </a:prstGeom>
          <a:solidFill>
            <a:schemeClr val="accent5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6756356" y="4185604"/>
            <a:ext cx="651529" cy="65152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5225235" y="2891345"/>
            <a:ext cx="587743" cy="587743"/>
          </a:xfrm>
          <a:prstGeom prst="ellipse">
            <a:avLst/>
          </a:prstGeom>
          <a:solidFill>
            <a:schemeClr val="l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395987" y="4140043"/>
            <a:ext cx="879337" cy="879337"/>
          </a:xfrm>
          <a:prstGeom prst="ellipse">
            <a:avLst/>
          </a:prstGeom>
          <a:solidFill>
            <a:schemeClr val="accent3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6026718" y="3355759"/>
            <a:ext cx="510830" cy="510830"/>
          </a:xfrm>
          <a:prstGeom prst="ellipse">
            <a:avLst/>
          </a:prstGeom>
          <a:solidFill>
            <a:schemeClr val="accent5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602562" y="3167049"/>
            <a:ext cx="510830" cy="510830"/>
          </a:xfrm>
          <a:prstGeom prst="ellipse">
            <a:avLst/>
          </a:prstGeom>
          <a:solidFill>
            <a:schemeClr val="l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4373959" y="1931349"/>
            <a:ext cx="786707" cy="78670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4319126" y="4063183"/>
            <a:ext cx="1033058" cy="103305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963172" y="3292213"/>
            <a:ext cx="637921" cy="63792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6403982" y="1961278"/>
            <a:ext cx="1084927" cy="108492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5156493" y="2375292"/>
            <a:ext cx="1247489" cy="128449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8" name="Connector 18"/>
          <p:cNvCxnSpPr/>
          <p:nvPr/>
        </p:nvCxnSpPr>
        <p:spPr>
          <a:xfrm flipV="1">
            <a:off x="5812978" y="2746418"/>
            <a:ext cx="646913" cy="144927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9" name="Connector 19"/>
          <p:cNvCxnSpPr/>
          <p:nvPr/>
        </p:nvCxnSpPr>
        <p:spPr>
          <a:xfrm flipV="1">
            <a:off x="6501212" y="2977953"/>
            <a:ext cx="182508" cy="421317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0" name="Connector 20"/>
          <p:cNvCxnSpPr/>
          <p:nvPr/>
        </p:nvCxnSpPr>
        <p:spPr>
          <a:xfrm flipH="1" flipV="1">
            <a:off x="6954549" y="3012796"/>
            <a:ext cx="127572" cy="1109556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1" name="Connector 21"/>
          <p:cNvCxnSpPr/>
          <p:nvPr/>
        </p:nvCxnSpPr>
        <p:spPr>
          <a:xfrm flipH="1">
            <a:off x="5302899" y="4511369"/>
            <a:ext cx="1390205" cy="87370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2" name="Connector 22"/>
          <p:cNvCxnSpPr/>
          <p:nvPr/>
        </p:nvCxnSpPr>
        <p:spPr>
          <a:xfrm flipV="1">
            <a:off x="5311143" y="3866589"/>
            <a:ext cx="715575" cy="477029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3" name="Connector 23"/>
          <p:cNvCxnSpPr/>
          <p:nvPr/>
        </p:nvCxnSpPr>
        <p:spPr>
          <a:xfrm>
            <a:off x="4066538" y="3677879"/>
            <a:ext cx="422159" cy="558027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4" name="Connector 24"/>
          <p:cNvCxnSpPr/>
          <p:nvPr/>
        </p:nvCxnSpPr>
        <p:spPr>
          <a:xfrm flipV="1">
            <a:off x="4113392" y="2650467"/>
            <a:ext cx="328157" cy="51658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5" name="Connector 25"/>
          <p:cNvCxnSpPr/>
          <p:nvPr/>
        </p:nvCxnSpPr>
        <p:spPr>
          <a:xfrm flipV="1">
            <a:off x="4176937" y="3190344"/>
            <a:ext cx="983729" cy="226639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6" name="Connector 26"/>
          <p:cNvCxnSpPr/>
          <p:nvPr/>
        </p:nvCxnSpPr>
        <p:spPr>
          <a:xfrm flipV="1">
            <a:off x="5170674" y="3543656"/>
            <a:ext cx="343305" cy="653590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7" name="Connector 27"/>
          <p:cNvCxnSpPr/>
          <p:nvPr/>
        </p:nvCxnSpPr>
        <p:spPr>
          <a:xfrm>
            <a:off x="5069852" y="2604016"/>
            <a:ext cx="225226" cy="282429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8" name="Connector 28"/>
          <p:cNvCxnSpPr/>
          <p:nvPr/>
        </p:nvCxnSpPr>
        <p:spPr>
          <a:xfrm flipH="1" flipV="1">
            <a:off x="6537547" y="3866589"/>
            <a:ext cx="318801" cy="344107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9" name="Connector 29"/>
          <p:cNvCxnSpPr/>
          <p:nvPr/>
        </p:nvCxnSpPr>
        <p:spPr>
          <a:xfrm flipH="1" flipV="1">
            <a:off x="5835366" y="3318582"/>
            <a:ext cx="191351" cy="37177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" name="TextBox 30"/>
          <p:cNvSpPr txBox="1"/>
          <p:nvPr/>
        </p:nvSpPr>
        <p:spPr>
          <a:xfrm rot="0">
            <a:off x="174739" y="1284225"/>
            <a:ext cx="3837694" cy="53528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战略合作深化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31" name="TextBox 31"/>
          <p:cNvSpPr txBox="1"/>
          <p:nvPr/>
        </p:nvSpPr>
        <p:spPr>
          <a:xfrm rot="0">
            <a:off x="429748" y="1809030"/>
            <a:ext cx="3583483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基于质量稳定性验证，该供应商获得品牌方中高端机型结构件独家供应资格，年度订单量从800万件增至920万件。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32" name="TextBox 32"/>
          <p:cNvSpPr txBox="1"/>
          <p:nvPr/>
        </p:nvSpPr>
        <p:spPr>
          <a:xfrm rot="0">
            <a:off x="174739" y="4122352"/>
            <a:ext cx="3837694" cy="53528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响应速度提升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33" name="TextBox 33"/>
          <p:cNvSpPr txBox="1"/>
          <p:nvPr/>
        </p:nvSpPr>
        <p:spPr>
          <a:xfrm rot="0">
            <a:off x="429748" y="4647156"/>
            <a:ext cx="3583483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建立VMI（供应商管理库存）模式后，紧急订单响应周期从72小时缩短至24小时，支撑品牌方旺季市场活动需求。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34" name="TextBox 34"/>
          <p:cNvSpPr txBox="1"/>
          <p:nvPr/>
        </p:nvSpPr>
        <p:spPr>
          <a:xfrm rot="0">
            <a:off x="7588069" y="1364830"/>
            <a:ext cx="3837694" cy="53528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成本效益显现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35" name="TextBox 35"/>
          <p:cNvSpPr txBox="1"/>
          <p:nvPr/>
        </p:nvSpPr>
        <p:spPr>
          <a:xfrm rot="0">
            <a:off x="7588069" y="1910752"/>
            <a:ext cx="3575111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质量改善带来的报废率下降使单件成本降低8%，品牌方在维持采购预算前提下实现15%的增量采购，形成双赢局面。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36" name="TextBox 36"/>
          <p:cNvSpPr txBox="1"/>
          <p:nvPr/>
        </p:nvSpPr>
        <p:spPr>
          <a:xfrm rot="0">
            <a:off x="7588069" y="4049140"/>
            <a:ext cx="3837694" cy="53528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技术协同突破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37" name="TextBox 37"/>
          <p:cNvSpPr txBox="1"/>
          <p:nvPr/>
        </p:nvSpPr>
        <p:spPr>
          <a:xfrm rot="0">
            <a:off x="7588069" y="4595063"/>
            <a:ext cx="3575111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联合研发新型镁合金压铸工艺，使产品减重20%的同时强度提升15%，成为下一代旗舰机型的技术卖点。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38" name="Freeform 38"/>
          <p:cNvSpPr/>
          <p:nvPr/>
        </p:nvSpPr>
        <p:spPr>
          <a:xfrm rot="0">
            <a:off x="6664039" y="2186915"/>
            <a:ext cx="557794" cy="55779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65490" y="266700"/>
                </a:moveTo>
                <a:cubicBezTo>
                  <a:pt x="265490" y="266700"/>
                  <a:pt x="318068" y="266757"/>
                  <a:pt x="325450" y="215313"/>
                </a:cubicBezTo>
                <a:cubicBezTo>
                  <a:pt x="328965" y="159058"/>
                  <a:pt x="274625" y="147971"/>
                  <a:pt x="274625" y="147971"/>
                </a:cubicBezTo>
                <a:cubicBezTo>
                  <a:pt x="274625" y="147971"/>
                  <a:pt x="280807" y="64694"/>
                  <a:pt x="204511" y="55197"/>
                </a:cubicBezTo>
                <a:cubicBezTo>
                  <a:pt x="139122" y="48520"/>
                  <a:pt x="119224" y="109290"/>
                  <a:pt x="119224" y="109290"/>
                </a:cubicBezTo>
                <a:cubicBezTo>
                  <a:pt x="119224" y="109290"/>
                  <a:pt x="99527" y="90354"/>
                  <a:pt x="72809" y="105823"/>
                </a:cubicBezTo>
                <a:cubicBezTo>
                  <a:pt x="48892" y="120587"/>
                  <a:pt x="53121" y="147618"/>
                  <a:pt x="53121" y="147618"/>
                </a:cubicBezTo>
                <a:cubicBezTo>
                  <a:pt x="53121" y="147618"/>
                  <a:pt x="0" y="157944"/>
                  <a:pt x="0" y="212084"/>
                </a:cubicBezTo>
                <a:cubicBezTo>
                  <a:pt x="1191" y="266157"/>
                  <a:pt x="57693" y="266700"/>
                  <a:pt x="57693" y="266662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9" name="Freeform 39"/>
          <p:cNvSpPr/>
          <p:nvPr/>
        </p:nvSpPr>
        <p:spPr>
          <a:xfrm rot="0">
            <a:off x="4580665" y="2115741"/>
            <a:ext cx="373296" cy="37329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95545" y="304800"/>
                </a:moveTo>
                <a:cubicBezTo>
                  <a:pt x="75228" y="262528"/>
                  <a:pt x="86049" y="238306"/>
                  <a:pt x="101660" y="215494"/>
                </a:cubicBezTo>
                <a:cubicBezTo>
                  <a:pt x="118758" y="190500"/>
                  <a:pt x="123168" y="165764"/>
                  <a:pt x="123168" y="165764"/>
                </a:cubicBezTo>
                <a:cubicBezTo>
                  <a:pt x="123168" y="165764"/>
                  <a:pt x="136608" y="183232"/>
                  <a:pt x="131235" y="210560"/>
                </a:cubicBezTo>
                <a:cubicBezTo>
                  <a:pt x="154981" y="184128"/>
                  <a:pt x="159458" y="142018"/>
                  <a:pt x="155877" y="125892"/>
                </a:cubicBezTo>
                <a:cubicBezTo>
                  <a:pt x="209550" y="163401"/>
                  <a:pt x="232486" y="244612"/>
                  <a:pt x="201578" y="304800"/>
                </a:cubicBezTo>
                <a:cubicBezTo>
                  <a:pt x="365998" y="211769"/>
                  <a:pt x="242478" y="72581"/>
                  <a:pt x="220970" y="56893"/>
                </a:cubicBezTo>
                <a:cubicBezTo>
                  <a:pt x="228143" y="72571"/>
                  <a:pt x="229495" y="99117"/>
                  <a:pt x="215017" y="111995"/>
                </a:cubicBezTo>
                <a:cubicBezTo>
                  <a:pt x="190510" y="19040"/>
                  <a:pt x="129892" y="-10"/>
                  <a:pt x="129892" y="-10"/>
                </a:cubicBezTo>
                <a:cubicBezTo>
                  <a:pt x="137065" y="47930"/>
                  <a:pt x="103908" y="100346"/>
                  <a:pt x="71942" y="139513"/>
                </a:cubicBezTo>
                <a:cubicBezTo>
                  <a:pt x="70818" y="120396"/>
                  <a:pt x="69628" y="107204"/>
                  <a:pt x="59579" y="88916"/>
                </a:cubicBezTo>
                <a:cubicBezTo>
                  <a:pt x="57321" y="123644"/>
                  <a:pt x="30785" y="151943"/>
                  <a:pt x="23603" y="186738"/>
                </a:cubicBezTo>
                <a:cubicBezTo>
                  <a:pt x="13868" y="233848"/>
                  <a:pt x="30890" y="268348"/>
                  <a:pt x="95564" y="304790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0" name="Freeform 40"/>
          <p:cNvSpPr/>
          <p:nvPr/>
        </p:nvSpPr>
        <p:spPr>
          <a:xfrm rot="0">
            <a:off x="4643199" y="4387255"/>
            <a:ext cx="384913" cy="38491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</a:path>
              <a:path h="304800" w="304800"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1" name="Freeform 41"/>
          <p:cNvSpPr/>
          <p:nvPr/>
        </p:nvSpPr>
        <p:spPr>
          <a:xfrm rot="0">
            <a:off x="5344186" y="3010297"/>
            <a:ext cx="349839" cy="349839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2" name="Freeform 42"/>
          <p:cNvSpPr/>
          <p:nvPr/>
        </p:nvSpPr>
        <p:spPr>
          <a:xfrm rot="0">
            <a:off x="6907427" y="4325062"/>
            <a:ext cx="349388" cy="349388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h="304800" w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h="304800" w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3" name="Freeform 43"/>
          <p:cNvSpPr/>
          <p:nvPr/>
        </p:nvSpPr>
        <p:spPr>
          <a:xfrm rot="0">
            <a:off x="6141455" y="3479088"/>
            <a:ext cx="281356" cy="28135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47180" y="28632"/>
                </a:moveTo>
                <a:lnTo>
                  <a:pt x="19907" y="83468"/>
                </a:lnTo>
                <a:lnTo>
                  <a:pt x="147304" y="137874"/>
                </a:lnTo>
                <a:lnTo>
                  <a:pt x="276015" y="83344"/>
                </a:lnTo>
                <a:lnTo>
                  <a:pt x="147180" y="28632"/>
                </a:lnTo>
                <a:close/>
              </a:path>
              <a:path h="304800" w="304800">
                <a:moveTo>
                  <a:pt x="152400" y="144723"/>
                </a:moveTo>
                <a:lnTo>
                  <a:pt x="152400" y="276168"/>
                </a:lnTo>
                <a:lnTo>
                  <a:pt x="276177" y="217408"/>
                </a:lnTo>
                <a:lnTo>
                  <a:pt x="276177" y="92145"/>
                </a:lnTo>
                <a:lnTo>
                  <a:pt x="152400" y="144723"/>
                </a:lnTo>
                <a:close/>
              </a:path>
              <a:path h="304800" w="304800">
                <a:moveTo>
                  <a:pt x="19098" y="217408"/>
                </a:moveTo>
                <a:lnTo>
                  <a:pt x="143294" y="276168"/>
                </a:lnTo>
                <a:lnTo>
                  <a:pt x="143294" y="144723"/>
                </a:lnTo>
                <a:lnTo>
                  <a:pt x="19098" y="92145"/>
                </a:lnTo>
                <a:lnTo>
                  <a:pt x="19098" y="217408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4" name="Freeform 44"/>
          <p:cNvSpPr/>
          <p:nvPr/>
        </p:nvSpPr>
        <p:spPr>
          <a:xfrm rot="0">
            <a:off x="3711041" y="3266888"/>
            <a:ext cx="293872" cy="29387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30883" y="184766"/>
                </a:moveTo>
                <a:lnTo>
                  <a:pt x="35557" y="89516"/>
                </a:lnTo>
                <a:cubicBezTo>
                  <a:pt x="-11849" y="144323"/>
                  <a:pt x="-11849" y="225219"/>
                  <a:pt x="35557" y="280016"/>
                </a:cubicBezTo>
                <a:lnTo>
                  <a:pt x="130883" y="184766"/>
                </a:lnTo>
                <a:close/>
              </a:path>
              <a:path h="304800" w="304800">
                <a:moveTo>
                  <a:pt x="190510" y="39605"/>
                </a:moveTo>
                <a:lnTo>
                  <a:pt x="190510" y="179108"/>
                </a:lnTo>
                <a:lnTo>
                  <a:pt x="91907" y="277749"/>
                </a:lnTo>
                <a:cubicBezTo>
                  <a:pt x="114081" y="294303"/>
                  <a:pt x="141018" y="304800"/>
                  <a:pt x="170783" y="304800"/>
                </a:cubicBezTo>
                <a:cubicBezTo>
                  <a:pt x="244821" y="304800"/>
                  <a:pt x="304800" y="244897"/>
                  <a:pt x="304800" y="170888"/>
                </a:cubicBezTo>
                <a:cubicBezTo>
                  <a:pt x="304810" y="103661"/>
                  <a:pt x="254965" y="49187"/>
                  <a:pt x="190510" y="39605"/>
                </a:cubicBezTo>
                <a:close/>
              </a:path>
              <a:path h="304800" w="304800">
                <a:moveTo>
                  <a:pt x="152400" y="152552"/>
                </a:moveTo>
                <a:lnTo>
                  <a:pt x="152400" y="0"/>
                </a:lnTo>
                <a:cubicBezTo>
                  <a:pt x="110881" y="2572"/>
                  <a:pt x="73371" y="18459"/>
                  <a:pt x="43082" y="43215"/>
                </a:cubicBezTo>
                <a:lnTo>
                  <a:pt x="152400" y="15255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5" name="TextBox 4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订单份额增加15%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uouWNleS7vemineWinuWKoDE1JVxuIyMjIOaImOeVpeWQiOS9nOa3seWMllxu5Z+65LqO6LSo6YeP56iz5a6a5oCn6aqM6K+B77yM6K+l5L6b5bqU5ZWG6I635b6X5ZOB54mM5pa55Lit6auY56uv5py65Z6L57uT5p6E5Lu254us5a625L6b5bqU6LWE5qC877yM5bm05bqm6K6i5Y2V6YeP5LuOODAw5LiH5Lu25aKe6IezOTIw5LiH5Lu244CCXG4jIyMg5oiQ5pys5pWI55uK5pi+546wXG7otKjph4/mlLnlloTluKbmnaXnmoTmiqXlup/njofkuIvpmY3kvb/ljZXku7bmiJDmnKzpmY3kvY44Je+8jOWTgeeJjOaWueWcqOe7tOaMgemHh+i0remihOeul+WJjeaPkOS4i+WunueOsDE1JeeahOWinumHj+mHh+i0re+8jOW9ouaIkOWPjOi1ouWxgOmdouOAglxuIyMjIOWTjeW6lOmAn+W6puaPkOWNh1xu5bu656uLVk1J77yI5L6b5bqU5ZWG566h55CG5bqT5a2Y77yJ5qih5byP5ZCO77yM57Sn5oCl6K6i5Y2V5ZON5bqU5ZGo5pyf5LuONzLlsI/ml7bnvKnnn63oh7MyNOWwj+aXtu+8jOaUr+aSkeWTgeeJjOaWueaXuuWto+W4guWcuua0u+WKqOmcgOaxguOAglxuIyMjIOaKgOacr+WNj+WQjOeqgeegtFxu6IGU5ZCI56CU5Y+R5paw5Z6L6ZWB5ZCI6YeR5Y6L6ZO45bel6Im677yM5L2/5Lqn5ZOB5YeP6YeNMjAl55qE5ZCM5pe25by65bqm5o+Q5Y2HMTUl77yM5oiQ5Li65LiL5LiA5Luj5peX6Iiw5py65Z6L55qE5oqA5pyv5Y2W54K544CCIiwidHBsaWQiOiIxMDAwMSIsInRwbE5hbWUiOiJsaXN0NF8yNF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2968756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联合改善机制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05327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每月召开供应商-品牌方质量联席会议，累计解决工艺参数优化、检测标准统一等23项跨部门协作难题。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42909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风险预警能力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4979481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基于历史数据建立12项质量风险预警模型，提前识别并拦截潜在缺陷批次，避免经济损失超300万元。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698613" y="1398425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数据互通平台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834997"/>
            <a:ext cx="54300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部署供应链协同系统，实现生产计划/质量数据/物流信息的实时共享，异常问题平均处理时间从48小时压缩至6小时。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l="26708" r="26708"/>
          <a:stretch>
            <a:fillRect/>
          </a:stretch>
        </p:blipFill>
        <p:spPr>
          <a:xfrm rot="0">
            <a:off x="827728" y="1232187"/>
            <a:ext cx="4346281" cy="4346281"/>
          </a:xfrm>
          <a:prstGeom prst="diamond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供应链协同效率改善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+m+W6lOmTvuWNj+WQjOaViOeOh+aUueWWhFxuIyMjIOaVsOaNruS6kumAmuW5s+WPsFxu6YOo572y5L6b5bqU6ZO+5Y2P5ZCM57O757uf77yM5a6e546w55Sf5Lqn6K6h5YiSL+i0qOmHj+aVsOaNri/nianmtYHkv6Hmga/nmoTlrp7ml7blhbHkuqvvvIzlvILluLjpl67popjlubPlnYflpITnkIbml7bpl7Tku440OOWwj+aXtuWOi+e8qeiHszblsI/ml7bjgIJcbiMjIyDogZTlkIjmlLnlloTmnLrliLZcbuavj+aciOWPrOW8gOS+m+W6lOWVhi3lk4HniYzmlrnotKjph4/ogZTluK3kvJrorq7vvIzntK/orqHop6PlhrPlt6Xoibrlj4LmlbDkvJjljJbjgIHmo4DmtYvmoIflh4bnu5/kuIDnrYkyM+mhuei3qOmDqOmXqOWNj+S9nOmavumimOOAglxuIyMjIOmjjumZqemihOitpuiDveWKm1xu5Z+65LqO5Y6G5Y+y5pWw5o2u5bu656uLMTLpobnotKjph4/po47pmanpooTorabmqKHlnovvvIzmj5DliY3or4bliKvlubbmi6bmiKrmvZzlnKjnvLrpmbfmibnmrKHvvIzpgb/lhY3nu4/mtY7mjZ/lpLHotoUzMDDkuIflhYPjgIIiLCJ0cGxpZCI6IjEwMDAxIiwidHBsTmFtZSI6Imxpc3QzX0ltZzMzX21vZCIsImVkaXRlZCI6ImZhbHNlIiwiZXh0cmFQYXJhbXMiOiJ7XCJpbmZvX3VybFwiOlwiaHR0cDovL2JqLmJjZWJvcy5jb20vdjEvd2Vua3UtYWktZG9jLzMwNjAxNjUyODgzMDMwMy9ydGNzL2JkanNvbi8wMTU2ZjZjMGM4NDA1ODZhLmpzb24/YXV0aG9yaXphdGlvbj1iY2UtYXV0aC12MSUyRjQ2ZGM4Y2MzNDY3NDRkYWQ4MDA2NTE4MjNhOTZkOWNkJTJGMjAyNi0wMy0wM1QxMyUzQTUzJTNBMTFaJTJGLTElMkZob3N0JTJGMDhjYjdhNTJmNjU2YTc4MDY3MDliYmZmZGI0YTM4MjQ4NmU0MjcwNzEyYWE1M2M3NmQxMDUzNDczYTNlMzI1MiZyZXNwb25zZUNvbnRlbnRUeXBlPWFwcGxpY2F0aW9uJTJGanNvbiZyZXNwb25zZUNhY2hlQ29udHJvbD1tYXgtYWdlJTNEMzg4ODAwMCZyZXNwb25zZUV4cGlyZXM9RnJpJTJDJTIwMTclMjBBcHIlMjAyMDI2JTIwMjElM0E1MyUzQTExJTIwJTJCMDgwMFwifSJ9</bd:templateData>
    </p:ext>
  </p:extLs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j+mqjOaAu+e7kyIsInRwbGlkIjoiMTAwMDEiLCJ0cGxOYW1lIjoiaDJ0aXRsZV8zMDYwMTY1Mjg4MzAzMDNfODc1NzgyNzc5XzI2ODA3NTQxMDE1MDMwM19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727547" y="1347605"/>
            <a:ext cx="6414302" cy="84374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74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高层战略支持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727547" y="1994199"/>
            <a:ext cx="6414302" cy="1261086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项目获得品牌方与供应商双方高管的直接参与，通过每月质量联席会议机制确保资源投入。例如设立专项改进基金用于供应商设备升级，并纳入双方KPI考核体系形成强约束力。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56837" y="3761555"/>
            <a:ext cx="6214706" cy="84374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74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数据驱动决策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56837" y="4425262"/>
            <a:ext cx="6486882" cy="1261086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建立覆盖原材料、制程、成品的全链路质量数据库，运用SPC（统计过程控制）技术识别关键变异点。通过AI算法对历史失效模式进行聚类分析，精准定位前三大缺陷类型（占比67%）。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alphaModFix amt="70000"/>
          </a:blip>
          <a:srcRect l="25006" r="25006"/>
          <a:stretch>
            <a:fillRect/>
          </a:stretch>
        </p:blipFill>
        <p:spPr>
          <a:xfrm rot="0">
            <a:off x="7432633" y="1237527"/>
            <a:ext cx="3505032" cy="4673376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8" name="TextBox 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成功关键因素分析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WKn+WFs+mUruWboOe0oOWIhuaekFxuIyMjIOmrmOWxguaImOeVpeaUr+aMgVxu6aG555uu6I635b6X5ZOB54mM5pa55LiO5L6b5bqU5ZWG5Y+M5pa56auY566h55qE55u05o6l5Y+C5LiO77yM6YCa6L+H5q+P5pyI6LSo6YeP6IGU5bit5Lya6K6u5py65Yi256Gu5L+d6LWE5rqQ5oqV5YWl44CC5L6L5aaC6K6+56uL5LiT6aG55pS56L+b5Z+66YeR55So5LqO5L6b5bqU5ZWG6K6+5aSH5Y2H57qn77yM5bm257qz5YWl5Y+M5pa5S1BJ6ICD5qC45L2T57O75b2i5oiQ5by657qm5p2f5Yqb44CCXG4jIyMg5pWw5o2u6amx5Yqo5Yaz562WXG7lu7rnq4vopobnm5bljp/mnZDmlpnjgIHliLbnqIvjgIHmiJDlk4HnmoTlhajpk77ot6/otKjph4/mlbDmja7lupPvvIzov5DnlKhTUEPvvIjnu5/orqHov4fnqIvmjqfliLbvvInmioDmnK/or4bliKvlhbPplK7lj5jlvILngrnjgILpgJrov4dBSeeul+azleWvueWOhuWPsuWkseaViOaooeW8j+i/m+ihjOiBmuexu+WIhuaekO+8jOeyvuWHhuWumuS9jeWJjeS4ieWkp+e8uumZt+exu+Wei++8iOWNoOavlDY3Je+8ieOAgiIsInRwbGlkIjoiMTAwMDEiLCJ0cGxOYW1lIjoibGlzdDJfSW1nMV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ueebruiDjOaZryIsInRwbGlkIjoiMTAwMDEiLCJ0cGxOYW1lIjoiaDJ0aXRsZV8zMDYwMTY1Mjg4MzAzMDNfODc1NzgyNzc5XzI2ODA3NTQxMDE1MDMwM19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2264287" y="4608941"/>
            <a:ext cx="7911305" cy="1270159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10800000">
            <a:off x="1051419" y="4608941"/>
            <a:ext cx="2105833" cy="1270159"/>
          </a:xfrm>
          <a:custGeom>
            <a:avLst/>
            <a:gdLst/>
            <a:ahLst/>
            <a:cxnLst/>
            <a:rect b="b" l="l" r="r" t="t"/>
            <a:pathLst>
              <a:path h="3594" w="7875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10800000">
            <a:off x="8724643" y="4608941"/>
            <a:ext cx="2105833" cy="1270159"/>
          </a:xfrm>
          <a:custGeom>
            <a:avLst/>
            <a:gdLst/>
            <a:ahLst/>
            <a:cxnLst/>
            <a:rect b="b" l="l" r="r" t="t"/>
            <a:pathLst>
              <a:path h="3594" w="7875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2195591" y="2934792"/>
            <a:ext cx="7911305" cy="1270159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Freeform 7"/>
          <p:cNvSpPr/>
          <p:nvPr/>
        </p:nvSpPr>
        <p:spPr>
          <a:xfrm rot="10800000">
            <a:off x="982723" y="2934792"/>
            <a:ext cx="2105833" cy="1270159"/>
          </a:xfrm>
          <a:custGeom>
            <a:avLst/>
            <a:gdLst/>
            <a:ahLst/>
            <a:cxnLst/>
            <a:rect b="b" l="l" r="r" t="t"/>
            <a:pathLst>
              <a:path h="3594" w="7875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10800000">
            <a:off x="8655947" y="2934792"/>
            <a:ext cx="2105833" cy="1270159"/>
          </a:xfrm>
          <a:custGeom>
            <a:avLst/>
            <a:gdLst/>
            <a:ahLst/>
            <a:cxnLst/>
            <a:rect b="b" l="l" r="r" t="t"/>
            <a:pathLst>
              <a:path h="3594" w="7875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2264287" y="1284258"/>
            <a:ext cx="7911305" cy="1270159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Freeform 10"/>
          <p:cNvSpPr/>
          <p:nvPr/>
        </p:nvSpPr>
        <p:spPr>
          <a:xfrm rot="10800000">
            <a:off x="1051419" y="1284258"/>
            <a:ext cx="2105833" cy="1270159"/>
          </a:xfrm>
          <a:custGeom>
            <a:avLst/>
            <a:gdLst/>
            <a:ahLst/>
            <a:cxnLst/>
            <a:rect b="b" l="l" r="r" t="t"/>
            <a:pathLst>
              <a:path h="3594" w="7875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Freeform 11"/>
          <p:cNvSpPr/>
          <p:nvPr/>
        </p:nvSpPr>
        <p:spPr>
          <a:xfrm rot="10800000">
            <a:off x="8724643" y="1284258"/>
            <a:ext cx="2105833" cy="1270159"/>
          </a:xfrm>
          <a:custGeom>
            <a:avLst/>
            <a:gdLst/>
            <a:ahLst/>
            <a:cxnLst/>
            <a:rect b="b" l="l" r="r" t="t"/>
            <a:pathLst>
              <a:path h="3594" w="7875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9557661" y="3664499"/>
            <a:ext cx="83558" cy="155322"/>
          </a:xfrm>
          <a:custGeom>
            <a:avLst/>
            <a:gdLst/>
            <a:ahLst/>
            <a:cxnLst/>
            <a:rect b="b" l="l" r="r" t="t"/>
            <a:pathLst>
              <a:path h="218" w="118">
                <a:moveTo>
                  <a:pt x="0" y="183"/>
                </a:moveTo>
                <a:cubicBezTo>
                  <a:pt x="0" y="200"/>
                  <a:pt x="8" y="217"/>
                  <a:pt x="25" y="217"/>
                </a:cubicBezTo>
                <a:cubicBezTo>
                  <a:pt x="84" y="217"/>
                  <a:pt x="84" y="217"/>
                  <a:pt x="84" y="217"/>
                </a:cubicBezTo>
                <a:cubicBezTo>
                  <a:pt x="100" y="217"/>
                  <a:pt x="117" y="200"/>
                  <a:pt x="117" y="183"/>
                </a:cubicBezTo>
                <a:cubicBezTo>
                  <a:pt x="117" y="0"/>
                  <a:pt x="117" y="0"/>
                  <a:pt x="117" y="0"/>
                </a:cubicBezTo>
                <a:cubicBezTo>
                  <a:pt x="17" y="91"/>
                  <a:pt x="17" y="91"/>
                  <a:pt x="17" y="91"/>
                </a:cubicBezTo>
                <a:cubicBezTo>
                  <a:pt x="0" y="75"/>
                  <a:pt x="0" y="75"/>
                  <a:pt x="0" y="75"/>
                </a:cubicBezTo>
                <a:lnTo>
                  <a:pt x="0" y="183"/>
                </a:lnTo>
                <a:close/>
                <a:moveTo>
                  <a:pt x="0" y="183"/>
                </a:moveTo>
                <a:lnTo>
                  <a:pt x="0" y="18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9693840" y="3578944"/>
            <a:ext cx="83558" cy="240967"/>
          </a:xfrm>
          <a:custGeom>
            <a:avLst/>
            <a:gdLst/>
            <a:ahLst/>
            <a:cxnLst/>
            <a:rect b="b" l="l" r="r" t="t"/>
            <a:pathLst>
              <a:path h="336" w="118">
                <a:moveTo>
                  <a:pt x="0" y="301"/>
                </a:moveTo>
                <a:cubicBezTo>
                  <a:pt x="0" y="318"/>
                  <a:pt x="17" y="335"/>
                  <a:pt x="34" y="335"/>
                </a:cubicBezTo>
                <a:cubicBezTo>
                  <a:pt x="84" y="335"/>
                  <a:pt x="84" y="335"/>
                  <a:pt x="84" y="335"/>
                </a:cubicBezTo>
                <a:cubicBezTo>
                  <a:pt x="101" y="335"/>
                  <a:pt x="117" y="318"/>
                  <a:pt x="117" y="301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42"/>
                  <a:pt x="0" y="42"/>
                  <a:pt x="0" y="42"/>
                </a:cubicBezTo>
                <a:lnTo>
                  <a:pt x="0" y="301"/>
                </a:lnTo>
                <a:close/>
              </a:path>
              <a:path h="336" w="118">
                <a:moveTo>
                  <a:pt x="0" y="301"/>
                </a:moveTo>
                <a:lnTo>
                  <a:pt x="0" y="301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9830019" y="3578944"/>
            <a:ext cx="83558" cy="240967"/>
          </a:xfrm>
          <a:custGeom>
            <a:avLst/>
            <a:gdLst/>
            <a:ahLst/>
            <a:cxnLst/>
            <a:rect b="b" l="l" r="r" t="t"/>
            <a:pathLst>
              <a:path h="336" w="118">
                <a:moveTo>
                  <a:pt x="92" y="335"/>
                </a:moveTo>
                <a:cubicBezTo>
                  <a:pt x="108" y="335"/>
                  <a:pt x="117" y="318"/>
                  <a:pt x="117" y="301"/>
                </a:cubicBezTo>
                <a:cubicBezTo>
                  <a:pt x="117" y="0"/>
                  <a:pt x="117" y="0"/>
                  <a:pt x="117" y="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18"/>
                  <a:pt x="16" y="335"/>
                  <a:pt x="33" y="335"/>
                </a:cubicBezTo>
                <a:lnTo>
                  <a:pt x="92" y="335"/>
                </a:lnTo>
                <a:close/>
              </a:path>
              <a:path h="336" w="118">
                <a:moveTo>
                  <a:pt x="92" y="335"/>
                </a:moveTo>
                <a:lnTo>
                  <a:pt x="92" y="335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9963114" y="3496475"/>
            <a:ext cx="89728" cy="326522"/>
          </a:xfrm>
          <a:custGeom>
            <a:avLst/>
            <a:gdLst/>
            <a:ahLst/>
            <a:cxnLst/>
            <a:rect b="b" l="l" r="r" t="t"/>
            <a:pathLst>
              <a:path h="452" w="126">
                <a:moveTo>
                  <a:pt x="0" y="41"/>
                </a:moveTo>
                <a:cubicBezTo>
                  <a:pt x="0" y="417"/>
                  <a:pt x="0" y="417"/>
                  <a:pt x="0" y="417"/>
                </a:cubicBezTo>
                <a:cubicBezTo>
                  <a:pt x="0" y="434"/>
                  <a:pt x="17" y="451"/>
                  <a:pt x="33" y="451"/>
                </a:cubicBezTo>
                <a:cubicBezTo>
                  <a:pt x="92" y="451"/>
                  <a:pt x="92" y="451"/>
                  <a:pt x="92" y="451"/>
                </a:cubicBezTo>
                <a:cubicBezTo>
                  <a:pt x="109" y="451"/>
                  <a:pt x="125" y="434"/>
                  <a:pt x="125" y="417"/>
                </a:cubicBezTo>
                <a:cubicBezTo>
                  <a:pt x="125" y="66"/>
                  <a:pt x="125" y="66"/>
                  <a:pt x="125" y="66"/>
                </a:cubicBezTo>
                <a:cubicBezTo>
                  <a:pt x="50" y="0"/>
                  <a:pt x="50" y="0"/>
                  <a:pt x="50" y="0"/>
                </a:cubicBezTo>
                <a:lnTo>
                  <a:pt x="0" y="41"/>
                </a:lnTo>
                <a:close/>
                <a:moveTo>
                  <a:pt x="0" y="41"/>
                </a:moveTo>
                <a:lnTo>
                  <a:pt x="0" y="41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9535977" y="3350588"/>
            <a:ext cx="510695" cy="326522"/>
          </a:xfrm>
          <a:custGeom>
            <a:avLst/>
            <a:gdLst/>
            <a:ahLst/>
            <a:cxnLst/>
            <a:rect b="b" l="l" r="r" t="t"/>
            <a:pathLst>
              <a:path h="452" w="728">
                <a:moveTo>
                  <a:pt x="234" y="284"/>
                </a:moveTo>
                <a:cubicBezTo>
                  <a:pt x="250" y="267"/>
                  <a:pt x="276" y="267"/>
                  <a:pt x="292" y="284"/>
                </a:cubicBezTo>
                <a:cubicBezTo>
                  <a:pt x="359" y="351"/>
                  <a:pt x="359" y="351"/>
                  <a:pt x="359" y="351"/>
                </a:cubicBezTo>
                <a:cubicBezTo>
                  <a:pt x="376" y="368"/>
                  <a:pt x="384" y="368"/>
                  <a:pt x="401" y="368"/>
                </a:cubicBezTo>
                <a:cubicBezTo>
                  <a:pt x="418" y="368"/>
                  <a:pt x="426" y="368"/>
                  <a:pt x="434" y="351"/>
                </a:cubicBezTo>
                <a:cubicBezTo>
                  <a:pt x="660" y="134"/>
                  <a:pt x="660" y="134"/>
                  <a:pt x="660" y="134"/>
                </a:cubicBezTo>
                <a:cubicBezTo>
                  <a:pt x="694" y="167"/>
                  <a:pt x="694" y="167"/>
                  <a:pt x="694" y="167"/>
                </a:cubicBezTo>
                <a:cubicBezTo>
                  <a:pt x="702" y="175"/>
                  <a:pt x="710" y="175"/>
                  <a:pt x="710" y="175"/>
                </a:cubicBezTo>
                <a:cubicBezTo>
                  <a:pt x="719" y="175"/>
                  <a:pt x="727" y="167"/>
                  <a:pt x="727" y="159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7" y="25"/>
                  <a:pt x="727" y="16"/>
                  <a:pt x="719" y="8"/>
                </a:cubicBezTo>
                <a:cubicBezTo>
                  <a:pt x="710" y="0"/>
                  <a:pt x="702" y="0"/>
                  <a:pt x="694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0" y="0"/>
                  <a:pt x="551" y="0"/>
                  <a:pt x="551" y="8"/>
                </a:cubicBezTo>
                <a:cubicBezTo>
                  <a:pt x="543" y="16"/>
                  <a:pt x="551" y="25"/>
                  <a:pt x="551" y="33"/>
                </a:cubicBezTo>
                <a:cubicBezTo>
                  <a:pt x="585" y="58"/>
                  <a:pt x="585" y="58"/>
                  <a:pt x="585" y="58"/>
                </a:cubicBezTo>
                <a:cubicBezTo>
                  <a:pt x="426" y="217"/>
                  <a:pt x="426" y="217"/>
                  <a:pt x="426" y="217"/>
                </a:cubicBezTo>
                <a:cubicBezTo>
                  <a:pt x="426" y="225"/>
                  <a:pt x="409" y="225"/>
                  <a:pt x="401" y="225"/>
                </a:cubicBezTo>
                <a:cubicBezTo>
                  <a:pt x="393" y="225"/>
                  <a:pt x="376" y="225"/>
                  <a:pt x="368" y="217"/>
                </a:cubicBezTo>
                <a:cubicBezTo>
                  <a:pt x="292" y="142"/>
                  <a:pt x="292" y="142"/>
                  <a:pt x="292" y="142"/>
                </a:cubicBezTo>
                <a:cubicBezTo>
                  <a:pt x="276" y="125"/>
                  <a:pt x="250" y="125"/>
                  <a:pt x="234" y="142"/>
                </a:cubicBezTo>
                <a:cubicBezTo>
                  <a:pt x="8" y="359"/>
                  <a:pt x="8" y="359"/>
                  <a:pt x="8" y="359"/>
                </a:cubicBezTo>
                <a:cubicBezTo>
                  <a:pt x="0" y="368"/>
                  <a:pt x="0" y="384"/>
                  <a:pt x="0" y="393"/>
                </a:cubicBezTo>
                <a:cubicBezTo>
                  <a:pt x="0" y="410"/>
                  <a:pt x="0" y="418"/>
                  <a:pt x="8" y="426"/>
                </a:cubicBezTo>
                <a:cubicBezTo>
                  <a:pt x="25" y="435"/>
                  <a:pt x="25" y="435"/>
                  <a:pt x="25" y="435"/>
                </a:cubicBezTo>
                <a:cubicBezTo>
                  <a:pt x="41" y="451"/>
                  <a:pt x="67" y="451"/>
                  <a:pt x="83" y="435"/>
                </a:cubicBezTo>
                <a:lnTo>
                  <a:pt x="234" y="284"/>
                </a:lnTo>
                <a:close/>
              </a:path>
              <a:path h="452" w="728">
                <a:moveTo>
                  <a:pt x="234" y="284"/>
                </a:moveTo>
                <a:lnTo>
                  <a:pt x="234" y="284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Freeform 17"/>
          <p:cNvSpPr/>
          <p:nvPr/>
        </p:nvSpPr>
        <p:spPr>
          <a:xfrm rot="0">
            <a:off x="9522459" y="3238542"/>
            <a:ext cx="653134" cy="662660"/>
          </a:xfrm>
          <a:custGeom>
            <a:avLst/>
            <a:gdLst/>
            <a:ahLst/>
            <a:cxnLst/>
            <a:rect b="b" l="l" r="r" t="t"/>
            <a:pathLst>
              <a:path h="921" w="929">
                <a:moveTo>
                  <a:pt x="887" y="0"/>
                </a:moveTo>
                <a:cubicBezTo>
                  <a:pt x="862" y="0"/>
                  <a:pt x="836" y="26"/>
                  <a:pt x="836" y="50"/>
                </a:cubicBezTo>
                <a:cubicBezTo>
                  <a:pt x="836" y="837"/>
                  <a:pt x="836" y="837"/>
                  <a:pt x="836" y="837"/>
                </a:cubicBezTo>
                <a:cubicBezTo>
                  <a:pt x="51" y="837"/>
                  <a:pt x="51" y="837"/>
                  <a:pt x="51" y="837"/>
                </a:cubicBezTo>
                <a:cubicBezTo>
                  <a:pt x="26" y="837"/>
                  <a:pt x="0" y="853"/>
                  <a:pt x="0" y="878"/>
                </a:cubicBezTo>
                <a:cubicBezTo>
                  <a:pt x="0" y="903"/>
                  <a:pt x="26" y="920"/>
                  <a:pt x="51" y="920"/>
                </a:cubicBezTo>
                <a:cubicBezTo>
                  <a:pt x="887" y="920"/>
                  <a:pt x="887" y="920"/>
                  <a:pt x="887" y="920"/>
                </a:cubicBezTo>
                <a:cubicBezTo>
                  <a:pt x="912" y="920"/>
                  <a:pt x="928" y="903"/>
                  <a:pt x="928" y="878"/>
                </a:cubicBezTo>
                <a:cubicBezTo>
                  <a:pt x="928" y="50"/>
                  <a:pt x="928" y="50"/>
                  <a:pt x="928" y="50"/>
                </a:cubicBezTo>
                <a:cubicBezTo>
                  <a:pt x="928" y="26"/>
                  <a:pt x="903" y="0"/>
                  <a:pt x="887" y="0"/>
                </a:cubicBezTo>
                <a:close/>
              </a:path>
              <a:path h="921" w="929">
                <a:moveTo>
                  <a:pt x="887" y="0"/>
                </a:moveTo>
                <a:lnTo>
                  <a:pt x="887" y="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Freeform 18"/>
          <p:cNvSpPr/>
          <p:nvPr/>
        </p:nvSpPr>
        <p:spPr>
          <a:xfrm rot="0">
            <a:off x="1843545" y="1568228"/>
            <a:ext cx="685700" cy="529021"/>
          </a:xfrm>
          <a:custGeom>
            <a:avLst/>
            <a:gdLst/>
            <a:ahLst/>
            <a:cxnLst/>
            <a:rect b="b" l="l" r="r" t="t"/>
            <a:pathLst>
              <a:path h="60" w="67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</a:path>
              <a:path h="60" w="67"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</a:path>
              <a:path h="60" w="67"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Freeform 19"/>
          <p:cNvSpPr/>
          <p:nvPr/>
        </p:nvSpPr>
        <p:spPr>
          <a:xfrm rot="0">
            <a:off x="1881582" y="5011448"/>
            <a:ext cx="584711" cy="584711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3157252" y="5051673"/>
            <a:ext cx="7032012" cy="82207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425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针对供应商重交付轻质量的传统思维，开展"质量大使"驻厂计划。品牌方派出15名资深工程师进行为期6个月的质量工具培训，将6Sigma方法论植入供应商生产体系。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eyJfdGVtcGxhdGVEYXRhIjp7ImNvbnRlbnRUeXBlIjoiJGl0ZW0zX2MiLCJsaW5lQ291bnQiOiIyIiwid29yZENvdW50IjoiMzcifSwidGFnIjoiJGl0ZW0zX2MifQ==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3157252" y="4608941"/>
            <a:ext cx="7032012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95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文化认知冲突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eyJfdGVtcGxhdGVEYXRhIjp7ImNvbnRlbnRUeXBlIjoiJGl0ZW0zX3RpdGxlIiwibGluZUNvdW50IjoiMSIsIndvcmRDb3VudCI6IjI3In0sInRhZyI6IiRpdGVtM190aXRsZSJ9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3292564" y="1686979"/>
            <a:ext cx="7032012" cy="82207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425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初期发现双方对"合格品"定义存在23项差异条款，通过组建联合标准委员会，参考华为质量体系框架进行标准对齐，最终形成统一的《供应商质量验收白皮书》。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eyJfdGVtcGxhdGVEYXRhIjp7ImNvbnRlbnRUeXBlIjoiJGl0ZW0xX2MiLCJsaW5lQ291bnQiOiIyIiwid29yZENvdW50IjoiMzcifSwidGFnIjoiJGl0ZW0xX2MifQ==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3292564" y="1329621"/>
            <a:ext cx="6946966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1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标准体系差异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eyJfdGVtcGxhdGVEYXRhIjp7ImNvbnRlbnRUeXBlIjoiJGl0ZW0xX3RpdGxlIiwibGluZUNvdW50IjoiMSIsIndvcmRDb3VudCI6IjI0In0sInRhZyI6IiRpdGVtMV90aXRsZSJ9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623935" y="3377525"/>
            <a:ext cx="7032012" cy="82207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425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部署供应链协同平台实现实时数据共享，将供应商生产数据与品牌方售后投诉系统打通。当某批次产品出现异常时，可追溯至具体产线工位并在4小时内启动围堵措施。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eyJfdGVtcGxhdGVEYXRhIjp7ImNvbnRlbnRUeXBlIjoiJGl0ZW0yX2MiLCJsaW5lQ291bnQiOiIyIiwid29yZENvdW50IjoiMzcifSwidGFnIjoiJGl0ZW0yX2MifQ==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1623935" y="2934792"/>
            <a:ext cx="7032012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95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信息孤岛问题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eyJfdGVtcGxhdGVEYXRhIjp7ImNvbnRlbnRUeXBlIjoiJGl0ZW0yX3RpdGxlIiwibGluZUNvdW50IjoiMSIsIndvcmRDb3VudCI6IjI3In0sInRhZyI6IiRpdGVtMl90aXRsZSJ9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跨企业协作的挑战与解决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3qOS8geS4muWNj+S9nOeahOaMkeaImOS4juino+WGs1xuIyMjIOagh+WHhuS9k+ezu+W3ruW8glxu5Yid5pyf5Y+R546w5Y+M5pa55a+5XCLlkIjmoLzlk4FcIuWumuS5ieWtmOWcqDIz6aG55beu5byC5p2h5qy+77yM6YCa6L+H57uE5bu66IGU5ZCI5qCH5YeG5aeU5ZGY5Lya77yM5Y+C6ICD5Y2O5Li66LSo6YeP5L2T57O75qGG5p626L+b6KGM5qCH5YeG5a+56b2Q77yM5pyA57uI5b2i5oiQ57uf5LiA55qE44CK5L6b5bqU5ZWG6LSo6YeP6aqM5pS255m955qu5Lmm44CL44CCXG4jIyMg5L+h5oGv5a2k5bKb6Zeu6aKYXG7pg6jnvbLkvpvlupTpk77ljY/lkIzlubPlj7Dlrp7njrDlrp7ml7bmlbDmja7lhbHkuqvvvIzlsIbkvpvlupTllYbnlJ/kuqfmlbDmja7kuI7lk4HniYzmlrnllK7lkI7mipXor4nns7vnu5/miZPpgJrjgILlvZPmn5DmibnmrKHkuqflk4Hlh7rnjrDlvILluLjml7bvvIzlj6/ov73muq/oh7PlhbfkvZPkuqfnur/lt6XkvY3lubblnKg05bCP5pe25YaF5ZCv5Yqo5Zu05aC15o6q5pa944CCXG4jIyMg5paH5YyW6K6k55+l5Yay56qBXG7pkojlr7nkvpvlupTllYbph43kuqTku5jovbvotKjph4/nmoTkvKDnu5/mgJ3nu7TvvIzlvIDlsZVcIui0qOmHj+Wkp+S9v1wi6am75Y6C6K6h5YiS44CC5ZOB54mM5pa55rS+5Ye6MTXlkI3otYTmt7Hlt6XnqIvluIjov5vooYzkuLrmnJ825Liq5pyI55qE6LSo6YeP5bel5YW35Z+56K6t77yM5bCGNlNpZ21h5pa55rOV6K665qSN5YWl5L6b5bqU5ZWG55Sf5Lqn5L2T57O744CCIiwidHBsaWQiOiIxMDAwMSIsInRwbE5hbWUiOiJsaXN0M18yMzEyMDEwM19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3879748" y="1112976"/>
            <a:ext cx="433777" cy="197093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428750" y="0"/>
                </a:lnTo>
                <a:lnTo>
                  <a:pt x="1905000" y="1905000"/>
                </a:lnTo>
                <a:lnTo>
                  <a:pt x="476250" y="19050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49965" y="1310069"/>
            <a:ext cx="10712950" cy="4476283"/>
          </a:xfrm>
          <a:prstGeom prst="rect">
            <a:avLst/>
          </a:prstGeom>
          <a:solidFill>
            <a:schemeClr val="accent2">
              <a:alpha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705505" y="1112976"/>
            <a:ext cx="3505032" cy="4673376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6" name="TextBox 6"/>
          <p:cNvSpPr txBox="1"/>
          <p:nvPr/>
        </p:nvSpPr>
        <p:spPr>
          <a:xfrm rot="0">
            <a:off x="4529023" y="1645545"/>
            <a:ext cx="6160333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闭环反馈系统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529023" y="2194565"/>
            <a:ext cx="5944189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构建从市场投诉→实验室分析→工艺改进的V型闭环流程，典型案例如屏幕脱胶问题通过热力学仿真优化点胶参数，使相关投诉率下降82%。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529023" y="3603693"/>
            <a:ext cx="594418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能力认证体系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529023" y="4226071"/>
            <a:ext cx="5944189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实施供应商质量能力星级评定，将改进成果转化为长期合作筹码。获得五星评级的供应商可优先获得未来3年订单配额，并参与新产品联合研发。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持续改进机制建立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Mgee7reaUuei/m+acuuWItuW7uueri1xuIyMjIOmXreeOr+WPjemmiOezu+e7n1xu5p6E5bu65LuO5biC5Zy65oqV6K+J4oaS5a6e6aqM5a6k5YiG5p6Q4oaS5bel6Im65pS56L+b55qEVuWei+mXreeOr+a1geeoi++8jOWFuOWei+ahiOS+i+WmguWxj+W5leiEseiDtumXrumimOmAmui/h+eDreWKm+WtpuS7v+ecn+S8mOWMlueCueiDtuWPguaVsO+8jOS9v+ebuOWFs+aKleivieeOh+S4i+mZjTgyJeOAglxuIyMjIOiDveWKm+iupOivgeS9k+ezu1xu5a6e5pa95L6b5bqU5ZWG6LSo6YeP6IO95Yqb5pif57qn6K+E5a6a77yM5bCG5pS56L+b5oiQ5p6c6L2s5YyW5Li66ZW/5pyf5ZCI5L2c562556CB44CC6I635b6X5LqU5pif6K+E57qn55qE5L6b5bqU5ZWG5Y+v5LyY5YWI6I635b6X5pyq5p2lM+W5tOiuouWNlemFjemine+8jOW5tuWPguS4juaWsOS6p+WTgeiBlOWQiOeglOWPkeOAgiIsInRwbGlkIjoiMTAwMDEiLCJ0cGxOYW1lIjoibGlzdDJfSW1nMl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06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未来计划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cquadpeiuoeWIkiIsInRwbGlkIjoiMTAwMDEiLCJ0cGxOYW1lIjoiaDJ0aXRsZV8zMDYwMTY1Mjg4MzAzMDNfODc1NzgyNzc5XzI2ODA3NTQxMDE1MDMwM19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cxnSp>
        <p:nvCxnSpPr>
          <p:cNvPr id="3" name="Connector 3"/>
          <p:cNvCxnSpPr/>
          <p:nvPr/>
        </p:nvCxnSpPr>
        <p:spPr>
          <a:xfrm>
            <a:off x="1151752" y="1031049"/>
            <a:ext cx="0" cy="5501196"/>
          </a:xfrm>
          <a:prstGeom prst="line">
            <a:avLst/>
          </a:prstGeom>
          <a:ln w="1905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4" name="AutoShape 4"/>
          <p:cNvSpPr/>
          <p:nvPr/>
        </p:nvSpPr>
        <p:spPr>
          <a:xfrm rot="0">
            <a:off x="831719" y="126905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941339" y="1378679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2049815" y="1246733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-5400000">
            <a:off x="1828611" y="140389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2049815" y="2921629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-5400000">
            <a:off x="1828611" y="3078785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2049815" y="4596524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-5400000">
            <a:off x="1828611" y="475368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260458" y="1202318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技术培训体系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64864" y="1951021"/>
            <a:ext cx="8546354" cy="8528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建立分层级的技术培训机制，针对不同供应商岗位定制半导体工艺、精密制造等专业课程，通过华为"鲲鹏+昇腾"生态认证提升核心技术能力。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279913" y="2880543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质量文化渗透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64864" y="3605240"/>
            <a:ext cx="8519136" cy="8528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开展季度质量标杆评选活动，将零缺陷管理、8D报告等工具纳入供应商KPI考核体系，形成从管理层到产线的全员质量意识。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2314751" y="4561685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设备升级支持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2182283" y="5280135"/>
            <a:ext cx="8491918" cy="91632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设立专项扶持基金，协助二级供应商引进SPC过程控制系统和AOI自动光学检测设备，实现关键工序的智能化改造。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831719" y="292162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941339" y="3031248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831719" y="4596524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AutoShape 21"/>
          <p:cNvSpPr/>
          <p:nvPr/>
        </p:nvSpPr>
        <p:spPr>
          <a:xfrm rot="0">
            <a:off x="941339" y="4706144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供应商能力长期培养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+m+W6lOWVhuiDveWKm+mVv+acn+WfueWFu1xuIyMjIOaKgOacr+WfueiureS9k+ezu1xu5bu656uL5YiG5bGC57qn55qE5oqA5pyv5Z+56K6t5py65Yi277yM6ZKI5a+55LiN5ZCM5L6b5bqU5ZWG5bKX5L2N5a6a5Yi25Y2K5a+85L2T5bel6Im644CB57K+5a+G5Yi26YCg562J5LiT5Lia6K++56iL77yM6YCa6L+H5Y2O5Li6XCLpsrLpuY8r5piH6IW+XCLnlJ/mgIHorqTor4Hmj5DljYfmoLjlv4PmioDmnK/og73lipvjgIJcbiMjIyDotKjph4/mlofljJbmuJfpgI9cbuW8gOWxleWto+W6pui0qOmHj+agh+adhuivhOmAiea0u+WKqO+8jOWwhumbtue8uumZt+euoeeQhuOAgThE5oql5ZGK562J5bel5YW357qz5YWl5L6b5bqU5ZWGS1BJ6ICD5qC45L2T57O777yM5b2i5oiQ5LuO566h55CG5bGC5Yiw5Lqn57q/55qE5YWo5ZGY6LSo6YeP5oSP6K+G44CCXG4jIyMg6K6+5aSH5Y2H57qn5pSv5oyBXG7orr7nq4vkuJPpobnmibbmjIHln7rph5HvvIzljY/liqnkuoznuqfkvpvlupTllYblvJXov5tTUEPov4fnqIvmjqfliLbns7vnu5/lkoxBT0noh6rliqjlhYnlrabmo4DmtYvorr7lpIfvvIzlrp7njrDlhbPplK7lt6Xluo/nmoTmmbrog73ljJbmlLnpgKDjgIIiLCJ0cGxpZCI6IjEwMDAxIiwidHBsTmFtZSI6Imxpc3QzXzFfbW9kIiwiZWRpdGVkIjoiZmFsc2UiLCJleHRyYVBhcmFtcyI6IntcImluZm9fdXJsXCI6XCJodHRwOi8vYmouYmNlYm9zLmNvbS92MS93ZW5rdS1haS1kb2MvMzA2MDE2NTI4ODMwMzAzL3J0Y3MvYmRqc29uLzAxNTZmNmMwYzg0MDU4NmEuanNvbj9hdXRob3JpemF0aW9uPWJjZS1hdXRoLXYxJTJGNDZkYzhjYzM0Njc0NGRhZDgwMDY1MTgyM2E5NmQ5Y2QlMkYyMDI2LTAzLTAzVDEzJTNBNTMlM0ExMVolMkYtMSUyRmhvc3QlMkYwOGNiN2E1MmY2NTZhNzgwNjcwOWJiZmZkYjRhMzgyNDg2ZTQyNzA3MTJhYTUzYzc2ZDEwNTM0NzNhM2UzMjUyJnJlc3BvbnNlQ29udGVudFR5cGU9YXBwbGljYXRpb24lMkZqc29uJnJlc3BvbnNlQ2FjaGVDb250cm9sPW1heC1hZ2UlM0QzODg4MDAwJnJlc3BvbnNlRXhwaXJlcz1GcmklMkMlMjAxNyUyMEFwciUyMDIwMjYlMjAyMSUzQTUzJTNBMTElMjAlMkIwODAwXCJ9In0=</bd:templateData>
    </p:ext>
  </p:extLs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003854" y="1328561"/>
            <a:ext cx="4993538" cy="2090318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6003854" y="3725232"/>
            <a:ext cx="4993538" cy="2090318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681853" y="3725232"/>
            <a:ext cx="4993538" cy="2090318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81853" y="1313442"/>
            <a:ext cx="4993538" cy="2090318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384614" y="3930371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预测性维护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384614" y="4481785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应用振动传感器和声纹识别技术，对注塑机和贴片机进行健康度建模，提前48小时预警设备异常。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1046514" y="1533700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全链路追溯系统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46514" y="2085114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部署基于区块链的物料追溯平台，实现从晶圆到成品的批次数据上链，异常件可15分钟内定位到具体机台和操作员。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6368515" y="1533700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AI质检网络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6368515" y="2085114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在现有5个检测站点基础上，新增12套深度学习视觉检测系统，覆盖中框变形、涂层气泡等23类缺陷的实时识别。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1046514" y="3930371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云端质量看板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1046514" y="4481785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打通ERP与MES系统数据，构建供应商质量指数(SQI)动态仪表盘，实现不良率、直通率等18项指标的分钟级刷新。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数字化质量监控扩展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VsOWtl+WMlui0qOmHj+ebkeaOp+aJqeWxlVxuIyMjIOWFqOmTvui3r+i/vea6r+ezu+e7n1xu6YOo572y5Z+65LqO5Yy65Z2X6ZO+55qE54mp5paZ6L+95rqv5bmz5Y+w77yM5a6e546w5LuO5pm25ZyG5Yiw5oiQ5ZOB55qE5om55qyh5pWw5o2u5LiK6ZO+77yM5byC5bi45Lu25Y+vMTXliIbpkp/lhoXlrprkvY3liLDlhbfkvZPmnLrlj7Dlkozmk43kvZzlkZjjgIJcbiMjIyBBSei0qOajgOe9kee7nFxu5Zyo546w5pyJNeS4quajgOa1i+ermeeCueWfuuehgOS4iu+8jOaWsOWinjEy5aWX5rex5bqm5a2m5Lmg6KeG6KeJ5qOA5rWL57O757uf77yM6KaG55uW5Lit5qGG5Y+Y5b2i44CB5raC5bGC5rCU5rOh562JMjPnsbvnvLrpmbfnmoTlrp7ml7bor4bliKvjgIJcbiMjIyDkupHnq6/otKjph4/nnIvmnb9cbuaJk+mAmkVSUOS4jk1FU+ezu+e7n+aVsOaNru+8jOaehOW7uuS+m+W6lOWVhui0qOmHj+aMh+aVsChTUUkp5Yqo5oCB5Luq6KGo55uY77yM5a6e546w5LiN6Imv546H44CB55u06YCa546H562JMTjpobnmjIfmoIfnmoTliIbpkp/nuqfliLfmlrDjgIJcbiMjIyDpooTmtYvmgKfnu7TmiqRcbuW6lOeUqOaMr+WKqOS8oOaEn+WZqOWSjOWjsOe6ueivhuWIq+aKgOacr++8jOWvueazqOWhkeacuuWSjOi0tOeJh+acuui/m+ihjOWBpeW6t+W6puW7uuaooe+8jOaPkOWJjTQ45bCP5pe26aKE6K2m6K6+5aSH5byC5bi444CCIiwidHBsaWQiOiIxMDAwMSIsInRwbE5hbWUiOiJsaXN0NF8yX21vZCIsImVkaXRlZCI6ImZhbHNlIiwiZXh0cmFQYXJhbXMiOiJ7XCJpbmZvX3VybFwiOlwiaHR0cDovL2JqLmJjZWJvcy5jb20vdjEvd2Vua3UtYWktZG9jLzMwNjAxNjUyODgzMDMwMy9ydGNzL2JkanNvbi8wMTU2ZjZjMGM4NDA1ODZhLmpzb24/YXV0aG9yaXphdGlvbj1iY2UtYXV0aC12MSUyRjQ2ZGM4Y2MzNDY3NDRkYWQ4MDA2NTE4MjNhOTZkOWNkJTJGMjAyNi0wMy0wM1QxMyUzQTUzJTNBMTFaJTJGLTElMkZob3N0JTJGMDhjYjdhNTJmNjU2YTc4MDY3MDliYmZmZGI0YTM4MjQ4NmU0MjcwNzEyYWE1M2M3NmQxMDUzNDczYTNlMzI1MiZyZXNwb25zZUNvbnRlbnRUeXBlPWFwcGxpY2F0aW9uJTJGanNvbiZyZXNwb25zZUNhY2hlQ29udHJvbD1tYXgtYWdlJTNEMzg4ODAwMCZyZXNwb25zZUV4cGlyZXM9RnJpJTJDJTIwMTclMjBBcHIlMjAyMDI2JTIwMjElM0E1MyUzQTExJTIwJTJCMDgwMFwifSJ9</bd:templateData>
    </p:ext>
  </p:extLs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-713974" y="1256469"/>
            <a:ext cx="4863856" cy="486385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-461343" y="1509100"/>
            <a:ext cx="4358594" cy="435859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5" name="AutoShape 5"/>
          <p:cNvSpPr/>
          <p:nvPr/>
        </p:nvSpPr>
        <p:spPr>
          <a:xfrm rot="0">
            <a:off x="4701456" y="4853903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701456" y="5002020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786029" y="462109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绿色制造协同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786029" y="5087309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建立供应链碳足迹追踪平台，要求核心供应商2026年前实现光伏供电占比超30%的清洁生产目标。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4701456" y="1733151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701456" y="1881268"/>
            <a:ext cx="918715" cy="650321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786029" y="146550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材料创新联盟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786029" y="1908493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联合3M、杜邦等基础材料厂商成立联合实验室，开发低介电常数基板和环保型导热界面材料。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4701456" y="3293527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701456" y="3441644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5786029" y="3037490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模块化设计标准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86029" y="3492094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推动摄像头模组、电池组件的接口标准化，使供应商可提前6个月介入新产品开发流程。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生态链联合研发规划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Un+aAgemTvuiBlOWQiOeglOWPkeinhOWIklxuIyMjIOadkOaWmeWIm+aWsOiBlOebn1xu6IGU5ZCIM03jgIHmnZzpgqbnrYnln7rnoYDmnZDmlpnljoLllYbmiJDnq4vogZTlkIjlrp7pqozlrqTvvIzlvIDlj5HkvY7ku4vnlLXluLjmlbDln7rmnb/lkoznjq/kv53lnovlr7zng63nlYzpnaLmnZDmlpnjgIJcbiMjIyDmqKHlnZfljJborr7orqHmoIflh4ZcbuaOqOWKqOaRhOWDj+WktOaooee7hOOAgeeUteaxoOe7hOS7tueahOaOpeWPo+agh+WHhuWMlu+8jOS9v+S+m+W6lOWVhuWPr+aPkOWJjTbkuKrmnIjku4vlhaXmlrDkuqflk4HlvIDlj5HmtYHnqIvjgIJcbiMjIyDnu7/oibLliLbpgKDljY/lkIxcbuW7uueri+S+m+W6lOmTvueis+i2s+i/uei/vei4quW5s+WPsO+8jOimgeaxguaguOW/g+S+m+W6lOWVhjIwMjblubTliY3lrp7njrDlhYnkvI/kvpvnlLXljaDmr5TotoUzMCXnmoTmuIXmtIHnlJ/kuqfnm67moIfjgIIiLCJ0cGxpZCI6IjEwMDAxIiwidHBsTmFtZSI6Imxpc3QzX0ltZzFfbW9kIiwiZWRpdGVkIjoiZmFsc2UiLCJleHRyYVBhcmFtcyI6IntcImluZm9fdXJsXCI6XCJodHRwOi8vYmouYmNlYm9zLmNvbS92MS93ZW5rdS1haS1kb2MvMzA2MDE2NTI4ODMwMzAzL3J0Y3MvYmRqc29uLzAxNTZmNmMwYzg0MDU4NmEuanNvbj9hdXRob3JpemF0aW9uPWJjZS1hdXRoLXYxJTJGNDZkYzhjYzM0Njc0NGRhZDgwMDY1MTgyM2E5NmQ5Y2QlMkYyMDI2LTAzLTAzVDEzJTNBNTMlM0ExMVolMkYtMSUyRmhvc3QlMkYwOGNiN2E1MmY2NTZhNzgwNjcwOWJiZmZkYjRhMzgyNDg2ZTQyNzA3MTJhYTUzYzc2ZDEwNTM0NzNhM2UzMjUyJnJlc3BvbnNlQ29udGVudFR5cGU9YXBwbGljYXRpb24lMkZqc29uJnJlc3BvbnNlQ2FjaGVDb250cm9sPW1heC1hZ2UlM0QzODg4MDAwJnJlc3BvbnNlRXhwaXJlcz1GcmklMkMlMjAxNyUyMEFwciUyMDIwMjYlMjAyMSUzQTUzJTNBMTElMjAlMkIwODAwXCJ9In0=</bd:templateData>
    </p:ext>
  </p:extLst>
</p:sld>
</file>

<file path=ppt/slides/slide26.xml><?xml version="1.0" encoding="utf-8"?>
<p:sld xmlns:a="http://schemas.openxmlformats.org/drawingml/2006/main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5" name="TextBox 2"/>
          <p:cNvSpPr txBox="1"/>
          <p:nvPr/>
        </p:nvSpPr>
        <p:spPr>
          <a:xfrm rot="0">
            <a:off x="4764088" y="6445250"/>
            <a:ext cx="2851150" cy="276225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222935">
                    <a:alpha val="100000"/>
                  </a:srgbClr>
                </a:solidFill>
                <a:latin typeface="Arial"/>
                <a:ea typeface="Arial"/>
                <a:cs typeface="Arial"/>
                <a:hlinkClick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79" name="AutoShape 3"/>
          <p:cNvSpPr/>
          <p:nvPr/>
        </p:nvSpPr>
        <p:spPr>
          <a:xfrm rot="0">
            <a:off x="4859338" y="4030663"/>
            <a:ext cx="2395537" cy="873125"/>
          </a:xfrm>
          <a:prstGeom prst="rect">
            <a:avLst/>
          </a:prstGeom>
          <a:noFill/>
        </p:spPr>
        <p:txBody>
          <a:bodyPr anchor="b" anchorCtr="0" bIns="45720" lIns="91440" rIns="91440" rtlCol="0" tIns="45720" vert="horz" wrap="squar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Eras Light ITC"/>
                <a:ea typeface="Eras Light ITC"/>
                <a:cs typeface="Eras Light ITC"/>
              </a:rPr>
              <a:t>Thanks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0" name="AutoShape 4"/>
          <p:cNvSpPr/>
          <p:nvPr/>
        </p:nvSpPr>
        <p:spPr>
          <a:xfrm rot="0">
            <a:off x="1524000" y="5332413"/>
            <a:ext cx="9144000" cy="1655762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1524000" y="3762375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6" name="Connector 6"/>
          <p:cNvCxnSpPr/>
          <p:nvPr/>
        </p:nvCxnSpPr>
        <p:spPr>
          <a:xfrm>
            <a:off x="1524000" y="1122363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>
            <a:off x="4195763" y="5172075"/>
            <a:ext cx="3800475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24584" name="AutoShape 8"/>
          <p:cNvSpPr/>
          <p:nvPr/>
        </p:nvSpPr>
        <p:spPr>
          <a:xfrm rot="0">
            <a:off x="15240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5" name="AutoShape 9"/>
          <p:cNvSpPr/>
          <p:nvPr/>
        </p:nvSpPr>
        <p:spPr>
          <a:xfrm rot="0">
            <a:off x="103632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IsInRwbGlkIjoiMTAwMDEiLCJ0cGxOYW1lIjoiZW5kXzMwNjAxNjUyODgzMDMwM184NzU3ODI3NzlfMjY4MDc1NDEwMTUwMzAzX21vZCIsImVkaXRlZCI6ImZhbHNlIiwiZXh0cmFQYXJhbXMiOiJ7XCJpbmZvX3VybFwiOlwiaHR0cDovL2JqLmJjZWJvcy5jb20vdjEvd2Vua3UtYWktZG9jLzMwNjAxNjUyODgzMDMwMy9ydGNzL2JkanNvbi8wMTU2ZjZjMGM4NDA1ODZhLmpzb24/YXV0aG9yaXphdGlvbj1iY2UtYXV0aC12MSUyRjQ2ZGM4Y2MzNDY3NDRkYWQ4MDA2NTE4MjNhOTZkOWNkJTJGMjAyNi0wMy0wM1QxMyUzQTUzJTNBMTFaJTJGLTElMkZob3N0JTJGMDhjYjdhNTJmNjU2YTc4MDY3MDliYmZmZGI0YTM4MjQ4NmU0MjcwNzEyYWE1M2M3NmQxMDUzNDczYTNlMzI1MiZyZXNwb25zZUNvbnRlbnRUeXBlPWFwcGxpY2F0aW9uJTJGanNvbiZyZXNwb25zZUNhY2hlQ29udHJvbD1tYXgtYWdlJTNEMzg4ODAwMCZyZXNwb25zZUV4cGlyZXM9RnJpJTJDJTIwMTclMjBBcHIlMjAyMDI2JTIwMjElM0E1MyUzQTExJTIwJTJCMDgwMFwifSJ9</bd:templateData>
    </p:ext>
  </p:extLs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935200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ctr" anchorCtr="0" bIns="45720" lIns="91440" rIns="91440" rtlCol="0" tIns="45720" vert="horz" wrap="square">
            <a:noAutofit/>
          </a:bodyPr>
          <a:lstStyle/>
          <a:p>
            <a:pPr algn="ctr">
              <a:defRPr/>
            </a:pPr>
            <a:r>
              <a:rPr lang="en-US" sz="2775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  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8842" y="3544832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402576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b="2696" t="2696"/>
          <a:stretch>
            <a:fillRect/>
          </a:stretch>
        </p:blipFill>
        <p:spPr>
          <a:xfrm rot="0">
            <a:off x="935200" y="3518978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eyJfdGVtcGxhdGVEYXRhIjp7ImNvbnRlbnRUeXBlIjoiJGltZzAiLCJuZWVkUmVwbGFjZSI6dHJ1ZSwidHlwZSI6ImltYWdlIn0sInRhZyI6IiRpbWcwIn0=</bd:templateData>
          </p:ext>
        </p:extLst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b="18426" t="18426"/>
          <a:stretch>
            <a:fillRect/>
          </a:stretch>
        </p:blipFill>
        <p:spPr>
          <a:xfrm rot="0">
            <a:off x="4168914" y="1502788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eyJfdGVtcGxhdGVEYXRhIjp7ImNvbnRlbnRUeXBlIjoiJGltZzEiLCJuZWVkUmVwbGFjZSI6dHJ1ZSwidHlwZSI6ImltYWdlIn0sInRhZyI6IiRpbWcxIn0=</bd:templateData>
          </p:ext>
        </p:extLst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b="2638" t="2638"/>
          <a:stretch>
            <a:fillRect/>
          </a:stretch>
        </p:blipFill>
        <p:spPr>
          <a:xfrm rot="0">
            <a:off x="7402576" y="3544832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eyJfdGVtcGxhdGVEYXRhIjp7ImNvbnRlbnRUeXBlIjoiJGltZzIiLCJuZWVkUmVwbGFjZSI6dHJ1ZSwidHlwZSI6ImltYWdlIn0sInRhZyI6IiRpbWcyIn0=</bd:templateData>
          </p:ext>
        </p:extLst>
      </p:pic>
      <p:sp>
        <p:nvSpPr>
          <p:cNvPr id="9" name="TextBox 9"/>
          <p:cNvSpPr txBox="1"/>
          <p:nvPr/>
        </p:nvSpPr>
        <p:spPr>
          <a:xfrm rot="0">
            <a:off x="935200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质量稳定性下滑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38761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该供应商在最近季度评估中产品合格率从99%降至92%，导致质量维度得分被扣减8分，直接影响整体评级。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eyJfdGVtcGxhdGVEYXRhIjp7ImNvbnRlbnRUeXBlIjoiJGl0ZW0xX2MiLCJsaW5lQ291bnQiOiI0Iiwid29yZENvdW50IjoiMTUifSwidGFnIjoiJGl0ZW0xX2MifQ==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4168933" y="3570685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交付准时率波动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272494" y="3984787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因产能调配问题，关键零部件交付准时率从98%降至90%，触发采购协议中的违约条款，面临订单比例调整风险。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eyJfdGVtcGxhdGVEYXRhIjp7ImNvbnRlbnRUeXBlIjoiJGl0ZW0yX2MiLCJsaW5lQ291bnQiOiI0Iiwid29yZENvdW50IjoiMTUifSwidGFnIjoiJGl0ZW0yX2MifQ==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402576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技术响应滞后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506137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供应商未能按计划参与客户新一代快充技术的联合开发，技术附加值评分仅获5分（满分15分），丧失战略合作优势。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eyJfdGVtcGxhdGVEYXRhIjp7ImNvbnRlbnRUeXBlIjoiJGl0ZW0zX2MiLCJsaW5lQ291bnQiOiI0Iiwid29yZENvdW50IjoiMTUifSwidGFnIjoiJGl0ZW0zX2MifQ==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供应商评分降至B级风险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+m+W6lOWVhuivhOWIhumZjeiHs0Lnuqfpo47pmalcbiMjIyDotKjph4/nqLPlrprmgKfkuIvmu5FcbuivpeS+m+W6lOWVhuWcqOacgOi/keWto+W6puivhOS8sOS4reS6p+WTgeWQiOagvOeOh+S7jjk5JemZjeiHszkyJe+8jOWvvOiHtOi0qOmHj+e7tOW6puW+l+WIhuiiq+aJo+WHjzjliIbvvIznm7TmjqXlvbHlk43mlbTkvZPor4TnuqfjgIJcbiMjIyDkuqTku5jlh4bml7bnjofms6LliqhcbuWboOS6p+iDveiwg+mFjemXrumimO+8jOWFs+mUrumbtumDqOS7tuS6pOS7mOWHhuaXtueOh+S7jjk4JemZjeiHszkwJe+8jOinpuWPkemHh+i0reWNj+iuruS4reeahOi/nee6puadoeasvu+8jOmdouS4tOiuouWNleavlOS+i+iwg+aVtOmjjumZqeOAglxuIyMjIOaKgOacr+WTjeW6lOa7nuWQjlxu5L6b5bqU5ZWG5pyq6IO95oyJ6K6h5YiS5Y+C5LiO5a6i5oi35paw5LiA5Luj5b+r5YWF5oqA5pyv55qE6IGU5ZCI5byA5Y+R77yM5oqA5pyv6ZmE5Yqg5YC86K+E5YiG5LuF6I63NeWIhu+8iOa7oeWIhjE15YiG77yJ77yM5Lin5aSx5oiY55Wl5ZCI5L2c5LyY5Yq/44CCIiwidHBsaWQiOiIxMDAwMSIsInRwbE5hbWUiOiJsaXN0M19JbWcyMzEyMDEwMV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25696" r="25696"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若降级为C级供应商，将失去年度框架协议折扣，导致单件采购成本增加12%-15%，影响整机毛利率。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采购成本上升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短期订单模式可能导致关键物料备货周期从15天延长至30天，增加供应链中断风险。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备货周期延长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失去联合研发资格后，将无法优先获取客户技术路线图，导致产品迭代滞后竞争对手6-9个月。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研发协同断裂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B级供应商采购份额上限为25%，若评分继续下滑，可能被A级供应商蚕食订单，年营收损失预估超2亿元。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市场份额挤压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订单缩减的潜在影响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uouWNlee8qeWHj+eahOa9nOWcqOW9seWTjVxuIyMjIOmHh+i0reaIkOacrOS4iuWNh1xu6Iul6ZmN57qn5Li6Q+e6p+S+m+W6lOWVhu+8jOWwhuWkseWOu+W5tOW6puahhuaetuWNj+iuruaKmOaJo++8jOWvvOiHtOWNleS7tumHh+i0reaIkOacrOWinuWKoDEyJS0xNSXvvIzlvbHlk43mlbTmnLrmr5vliKnnjofjgIJcbiMjIyDlpIfotKflkajmnJ/lu7bplb9cbuefreacn+iuouWNleaooeW8j+WPr+iDveWvvOiHtOWFs+mUrueJqeaWmeWkh+i0p+WRqOacn+S7jjE15aSp5bu26ZW/6IezMzDlpKnvvIzlop7liqDkvpvlupTpk77kuK3mlq3po47pmanjgIJcbiMjIyDnoJTlj5HljY/lkIzmlq3oo4JcbuWkseWOu+iBlOWQiOeglOWPkei1hOagvOWQju+8jOWwhuaXoOazleS8mOWFiOiOt+WPluWuouaIt+aKgOacr+i3r+e6v+Wbvu+8jOWvvOiHtOS6p+WTgei/reS7o+a7nuWQjuernuS6ieWvueaJizYtOeS4quaciOOAglxuIyMjIOW4guWcuuS7vemineaMpOWOi1xuQue6p+S+m+W6lOWVhumHh+i0reS7vemineS4iumZkOS4ujI1Je+8jOiLpeivhOWIhue7p+e7reS4i+a7ke+8jOWPr+iDveiiq0HnuqfkvpvlupTllYbompXpo5/orqLljZXvvIzlubTokKXmlLbmjZ/lpLHpooTkvLDotoUy5Lq/5YWD44CCIiwidHBsaWQiOiIxMDAwMSIsInRwbE5hbWUiOiJsaXN0NF9JbWcxX21vZCIsImVkaXRlZCI6ImZhbHNlIiwiZXh0cmFQYXJhbXMiOiJ7XCJpbmZvX3VybFwiOlwiaHR0cDovL2JqLmJjZWJvcy5jb20vdjEvd2Vua3UtYWktZG9jLzMwNjAxNjUyODgzMDMwMy9ydGNzL2JkanNvbi8wMTU2ZjZjMGM4NDA1ODZhLmpzb24/YXV0aG9yaXphdGlvbj1iY2UtYXV0aC12MSUyRjQ2ZGM4Y2MzNDY3NDRkYWQ4MDA2NTE4MjNhOTZkOWNkJTJGMjAyNi0wMy0wM1QxMyUzQTUzJTNBMTFaJTJGLTElMkZob3N0JTJGMDhjYjdhNTJmNjU2YTc4MDY3MDliYmZmZGI0YTM4MjQ4NmU0MjcwNzEyYWE1M2M3NmQxMDUzNDczYTNlMzI1MiZyZXNwb25zZUNvbnRlbnRUeXBlPWFwcGxpY2F0aW9uJTJGanNvbiZyZXNwb25zZUNhY2hlQ29udHJvbD1tYXgtYWdlJTNEMzg4ODAwMCZyZXNwb25zZUV4cGlyZXM9RnJpJTJDJTIwMTclMjBBcHIlMjAyMDI2JTIwMjElM0E1MyUzQTExJTIwJTJCMDgwMFwifSJ9</bd:templateData>
    </p:ext>
  </p:extLs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6755660" y="1485222"/>
            <a:ext cx="4279418" cy="4279418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Freeform 4"/>
          <p:cNvSpPr/>
          <p:nvPr/>
        </p:nvSpPr>
        <p:spPr>
          <a:xfrm rot="0">
            <a:off x="513502" y="141767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704352" y="1305549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513502" y="305356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04352" y="2941440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513502" y="4747524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704352" y="4635394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2141730" y="1633688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供应商冲压车间未执行SPC（统计过程控制），关键尺寸CPK值长期低于1.33，导致批次性不良率升高。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2141730" y="1191114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工艺控制缺陷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141730" y="3208717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核心金属件的外协厂未经审核变更，新材料抗疲劳强度未达行业标准（低于800MPa）。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41730" y="2789369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二级供应商管理失控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141730" y="4890693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供应商IQC仍沿用旧版AQL 1.0抽样标准，与客户要求的零缺陷（AQL 0.65）存在显著差距。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41730" y="4471345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检测标准未对齐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质量问题的根源分析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0qOmHj+mXrumimOeahOaguea6kOWIhuaekFxuIyMjIOW3peiJuuaOp+WItue8uumZt1xu5L6b5bqU5ZWG5Yay5Y6L6L2m6Ze05pyq5omn6KGMU1BD77yI57uf6K6h6L+H56iL5o6n5Yi277yJ77yM5YWz6ZSu5bC65a+4Q1BL5YC86ZW/5pyf5L2O5LqOMS4zM++8jOWvvOiHtOaJueasoeaAp+S4jeiJr+eOh+WNh+mrmOOAglxuIyMjIOS6jOe6p+S+m+W6lOWVhueuoeeQhuWkseaOp1xu5qC45b+D6YeR5bGe5Lu255qE5aSW5Y2P5Y6C5pyq57uP5a6h5qC45Y+Y5pu077yM5paw5p2Q5paZ5oqX55ay5Yqz5by65bqm5pyq6L6+6KGM5Lia5qCH5YeG77yI5L2O5LqOODAwTVBh77yJ44CCXG4jIyMg5qOA5rWL5qCH5YeG5pyq5a+56b2QXG7kvpvlupTllYZJUUPku43msr/nlKjml6fniYhBUUwgMS4w5oq95qC35qCH5YeG77yM5LiO5a6i5oi36KaB5rGC55qE6Zu257y66Zm377yIQVFMIDAuNjXvvInlrZjlnKjmmL7okZflt67ot53jgIIiLCJ0cGxpZCI6IjEwMDAxIiwidHBsTmFtZSI6Imxpc3QzX0ltZzBfbW9kIiwiZWRpdGVkIjoiZmFsc2UiLCJleHRyYVBhcmFtcyI6IntcImluZm9fdXJsXCI6XCJodHRwOi8vYmouYmNlYm9zLmNvbS92MS93ZW5rdS1haS1kb2MvMzA2MDE2NTI4ODMwMzAzL3J0Y3MvYmRqc29uLzAxNTZmNmMwYzg0MDU4NmEuanNvbj9hdXRob3JpemF0aW9uPWJjZS1hdXRoLXYxJTJGNDZkYzhjYzM0Njc0NGRhZDgwMDY1MTgyM2E5NmQ5Y2QlMkYyMDI2LTAzLTAzVDEzJTNBNTMlM0ExMVolMkYtMSUyRmhvc3QlMkYwOGNiN2E1MmY2NTZhNzgwNjcwOWJiZmZkYjRhMzgyNDg2ZTQyNzA3MTJhYTUzYzc2ZDEwNTM0NzNhM2UzMjUyJnJlc3BvbnNlQ29udGVudFR5cGU9YXBwbGljYXRpb24lMkZqc29uJnJlc3BvbnNlQ2FjaGVDb250cm9sPW1heC1hZ2UlM0QzODg4MDAwJnJlc3BvbnNlRXhwaXJlcz1GcmklMkMlMjAxNyUyMEFwciUyMDIwMjYlMjAyMSUzQTUzJTNBMTElMjAlMkIwODAwXCJ9In0=</bd:templateData>
    </p:ext>
  </p:extLs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改进目标与策略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Uuei/m+ebruagh+S4juetlueVpSIsInRwbGlkIjoiMTAwMDEiLCJ0cGxOYW1lIjoiaDJ0aXRsZV8zMDYwMTY1Mjg4MzAzMDNfODc1NzgyNzc5XzI2ODA3NTQxMDE1MDMwM19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1164214" y="2085043"/>
            <a:ext cx="641656" cy="64165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h="304800" w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h="304800" w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4114778" y="2128545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6678103" y="2172048"/>
            <a:ext cx="554652" cy="5546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9277352" y="2085043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13360" y="76200"/>
                </a:moveTo>
                <a:lnTo>
                  <a:pt x="243840" y="76200"/>
                </a:lnTo>
                <a:lnTo>
                  <a:pt x="243840" y="289560"/>
                </a:lnTo>
                <a:lnTo>
                  <a:pt x="60960" y="289560"/>
                </a:lnTo>
                <a:lnTo>
                  <a:pt x="60960" y="76200"/>
                </a:lnTo>
                <a:lnTo>
                  <a:pt x="91440" y="76200"/>
                </a:lnTo>
                <a:lnTo>
                  <a:pt x="91440" y="60960"/>
                </a:lnTo>
                <a:cubicBezTo>
                  <a:pt x="91440" y="44129"/>
                  <a:pt x="105089" y="30480"/>
                  <a:pt x="121920" y="30480"/>
                </a:cubicBezTo>
                <a:lnTo>
                  <a:pt x="121920" y="30480"/>
                </a:lnTo>
                <a:lnTo>
                  <a:pt x="182880" y="30480"/>
                </a:lnTo>
                <a:cubicBezTo>
                  <a:pt x="199711" y="30480"/>
                  <a:pt x="213360" y="44129"/>
                  <a:pt x="213360" y="60960"/>
                </a:cubicBezTo>
                <a:lnTo>
                  <a:pt x="213360" y="60960"/>
                </a:lnTo>
                <a:lnTo>
                  <a:pt x="213360" y="76200"/>
                </a:lnTo>
                <a:close/>
                <a:moveTo>
                  <a:pt x="259080" y="76200"/>
                </a:moveTo>
                <a:lnTo>
                  <a:pt x="274320" y="76200"/>
                </a:lnTo>
                <a:cubicBezTo>
                  <a:pt x="291151" y="76200"/>
                  <a:pt x="304800" y="89849"/>
                  <a:pt x="304800" y="106680"/>
                </a:cubicBezTo>
                <a:lnTo>
                  <a:pt x="304800" y="106680"/>
                </a:lnTo>
                <a:lnTo>
                  <a:pt x="304800" y="259080"/>
                </a:lnTo>
                <a:cubicBezTo>
                  <a:pt x="304800" y="275911"/>
                  <a:pt x="291151" y="289560"/>
                  <a:pt x="274320" y="289560"/>
                </a:cubicBezTo>
                <a:lnTo>
                  <a:pt x="274320" y="289560"/>
                </a:lnTo>
                <a:lnTo>
                  <a:pt x="259080" y="289560"/>
                </a:lnTo>
                <a:lnTo>
                  <a:pt x="259080" y="76200"/>
                </a:lnTo>
                <a:close/>
                <a:moveTo>
                  <a:pt x="45720" y="76200"/>
                </a:moveTo>
                <a:lnTo>
                  <a:pt x="45720" y="289560"/>
                </a:lnTo>
                <a:lnTo>
                  <a:pt x="30480" y="289560"/>
                </a:lnTo>
                <a:cubicBezTo>
                  <a:pt x="13649" y="289560"/>
                  <a:pt x="0" y="275911"/>
                  <a:pt x="0" y="259080"/>
                </a:cubicBezTo>
                <a:lnTo>
                  <a:pt x="0" y="259080"/>
                </a:lnTo>
                <a:lnTo>
                  <a:pt x="0" y="106680"/>
                </a:lnTo>
                <a:cubicBezTo>
                  <a:pt x="0" y="89916"/>
                  <a:pt x="13716" y="76200"/>
                  <a:pt x="30480" y="76200"/>
                </a:cubicBezTo>
                <a:lnTo>
                  <a:pt x="45720" y="76200"/>
                </a:lnTo>
                <a:close/>
                <a:moveTo>
                  <a:pt x="121920" y="60960"/>
                </a:moveTo>
                <a:lnTo>
                  <a:pt x="121920" y="76200"/>
                </a:lnTo>
                <a:lnTo>
                  <a:pt x="182880" y="76200"/>
                </a:lnTo>
                <a:lnTo>
                  <a:pt x="182880" y="60960"/>
                </a:lnTo>
                <a:lnTo>
                  <a:pt x="121920" y="6096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13502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通过系统化管控将产品缺陷率降至六西格玛标准（3.4DPMO以下），确保关键部件如屏幕、电池的出厂合格率≥99.7%，满足中国移动A级供应商的硬件质量门槛。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13502" y="2918593"/>
            <a:ext cx="2422374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质量缺陷率控制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26287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建立与上游原材料供应商的联合质量追溯机制，针对芯片、摄像头模组等核心元器件实施批次全检，降低因原材料问题导致的整机不良率。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226287" y="2918593"/>
            <a:ext cx="2367939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供应链协同优化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932691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将售后问题平均解决周期从72小时压缩至24小时内，完善7×24小时技术支援体系，达到中国移动对A级供应商的履约响应要求。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932691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服务响应时效提升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8579636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杜绝围标串标等违规行为，建立内部审计流程与供应商黑名单制度，确保投标文件与交付产品的一致性，规避降级风险。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79636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合规性强化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评分恢复至A级的核心目标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vhOWIhuaBouWkjeiHs0HnuqfnmoTmoLjlv4Pnm67moIdcbiMjIyDotKjph4/nvLrpmbfnjofmjqfliLZcbumAmui/h+ezu+e7n+WMlueuoeaOp+WwhuS6p+WTgee8uumZt+eOh+mZjeiHs+WFreilv+agvOeOm+agh+WHhu+8iDMuNERQTU/ku6XkuIvvvInvvIznoa7kv53lhbPplK7pg6jku7blpoLlsY/luZXjgIHnlLXmsaDnmoTlh7rljoLlkIjmoLznjofiiaU5OS43Je+8jOa7oei2s+S4reWbveenu+WKqEHnuqfkvpvlupTllYbnmoTnoazku7botKjph4/pl6jmp5vjgIJcbiMjIyDkvpvlupTpk77ljY/lkIzkvJjljJZcbuW7uueri+S4juS4iua4uOWOn+adkOaWmeS+m+W6lOWVhueahOiBlOWQiOi0qOmHj+i/vea6r+acuuWItu+8jOmSiOWvueiKr+eJh+OAgeaRhOWDj+WktOaooee7hOetieaguOW/g+WFg+WZqOS7tuWunuaWveaJueasoeWFqOajgO+8jOmZjeS9juWboOWOn+adkOaWmemXrumimOWvvOiHtOeahOaVtOacuuS4jeiJr+eOh+OAglxuIyMjIOacjeWKoeWTjeW6lOaXtuaViOaPkOWNh1xu5bCG5ZSu5ZCO6Zeu6aKY5bmz5Z2H6Kej5Yaz5ZGo5pyf5LuONzLlsI/ml7bljovnvKnoh7MyNOWwj+aXtuWGhe+8jOWujOWWhDfDlzI05bCP5pe25oqA5pyv5pSv5o+05L2T57O777yM6L6+5Yiw5Lit5Zu956e75Yqo5a+5Qee6p+S+m+W6lOWVhueahOWxpee6puWTjeW6lOimgeaxguOAglxuIyMjIOWQiOinhOaAp+W8uuWMllxu5p2c57ud5Zu05qCH5Liy5qCH562J6L+d6KeE6KGM5Li677yM5bu656uL5YaF6YOo5a6h6K6h5rWB56iL5LiO5L6b5bqU5ZWG6buR5ZCN5Y2V5Yi25bqm77yM56Gu5L+d5oqV5qCH5paH5Lu25LiO5Lqk5LuY5Lqn5ZOB55qE5LiA6Ie05oCn77yM6KeE6YG/6ZmN57qn6aOO6Zmp44CCIiwidHBsaWQiOiIxMDAwMSIsInRwbE5hbWUiOiJsaXN0NF8yN19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 rot="0">
            <a:off x="4197466" y="1162542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DMAIC流程实施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197466" y="168512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定义关键质量特性（CTQ）如屏幕显示良率、电池续航衰减率；测量当前生产流程的σ水平；分析缺陷根源（如焊接工艺波动）；改进工艺参数；建立SPC控制图持续监控。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-328183" y="2528623"/>
            <a:ext cx="3304066" cy="330406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 rot="0">
            <a:off x="4197466" y="2801151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数字化工具融合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197466" y="332373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引入MES系统实时采集生产线数据，通过AI算法预测潜在缺陷点位，替代传统抽检模式，实现动态质量干预。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TextBox 18"/>
          <p:cNvSpPr txBox="1"/>
          <p:nvPr/>
        </p:nvSpPr>
        <p:spPr>
          <a:xfrm rot="0">
            <a:off x="4197466" y="4439760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跨部门协作机制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197466" y="4962340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组建质量攻坚小组（含研发、生产、采购部门），采用QFD（质量功能展开）方法将客户需求转化为设计参数，确保新品开发阶段即嵌入六西格玛标准。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六西格玛方法论的应用规划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reilv+agvOeOm+aWueazleiuuueahOW6lOeUqOinhOWIklxuIyMjIERNQUlD5rWB56iL5a6e5pa9XG7lrprkuYnlhbPplK7otKjph4/nibnmgKfvvIhDVFHvvInlpoLlsY/luZXmmL7npLroia/njofjgIHnlLXmsaDnu63oiKroobDlh4/njofvvJvmtYvph4/lvZPliY3nlJ/kuqfmtYHnqIvnmoTPg+awtOW5s++8m+WIhuaekOe8uumZt+aguea6kO+8iOWmgueEiuaOpeW3peiJuuazouWKqO+8ie+8m+aUuei/m+W3peiJuuWPguaVsO+8m+W7uueri1NQQ+aOp+WItuWbvuaMgee7reebkeaOp+OAglxuIyMjIOaVsOWtl+WMluW3peWFt+iejeWQiFxu5byV5YWlTUVT57O757uf5a6e5pe26YeH6ZuG55Sf5Lqn57q/5pWw5o2u77yM6YCa6L+HQUnnrpfms5XpooTmtYvmvZzlnKjnvLrpmbfngrnkvY3vvIzmm7/ku6PkvKDnu5/mir3mo4DmqKHlvI/vvIzlrp7njrDliqjmgIHotKjph4/lubLpooTjgIJcbiMjIyDot6jpg6jpl6jljY/kvZzmnLrliLZcbue7hOW7uui0qOmHj+aUu+WdmuWwj+e7hO+8iOWQq+eglOWPkeOAgeeUn+S6p+OAgemHh+i0remDqOmXqO+8ie+8jOmHh+eUqFFGRO+8iOi0qOmHj+WKn+iDveWxleW8gO+8ieaWueazleWwhuWuouaIt+mcgOaxgui9rOWMluS4uuiuvuiuoeWPguaVsO+8jOehruS/neaWsOWTgeW8gOWPkemYtuauteWNs+W1jOWFpeWFreilv+agvOeOm+agh+WHhuOAgiIsInRwbGlkIjoiMTAwMDEiLCJ0cGxOYW1lIjoibGlzdDNfSW1nMl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433352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44350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" name="Freeform 5"/>
          <p:cNvSpPr/>
          <p:nvPr/>
        </p:nvSpPr>
        <p:spPr>
          <a:xfrm rot="-5400000">
            <a:off x="877925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-5400000">
            <a:off x="877925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885217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对屏幕玻璃的透光率、硬度等指标增设分级检测（如AAA级≥92%透光率），电池电芯循环寿命从500次提升至800次测试标准。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885217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关键参数严控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3134403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3217090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3345401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Freeform 12"/>
          <p:cNvSpPr/>
          <p:nvPr/>
        </p:nvSpPr>
        <p:spPr>
          <a:xfrm rot="-5400000">
            <a:off x="3578976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-5400000">
            <a:off x="3578976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586268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新增-30℃~60℃极端温度下的元器件性能测试项，确保产品在北方严寒及南方高温环境下均能稳定运行。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3586268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环境适应性测试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5835454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6046452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Freeform 18"/>
          <p:cNvSpPr/>
          <p:nvPr/>
        </p:nvSpPr>
        <p:spPr>
          <a:xfrm rot="-5400000">
            <a:off x="6280027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Freeform 19"/>
          <p:cNvSpPr/>
          <p:nvPr/>
        </p:nvSpPr>
        <p:spPr>
          <a:xfrm rot="-5400000">
            <a:off x="6280027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6287319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参照中国移动A级供应商名录，优先采购已通过ISO 9001/14001双认证的供应商材料，并推行“质量保证金”制度激励上游改进。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287319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供应商分级联动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8536505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23" name="Connector 23"/>
          <p:cNvCxnSpPr/>
          <p:nvPr/>
        </p:nvCxnSpPr>
        <p:spPr>
          <a:xfrm>
            <a:off x="8747503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4" name="Freeform 24"/>
          <p:cNvSpPr/>
          <p:nvPr/>
        </p:nvSpPr>
        <p:spPr>
          <a:xfrm rot="-5400000">
            <a:off x="8981078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5" name="Freeform 25"/>
          <p:cNvSpPr/>
          <p:nvPr/>
        </p:nvSpPr>
        <p:spPr>
          <a:xfrm rot="-5400000">
            <a:off x="8981078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8988371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建立历史缺陷案例库（如摄像头对焦偏移、主板虚焊等），在新品设计阶段进行FMEA（失效模式分析）预防性验证。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8988371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缺陷数据库建设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8" name="AutoShape 28"/>
          <p:cNvSpPr/>
          <p:nvPr/>
        </p:nvSpPr>
        <p:spPr>
          <a:xfrm rot="0">
            <a:off x="516039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9" name="AutoShape 29"/>
          <p:cNvSpPr/>
          <p:nvPr/>
        </p:nvSpPr>
        <p:spPr>
          <a:xfrm rot="0">
            <a:off x="5918141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" name="AutoShape 30"/>
          <p:cNvSpPr/>
          <p:nvPr/>
        </p:nvSpPr>
        <p:spPr>
          <a:xfrm rot="0">
            <a:off x="8619192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1" name="TextBox 31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原材料检验标准优化方向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On+adkOaWmeajgOmqjOagh+WHhuS8mOWMluaWueWQkVxuIyMjIOWFs+mUruWPguaVsOS4peaOp1xu5a+55bGP5bmV546755KD55qE6YCP5YWJ546H44CB56Gs5bqm562J5oyH5qCH5aKe6K6+5YiG57qn5qOA5rWL77yI5aaCQUFB57qn4omlOTIl6YCP5YWJ546H77yJ77yM55S15rGg55S16Iqv5b6q546v5a+/5ZG95LuONTAw5qyh5o+Q5Y2H6IezODAw5qyh5rWL6K+V5qCH5YeG44CCXG4jIyMg546v5aKD6YCC5bqU5oCn5rWL6K+VXG7mlrDlop4tMzDihIN+NjDihIPmnoHnq6/muKnluqbkuIvnmoTlhYPlmajku7bmgKfog73mtYvor5XpobnvvIznoa7kv53kuqflk4HlnKjljJfmlrnkuKXlr5Llj4rljZfmlrnpq5jmuKnnjq/looPkuIvlnYfog73nqLPlrprov5DooYzjgIJcbiMjIyDkvpvlupTllYbliIbnuqfogZTliqhcbuWPgueFp+S4reWbveenu+WKqEHnuqfkvpvlupTllYblkI3lvZXvvIzkvJjlhYjph4fotK3lt7LpgJrov4dJU08gOTAwMS8xNDAwMeWPjOiupOivgeeahOS+m+W6lOWVhuadkOaWme+8jOW5tuaOqOihjOKAnOi0qOmHj+S/neivgemHkeKAneWItuW6pua/gOWKseS4iua4uOaUuei/m+OAglxuIyMjIOe8uumZt+aVsOaNruW6k+W7uuiuvlxu5bu656uL5Y6G5Y+y57y66Zm35qGI5L6L5bqT77yI5aaC5pGE5YOP5aS05a+554Sm5YGP56e744CB5Li75p2/6Jma54SK562J77yJ77yM5Zyo5paw5ZOB6K6+6K6h6Zi25q616L+b6KGMRk1FQe+8iOWkseaViOaooeW8j+WIhuaekO+8iemihOmYsuaAp+mqjOivgeOAgiIsInRwbGlkIjoiMTAwMDEiLCJ0cGxOYW1lIjoibGlzdDRfNV9tb2QiLCJlZGl0ZWQiOiJmYWxzZSIsImV4dHJhUGFyYW1zIjoie1wiaW5mb191cmxcIjpcImh0dHA6Ly9iai5iY2Vib3MuY29tL3YxL3dlbmt1LWFpLWRvYy8zMDYwMTY1Mjg4MzAzMDMvcnRjcy9iZGpzb24vMDE1NmY2YzBjODQwNTg2YS5qc29uP2F1dGhvcml6YXRpb249YmNlLWF1dGgtdjElMkY0NmRjOGNjMzQ2NzQ0ZGFkODAwNjUxODIzYTk2ZDljZCUyRjIwMjYtMDMtMDNUMTMlM0E1MyUzQTExWiUyRi0xJTJGaG9zdCUyRjA4Y2I3YTUyZjY1NmE3ODA2NzA5YmJmZmRiNGEzODI0ODZlNDI3MDcxMmFhNTNjNzZkMTA1MzQ3M2EzZTMyNTImcmVzcG9uc2VDb250ZW50VHlwZT1hcHBsaWNhdGlvbiUyRmpzb24mcmVzcG9uc2VDYWNoZUNvbnRyb2w9bWF4LWFnZSUzRDM4ODgwMDAmcmVzcG9uc2VFeHBpcmVzPUZyaSUyQyUyMDE3JTIwQXByJTIwMjAyNiUyMDIxJTNBNTMlM0ExMSUyMCUyQjA4MDBcIn0ifQ==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AAB8"/>
      </a:accent1>
      <a:accent2>
        <a:srgbClr val="9FAAB8"/>
      </a:accent2>
      <a:accent3>
        <a:srgbClr val="9FAAB8"/>
      </a:accent3>
      <a:accent4>
        <a:srgbClr val="9FAAB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0</Slides>
  <Notes>0</Notes>
  <HiddenSlides>0</HiddenSlides>
  <MMClips>0</MMClips>
  <ScaleCrop>false</ScaleCrop>
  <HeadingPairs>
    <vt:vector baseType="variant" size="6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baseType="lpstr" size="4"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2025-10-20T11:38:53Z</dcterms:created>
  <dc:creator>zhangqishou</dc:creator>
  <cp:lastModifiedBy>zhangqishou</cp:lastModifiedBy>
  <dcterms:modified xsi:type="dcterms:W3CDTF">2025-10-20T12:04:35Z</dcterms:modified>
  <cp:revision>2</cp:revision>
  <dc:title>PowerPoint 演示文稿</dc:title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AIGC">
    <vt:lpwstr>{"Label":"1","ContentProducer":"001191110000802100433B10001","ProduceID":"2ca340dcb75539748ee47a0b4922d638_1772546144_42fc54d0bcf0db9725d0aaa10f769938","ReservedCode1":"569d663c8762b38078c0bedf7164312923ba43dc58a891d050ae9ea48db702eb","ContentPropagator":"001191110000802100433B10001","PropagateID":"2ca340dcb75539748ee47a0b4922d638_1772546144_42fc54d0bcf0db9725d0aaa10f769938","ReservedCode2":"569d663c8762b38078c0bedf7164312923ba43dc58a891d050ae9ea48db702eb"}</vt:lpwstr>
  </op:property>
</op:Properties>
</file>