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  <Override ContentType="application/vnd.openxmlformats-officedocument.presentationml.slide+xml" PartName="/ppt/slides/slide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Default Extension="jpg" ContentType="image/jpeg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custom-properties+xml" PartName="/docProps/custom.xml"/>
</Types>
</file>

<file path=_rels/.rels><?xml version="1.0" encoding="UTF-8" standalone="yes"?>
<Relationships xmlns="http://schemas.openxmlformats.org/package/2006/relationships">
<Relationship Target="ppt/presentation.xml" Type="http://schemas.openxmlformats.org/officeDocument/2006/relationships/officeDocument" Id="rId1"/>
<Relationship Target="docProps/thumbnail.jpeg" Type="http://schemas.openxmlformats.org/package/2006/relationships/metadata/thumbnail" Id="rId2"/>
<Relationship Target="docProps/core.xml" Type="http://schemas.openxmlformats.org/package/2006/relationships/metadata/core-properties" Id="rId3"/>
<Relationship Target="docProps/app.xml" Type="http://schemas.openxmlformats.org/officeDocument/2006/relationships/extended-properties" Id="rId4"/>
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2192000" cy="6858000" type="screen16x9"/>
  <p:notesSz cx="6858000" cy="9144000"/>
  <p:defaultTextStyle>
    <a:defPPr>
      <a:defRPr lang="zh-CN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ooxmlsdkcls="c:P15_CT_ExtendedGuideList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 lastView="sldThumbnailView">
  <p:normalViewPr>
    <p:restoredLeft sz="16520"/>
    <p:restoredTop sz="94674"/>
  </p:normalViewPr>
  <p:slideViewPr>
    <p:cSldViewPr snapToGrid="0">
      <p:cViewPr varScale="1">
        <p:scale>
          <a:sx d="100" n="124"/>
          <a:sy d="100" n="124"/>
        </p:scale>
        <p:origin x="224" y="168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Target="slideMasters/slideMaster1.xml" Type="http://schemas.openxmlformats.org/officeDocument/2006/relationships/slideMaster" Id="rId1"/>
<Relationship Target="presProps.xml" Type="http://schemas.openxmlformats.org/officeDocument/2006/relationships/presProps" Id="rId2"/>
<Relationship Target="viewProps.xml" Type="http://schemas.openxmlformats.org/officeDocument/2006/relationships/viewProps" Id="rId3"/>
<Relationship Target="theme/theme1.xml" Type="http://schemas.openxmlformats.org/officeDocument/2006/relationships/theme" Id="rId4"/>
<Relationship Target="tableStyles.xml" Type="http://schemas.openxmlformats.org/officeDocument/2006/relationships/tableStyles" Id="rId5"/>
<Relationship Target="slides/slide1.xml" Type="http://schemas.openxmlformats.org/officeDocument/2006/relationships/slide" Id="rId6"/>
<Relationship Target="slides/slide.xml" Type="http://schemas.openxmlformats.org/officeDocument/2006/relationships/slide" Id="rId7"/>
<Relationship Target="slides/slide2.xml" Type="http://schemas.openxmlformats.org/officeDocument/2006/relationships/slide" Id="rId8"/>
<Relationship Target="slides/slide3.xml" Type="http://schemas.openxmlformats.org/officeDocument/2006/relationships/slide" Id="rId9"/>
<Relationship Target="slides/slide4.xml" Type="http://schemas.openxmlformats.org/officeDocument/2006/relationships/slide" Id="rId10"/>
<Relationship Target="slides/slide5.xml" Type="http://schemas.openxmlformats.org/officeDocument/2006/relationships/slide" Id="rId11"/>
<Relationship Target="slides/slide6.xml" Type="http://schemas.openxmlformats.org/officeDocument/2006/relationships/slide" Id="rId12"/>
<Relationship Target="slides/slide7.xml" Type="http://schemas.openxmlformats.org/officeDocument/2006/relationships/slide" Id="rId13"/>
<Relationship Target="slides/slide8.xml" Type="http://schemas.openxmlformats.org/officeDocument/2006/relationships/slide" Id="rId14"/>
<Relationship Target="slides/slide9.xml" Type="http://schemas.openxmlformats.org/officeDocument/2006/relationships/slide" Id="rId15"/>
<Relationship Target="slides/slide10.xml" Type="http://schemas.openxmlformats.org/officeDocument/2006/relationships/slide" Id="rId16"/>
<Relationship Target="slides/slide11.xml" Type="http://schemas.openxmlformats.org/officeDocument/2006/relationships/slide" Id="rId17"/>
<Relationship Target="slides/slide12.xml" Type="http://schemas.openxmlformats.org/officeDocument/2006/relationships/slide" Id="rId18"/>
<Relationship Target="slides/slide13.xml" Type="http://schemas.openxmlformats.org/officeDocument/2006/relationships/slide" Id="rId19"/>
<Relationship Target="slides/slide14.xml" Type="http://schemas.openxmlformats.org/officeDocument/2006/relationships/slide" Id="rId20"/>
<Relationship Target="slides/slide15.xml" Type="http://schemas.openxmlformats.org/officeDocument/2006/relationships/slide" Id="rId21"/>
<Relationship Target="slides/slide16.xml" Type="http://schemas.openxmlformats.org/officeDocument/2006/relationships/slide" Id="rId22"/>
<Relationship Target="slides/slide17.xml" Type="http://schemas.openxmlformats.org/officeDocument/2006/relationships/slide" Id="rId23"/>
<Relationship Target="slides/slide18.xml" Type="http://schemas.openxmlformats.org/officeDocument/2006/relationships/slide" Id="rId24"/>
<Relationship Target="slides/slide19.xml" Type="http://schemas.openxmlformats.org/officeDocument/2006/relationships/slide" Id="rId25"/>
<Relationship Target="slides/slide20.xml" Type="http://schemas.openxmlformats.org/officeDocument/2006/relationships/slide" Id="rId26"/>
<Relationship Target="slides/slide21.xml" Type="http://schemas.openxmlformats.org/officeDocument/2006/relationships/slide" Id="rId27"/>
<Relationship Target="slides/slide22.xml" Type="http://schemas.openxmlformats.org/officeDocument/2006/relationships/slide" Id="rId28"/>
<Relationship Target="slides/slide23.xml" Type="http://schemas.openxmlformats.org/officeDocument/2006/relationships/slide" Id="rId29"/>
<Relationship Target="slides/slide24.xml" Type="http://schemas.openxmlformats.org/officeDocument/2006/relationships/slide" Id="rId30"/>
<Relationship Target="slides/slide25.xml" Type="http://schemas.openxmlformats.org/officeDocument/2006/relationships/slide" Id="rId31"/>
<Relationship Target="slides/slide26.xml" Type="http://schemas.openxmlformats.org/officeDocument/2006/relationships/slide" Id="rId32"/>
</Relationships>

</file>

<file path=ppt/slideLayouts/_rels/slideLayout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0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2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3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4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5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6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7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8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9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slideLayout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ooxmlsdkcls="c:A16_CT_CreationId" id="{72D1C8FA-4E74-3C2B-B2E1-90179EE0F86D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EAF96F5C-20E8-D5B3-4B51-E00FBADC240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5DCA3150-268E-E144-EB8E-C83266A4625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62C9375F-A225-D342-874D-7AF26BF34C8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3CB66B5-34D0-BDE9-5932-0E416504FDCD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BD9B6BF-E627-7250-3EDA-1287E111052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AA7CADA8-4560-F141-7ED6-BD570DF7468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24590A53-D30B-FB19-DA4E-56FFB4BECD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ooxmlsdkcls="c:A16_CT_CreationId" id="{9F20F4DD-F736-F394-947B-5741BD745FEF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6E099BE-C301-7614-65DF-46D9E84D64D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5B136390-1E46-C21F-75CD-E31A783244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85A1DA6-C2F0-C179-3F42-8D6667B9AE8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B4619AC8-8FAF-9013-7FB4-18456D33271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6E2F4FD-E8D7-1C42-14C4-121EA09928C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BD03D1D-7811-D79C-3E26-008C6266453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9F5FEE4B-101F-62CC-E69D-F081B97B9CB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6C09279D-06F0-EFDE-9CD6-193A29D31A4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3B3CCE7-DC65-DA1D-3E8E-70130CD6E89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99B74EE2-CD7D-A99C-E5D2-1366E53CABF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5252B1E2-E5C3-92D1-FF78-B950DDC1B42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2C17D338-6AC5-3B05-1915-B1578DB8BD8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0F8E3BF0-2279-8BF3-1C0E-03C9E7BF3BF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5EB8EC9A-56DC-2B36-BF93-CCB1A8E3E9A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1F3D304B-FAC1-533F-1456-38E73C2AFC5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016F4D4A-E839-BFE4-78EA-559F4A54D91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47A501C3-38EB-2364-C39C-33279253F15E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85EEC63D-4589-C043-285B-B8127689F2C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ooxmlsdkcls="c:A16_CT_CreationId" id="{18810A47-0A22-AB30-2FCE-43F3C972A80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ooxmlsdkcls="c:A16_CT_CreationId" id="{588C72C7-7B09-FD2C-30C5-4350039BABB1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ooxmlsdkcls="c:A16_CT_CreationId" id="{B3957867-163A-9E7A-AE92-DDB0D8E1D82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ooxmlsdkcls="c:A16_CT_CreationId" id="{140928ED-F638-2A81-FAF0-17D14FCA979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ooxmlsdkcls="c:A16_CT_CreationId" id="{EB5BCCDA-B30D-A94D-59C6-47F6302534C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ooxmlsdkcls="c:A16_CT_CreationId" id="{5CFF8EF7-C3FC-15DF-EB99-F3AFA6C50F0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ooxmlsdkcls="c:A16_CT_CreationId" id="{BBA37BA3-FB71-5172-B46A-25DF8DB9748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ooxmlsdkcls="c:A16_CT_CreationId" id="{890FED2D-6DE6-4528-CEC4-A1B115005D0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ooxmlsdkcls="c:A16_CT_CreationId" id="{3C4BDD16-6439-B908-EDD7-E328E0DBDD5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ooxmlsdkcls="c:A16_CT_CreationId" id="{82E04F1C-1C5E-FF25-BFF4-A2FD0C4AB89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ooxmlsdkcls="c:A16_CT_CreationId" id="{25C5C0E4-D1F8-57FC-808D-20A6FC4DDD9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F304B274-03F4-DFA5-61F7-9E8E0AC98463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D8BAC8FF-DC28-5C76-6936-568A1EF2B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0762A2AA-F26F-56C5-60C1-F265434CD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2E79CC6C-B836-7CF1-8B26-F26AD143943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ooxmlsdkcls="c:A16_CT_CreationId" id="{BB5A8308-143D-B013-FA6D-13A508B23FD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A09730FC-073C-5B6F-22E8-FA4523B5C264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9C0007D1-71A0-CD5F-5290-4EB94B79278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F4971ABE-DCFA-3F63-9336-9EBAF4904C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BF786D08-7017-BD7F-109B-79A0EF202E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target="/slidelayout//ppt/slideLayouts/slideLayout9.xml.png" type="slideLayout"/>
    </p:ext>
  </p:extLst>
</p:sldLayout>
</file>

<file path=ppt/slideMasters/_rels/slideMaster1.xml.rels><?xml version="1.0" encoding="UTF-8" standalone="yes"?>
<Relationships xmlns="http://schemas.openxmlformats.org/package/2006/relationships">
<Relationship Target="../slideLayouts/slideLayout1.xml" Type="http://schemas.openxmlformats.org/officeDocument/2006/relationships/slideLayout" Id="rId1"/>
<Relationship Target="../slideLayouts/slideLayout10.xml" Type="http://schemas.openxmlformats.org/officeDocument/2006/relationships/slideLayout" Id="rId10"/>
<Relationship Target="../slideLayouts/slideLayout11.xml" Type="http://schemas.openxmlformats.org/officeDocument/2006/relationships/slideLayout" Id="rId11"/>
<Relationship Target="../theme/theme1.xml" Type="http://schemas.openxmlformats.org/officeDocument/2006/relationships/theme" Id="rId12"/>
<Relationship Target="../slideLayouts/slideLayout2.xml" Type="http://schemas.openxmlformats.org/officeDocument/2006/relationships/slideLayout" Id="rId2"/>
<Relationship Target="../slideLayouts/slideLayout3.xml" Type="http://schemas.openxmlformats.org/officeDocument/2006/relationships/slideLayout" Id="rId3"/>
<Relationship Target="../slideLayouts/slideLayout4.xml" Type="http://schemas.openxmlformats.org/officeDocument/2006/relationships/slideLayout" Id="rId4"/>
<Relationship Target="../slideLayouts/slideLayout5.xml" Type="http://schemas.openxmlformats.org/officeDocument/2006/relationships/slideLayout" Id="rId5"/>
<Relationship Target="../slideLayouts/slideLayout6.xml" Type="http://schemas.openxmlformats.org/officeDocument/2006/relationships/slideLayout" Id="rId6"/>
<Relationship Target="../slideLayouts/slideLayout7.xml" Type="http://schemas.openxmlformats.org/officeDocument/2006/relationships/slideLayout" Id="rId7"/>
<Relationship Target="../slideLayouts/slideLayout8.xml" Type="http://schemas.openxmlformats.org/officeDocument/2006/relationships/slideLayout" Id="rId8"/>
<Relationship Target="../slideLayouts/slideLayout9.xml" Type="http://schemas.openxmlformats.org/officeDocument/2006/relationships/slideLayout" Id="rId9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ooxmlsdkcls="c:A16_CT_CreationId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857A3692-2AD9-CE6F-D53F-7845B9B389B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B51CEA3-90BC-60A3-2BF0-EFFB67E7C6ED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CA196AE0-833D-16AA-C61D-4401D75F8977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03FBC43C-0D70-FA29-5981-9056C96452AA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5848798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1.xml.rels><?xml version="1.0" encoding="UTF-8" standalone="yes"?>
<Relationships xmlns="http://schemas.openxmlformats.org/package/2006/relationships">
<Relationship Target="../slideLayouts/slideLayout7.xml" Type="http://schemas.openxmlformats.org/officeDocument/2006/relationships/slideLayout" Id="rId1"/>
<Relationship Target="../media/image1.png" Type="http://schemas.openxmlformats.org/officeDocument/2006/relationships/image" Id="rId2"/>
<Relationship Target="../media/image2.png" Type="http://schemas.openxmlformats.org/officeDocument/2006/relationships/image" Id="rId3"/>
<Relationship Target="../media/image3.png" Type="http://schemas.openxmlformats.org/officeDocument/2006/relationships/image" Id="rId4"/>
<Relationship Target="../media/image4.png" Type="http://schemas.openxmlformats.org/officeDocument/2006/relationships/image" Id="rId5"/>
<Relationship Target="../media/image5.png" Type="http://schemas.openxmlformats.org/officeDocument/2006/relationships/image" Id="rId6"/>
</Relationships>

</file>

<file path=ppt/slides/_rels/slide1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4.jpg" Type="http://schemas.openxmlformats.org/officeDocument/2006/relationships/image" Id="rId3"/>
</rels:Relationships>

</file>

<file path=ppt/slides/_rels/slide1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5.jpg" Type="http://schemas.openxmlformats.org/officeDocument/2006/relationships/image" Id="rId3"/>
</rels:Relationships>

</file>

<file path=ppt/slides/_rels/slide1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6.jpg" Type="http://schemas.openxmlformats.org/officeDocument/2006/relationships/image" Id="rId3"/>
</rels:Relationships>

</file>

<file path=ppt/slides/_rels/slide1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7.jpg" Type="http://schemas.openxmlformats.org/officeDocument/2006/relationships/image" Id="rId3"/>
</rels:Relationships>

</file>

<file path=ppt/slides/_rels/slide1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4.png" Type="http://schemas.openxmlformats.org/officeDocument/2006/relationships/image" Id="rId3"/>
<rels:Relationship Target="../media/image15.png" Type="http://schemas.openxmlformats.org/officeDocument/2006/relationships/image" Id="rId4"/>
</rels:Relationships>

</file>

<file path=ppt/slides/_rels/slide1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6.png" Type="http://schemas.openxmlformats.org/officeDocument/2006/relationships/image" Id="rId3"/>
</rels:Relationships>

</file>

<file path=ppt/slides/_rels/slide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8.jpg" Type="http://schemas.openxmlformats.org/officeDocument/2006/relationships/image" Id="rId3"/>
<rels:Relationship Target="../media/image9.jpg" Type="http://schemas.openxmlformats.org/officeDocument/2006/relationships/image" Id="rId4"/>
<rels:Relationship Target="../media/image10.jpg" Type="http://schemas.openxmlformats.org/officeDocument/2006/relationships/image" Id="rId5"/>
</rels:Relationships>

</file>

<file path=ppt/slides/_rels/slide2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jpg" Type="http://schemas.openxmlformats.org/officeDocument/2006/relationships/image" Id="rId3"/>
<rels:Relationship Target="../media/image12.jpg" Type="http://schemas.openxmlformats.org/officeDocument/2006/relationships/image" Id="rId4"/>
<rels:Relationship Target="../media/image13.jpg" Type="http://schemas.openxmlformats.org/officeDocument/2006/relationships/image" Id="rId5"/>
</rels:Relationships>

</file>

<file path=ppt/slides/_rels/slide2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4.jpg" Type="http://schemas.openxmlformats.org/officeDocument/2006/relationships/image" Id="rId3"/>
</rels:Relationships>

</file>

<file path=ppt/slides/_rels/slide2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7.png" Type="http://schemas.openxmlformats.org/officeDocument/2006/relationships/image" Id="rId2"/>
</rels:Relationships>

</file>

<file path=ppt/slides/_rels/slide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jpg" Type="http://schemas.openxmlformats.org/officeDocument/2006/relationships/image" Id="rId3"/>
</rels:Relationships>

</file>

<file path=ppt/slides/_rels/slide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.jpg" Type="http://schemas.openxmlformats.org/officeDocument/2006/relationships/image" Id="rId3"/>
</rels:Relationships>

</file>

<file path=ppt/slides/_rels/slide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.jpg" Type="http://schemas.openxmlformats.org/officeDocument/2006/relationships/image" Id="rId3"/>
</rels:Relationships>

</file>

<file path=ppt/slides/_rels/slide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3.jpg" Type="http://schemas.openxmlformats.org/officeDocument/2006/relationships/image" Id="rId3"/>
</rels:Relationships>

</file>

<file path=ppt/slides/slide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项目背景与问题定义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团队组建与角色分工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测量阶段与数据分析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实验设计与工艺优化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改进措施与效果验证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标准化与持续监控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6aG555uu6IOM5pmv5LiO6Zeu6aKY5a6a5LmJXG7lm6LpmJ/nu4Tlu7rkuI7op5LoibLliIblt6Vcbua1i+mHj+mYtuauteS4juaVsOaNruWIhuaekFxu5a6e6aqM6K6+6K6h5LiO5bel6Im65LyY5YyWXG7mlLnov5vmjqrmlr3kuI7mlYjmnpzpqozor4Fcbuagh+WHhuWMluS4juaMgee7reebkeaOpyIsInRwbGlkIjoiMTAwMDEiLCJ0cGxOYW1lIjoiY2F0YUxpc3RfMzA2MDExMzI1OTUwMzAzXzg3NTc4Mjc3OV8yNjgwNjY5NjM3NTAzMDNfNl9tb2QiLCJlZGl0ZWQiOiJmYWxzZSIsImV4dHJhUGFyYW1zIjoie1wiaW5mb191cmxcIjpcImh0dHA6Ly9iai5iY2Vib3MuY29tL3YxL3dlbmt1LWFpLWRvYy8zMDYwMTEzMjU5NTAzMDMvcnRjcy9iZGpzb24vMTBhMDdhNzRhMGUyNmNiYS5qc29uP2F1dGhvcml6YXRpb249YmNlLWF1dGgtdjElMkY0NmRjOGNjMzQ2NzQ0ZGFkODAwNjUxODIzYTk2ZDljZCUyRjIwMjYtMDMtMDNUMTMlM0EzMiUzQTAwWiUyRi0xJTJGaG9zdCUyRjU5YzcyMmJhOTg1MWJkM2IwOTJiMWZlODhkY2Y0MzdhMDg2YmRkZmZhMjg3MjgwZDNkZjIwNGE4NmZkMjZlMmMmcmVzcG9uc2VDb250ZW50VHlwZT1hcHBsaWNhdGlvbiUyRmpzb24mcmVzcG9uc2VDYWNoZUNvbnRyb2w9bWF4LWFnZSUzRDM4ODgwMDAmcmVzcG9uc2VFeHBpcmVzPUZyaSUyQyUyMDE3JTIwQXByJTIwMjAyNiUyMDIxJTNBMzIlM0EwMCUyMCUyQjA4MDBcIn0ifQ==</bd:templateData>
    </p:ext>
  </p:extLst>
</p:sld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0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62000" y="1778000"/>
            <a:ext cx="1016000" cy="10160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2" name="AutoShape 5"/>
          <p:cNvSpPr/>
          <p:nvPr/>
        </p:nvSpPr>
        <p:spPr>
          <a:xfrm rot="0">
            <a:off x="762000" y="3048000"/>
            <a:ext cx="3048000" cy="1524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600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铸造厂缺陷率降低六西格玛项目案例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762000" y="4692650"/>
            <a:ext cx="1016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00006" name="AutoShape 7"/>
          <p:cNvSpPr/>
          <p:nvPr/>
        </p:nvSpPr>
        <p:spPr>
          <a:xfrm rot="0">
            <a:off x="762000" y="4953000"/>
            <a:ext cx="3048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080000" y="1778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6" name="AutoShape 9"/>
          <p:cNvSpPr/>
          <p:nvPr/>
        </p:nvSpPr>
        <p:spPr>
          <a:xfrm rot="0">
            <a:off x="5080000" y="2540000"/>
            <a:ext cx="6096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17" name="AutoShape 10"/>
          <p:cNvSpPr/>
          <p:nvPr/>
        </p:nvSpPr>
        <p:spPr>
          <a:xfrm rot="0">
            <a:off x="5080000" y="3175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0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5334000" y="3365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9" name="AutoShape 12"/>
          <p:cNvSpPr/>
          <p:nvPr/>
        </p:nvSpPr>
        <p:spPr>
          <a:xfrm rot="0">
            <a:off x="5842000" y="3302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20" name="AutoShape 13"/>
          <p:cNvSpPr/>
          <p:nvPr/>
        </p:nvSpPr>
        <p:spPr>
          <a:xfrm rot="0">
            <a:off x="5080000" y="4191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3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5334000" y="4381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22" name="AutoShape 15"/>
          <p:cNvSpPr/>
          <p:nvPr/>
        </p:nvSpPr>
        <p:spPr>
          <a:xfrm rot="0">
            <a:off x="5842000" y="4318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334155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质量提升的精准实践之路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eyJ0YWciOiIkc3ViVGl0bGUifQ==</bd:templateData>
          </p:ext>
        </p:extLst>
      </p:sp>
      <p:cxnSp>
        <p:nvCxnSpPr>
          <p:cNvPr id="16" name="Connector 16"/>
          <p:cNvCxnSpPr/>
          <p:nvPr/>
        </p:nvCxnSpPr>
        <p:spPr>
          <a:xfrm>
            <a:off x="5080000" y="5454650"/>
            <a:ext cx="6096000" cy="12700"/>
          </a:xfrm>
          <a:prstGeom prst="line">
            <a:avLst/>
          </a:prstGeom>
          <a:ln w="12700">
            <a:solidFill>
              <a:srgbClr val="E2E8F0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17424" name="AutoShape 17"/>
          <p:cNvSpPr/>
          <p:nvPr/>
        </p:nvSpPr>
        <p:spPr>
          <a:xfrm rot="0">
            <a:off x="5080000" y="5651500"/>
            <a:ext cx="60960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 fontScale="100000"/>
          </a:bodyPr>
          <a:lstStyle/>
          <a:p>
            <a:pPr algn="l" defTabSz="91440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等线"/>
                <a:ea typeface="宋体"/>
                <a:cs typeface="+mn-cs"/>
              </a:defRPr>
            </a:pPr>
            <a:r>
              <a:rPr lang="en-US" sz="1200">
                <a:solidFill>
                  <a:srgbClr val="94A3B8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汇报人：卓越质量智库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mTuOmAoOWOgue8uumZt+eOh+mZjeS9juWFreilv+agvOeOm+mhueebruahiOS+iyIsInRwbGlkIjoiMTAwMDEiLCJ0cGxOYW1lIjoidGl0bGVfMzA2MDExMzI1OTUwMzAzXzg3NTc4Mjc3OV8yNjgwNjY5NjM3NTAzMDN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测量阶段与数据分析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1i+mHj+mYtuauteS4juaVsOaNruWIhuaekCIsInRwbGlkIjoiMTAwMDEiLCJ0cGxOYW1lIjoiaDJ0aXRsZV8zMDYwMTEzMjU5NTAzMDNfODc1NzgyNzc5XzI2ODA2Njk2Mzc1MDMwM19tb2QiLCJlZGl0ZWQiOiJmYWxzZSIsImV4dHJhUGFyYW1zIjoie1wiaW5mb191cmxcIjpcImh0dHA6Ly9iai5iY2Vib3MuY29tL3YxL3dlbmt1LWFpLWRvYy8zMDYwMTEzMjU5NTAzMDMvcnRjcy9iZGpzb24vMTBhMDdhNzRhMGUyNmNiYS5qc29uP2F1dGhvcml6YXRpb249YmNlLWF1dGgtdjElMkY0NmRjOGNjMzQ2NzQ0ZGFkODAwNjUxODIzYTk2ZDljZCUyRjIwMjYtMDMtMDNUMTMlM0EzMiUzQTAwWiUyRi0xJTJGaG9zdCUyRjU5YzcyMmJhOTg1MWJkM2IwOTJiMWZlODhkY2Y0MzdhMDg2YmRkZmZhMjg3MjgwZDNkZjIwNGE4NmZkMjZlMmMmcmVzcG9uc2VDb250ZW50VHlwZT1hcHBsaWNhdGlvbiUyRmpzb24mcmVzcG9uc2VDYWNoZUNvbnRyb2w9bWF4LWFnZSUzRDM4ODgwMDAmcmVzcG9uc2VFeHBpcmVzPUZyaSUyQyUyMDE3JTIwQXByJTIwMjAyNiUyMDIxJTNBMzIlM0EwMCUyMCUyQjA4MDBcIn0ifQ==</bd:templateData>
    </p:ext>
  </p:extLs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810510" y="1925939"/>
            <a:ext cx="3752401" cy="3752401"/>
          </a:xfrm>
          <a:prstGeom prst="ellipse">
            <a:avLst/>
          </a:prstGeom>
          <a:solidFill>
            <a:schemeClr val="accent2">
              <a:alpha val="100000"/>
              <a:lumMod val="60000"/>
              <a:lumOff val="4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433352" y="1937552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铸件表面或内部存在包裹砂粒或砂块的孔洞，需通过外观检查或超声/射线探伤区分，常因砂型开裂、浇注冲刷或涂料脱落导致。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433352" y="1500980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砂眼缺陷特征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33352" y="3362368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金属液渗入砂型孔隙形成机械粘砂，或高温下砂型与金属氧化物反应产生化学粘砂，多与型砂质量、浇注温度过高有关。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3352" y="2925796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粘砂缺陷表现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3352" y="4875829"/>
            <a:ext cx="573247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气孔呈圆形且表面光滑，夹渣形态不规则且含非金属夹杂物，需结合剖切或探伤手段明确缺陷性质。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33352" y="4439257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气孔与夹渣鉴别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l="16650" r="16650"/>
          <a:stretch>
            <a:fillRect/>
          </a:stretch>
        </p:blipFill>
        <p:spPr>
          <a:xfrm rot="0">
            <a:off x="7311423" y="2405014"/>
            <a:ext cx="2750574" cy="275057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1" name="AutoShape 11"/>
          <p:cNvSpPr/>
          <p:nvPr/>
        </p:nvSpPr>
        <p:spPr>
          <a:xfrm rot="0">
            <a:off x="8251667" y="141254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92870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9893403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8483596" y="1611436"/>
            <a:ext cx="406228" cy="406228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10133735" y="4607907"/>
            <a:ext cx="405950" cy="405950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6798897" y="4604169"/>
            <a:ext cx="459877" cy="459877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关键缺陷类型识别（砂眼/粘砂等）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e8uumZt+exu+Wei+ivhuWIq++8iOegguecvC/nspjnoILnrYnvvIlcbiMjIyDnoILnnLznvLrpmbfnibnlvoFcbumTuOS7tuihqOmdouaIluWGhemDqOWtmOWcqOWMheijueeggueykuaIluegguWdl+eahOWtlOa0nu+8jOmcgOmAmui/h+WkluinguajgOafpeaIlui2heWjsC/lsITnur/mjqLkvKTljLrliIbvvIzluLjlm6DnoILlnovlvIDoo4LjgIHmtYfms6jlhrLliLfmiJbmtoLmlpnohLHokL3lr7zoh7TjgIJcbiMjIyDnspjnoILnvLrpmbfooajnjrBcbumHkeWxnua2sua4l+WFpeegguWei+WtlOmameW9ouaIkOacuuaisOeymOeggu+8jOaIlumrmOa4qeS4i+egguWei+S4jumHkeWxnuawp+WMlueJqeWPjeW6lOS6p+eUn+WMluWtpueymOeggu+8jOWkmuS4juWei+eggui0qOmHj+OAgea1h+azqOa4qeW6pui/h+mrmOacieWFs+OAglxuIyMjIOawlOWtlOS4juWkuea4o+mJtOWIq1xu5rCU5a2U5ZGI5ZyG5b2i5LiU6KGo6Z2i5YWJ5ruR77yM5aS55rij5b2i5oCB5LiN6KeE5YiZ5LiU5ZCr6Z2e6YeR5bGe5aS55p2C54mp77yM6ZyA57uT5ZCI5YmW5YiH5oiW5o6i5Lyk5omL5q615piO56Gu57y66Zm35oCn6LSo44CCIiwidHBsaWQiOiIxMDAwMSIsInRwbE5hbWUiOiJsaXN0M19JbWcxNV9tb2QiLCJlZGl0ZWQiOiJmYWxzZSIsImV4dHJhUGFyYW1zIjoie1wiaW5mb191cmxcIjpcImh0dHA6Ly9iai5iY2Vib3MuY29tL3YxL3dlbmt1LWFpLWRvYy8zMDYwMTEzMjU5NTAzMDMvcnRjcy9iZGpzb24vMTBhMDdhNzRhMGUyNmNiYS5qc29uP2F1dGhvcml6YXRpb249YmNlLWF1dGgtdjElMkY0NmRjOGNjMzQ2NzQ0ZGFkODAwNjUxODIzYTk2ZDljZCUyRjIwMjYtMDMtMDNUMTMlM0EzMiUzQTAwWiUyRi0xJTJGaG9zdCUyRjU5YzcyMmJhOTg1MWJkM2IwOTJiMWZlODhkY2Y0MzdhMDg2YmRkZmZhMjg3MjgwZDNkZjIwNGE4NmZkMjZlMmMmcmVzcG9uc2VDb250ZW50VHlwZT1hcHBsaWNhdGlvbiUyRmpzb24mcmVzcG9uc2VDYWNoZUNvbnRyb2w9bWF4LWFnZSUzRDM4ODgwMDAmcmVzcG9uc2VFeHBpcmVzPUZyaSUyQyUyMDE3JTIwQXByJTIwMjAyNiUyMDIxJTNBMzIlM0EwMCUyMCUyQjA4MDBcIn0ifQ==</bd:templateData>
    </p:ext>
  </p:extLs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-263278" y="1699577"/>
            <a:ext cx="3594826" cy="359482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3670522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670522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862187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统计显示砂眼占缺陷总量的60%以上，主要源于下芯组合偏差和浇注系统设计不合理。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3873676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砂眼主导缺陷占比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7499203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7499203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358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粘砂区域分布规律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670522" y="4013108"/>
            <a:ext cx="3483864" cy="1895185"/>
          </a:xfrm>
          <a:prstGeom prst="rect">
            <a:avLst/>
          </a:prstGeom>
          <a:solidFill>
            <a:schemeClr val="accent2">
              <a:alpha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670522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3873676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缺陷工序关联性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7499203" y="4013108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7499203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7702358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历史数据对比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690869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粘砂集中于厚壁部位和浇口附近，与局部过热和砂型耐火度不足呈强相关性。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3862187" y="4453497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通过工序能力分析，造型（25%）、浇注（40%）和制芯（20%）为缺陷高发环节。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7690869" y="4456926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较同类产品基准缺陷率（22%）高出13.5个百分点，凸显工艺优化紧迫性。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当前缺陷率基准数据（35.5%）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9k+WJjee8uumZt+eOh+WfuuWHhuaVsOaNru+8iDM1LjUl77yJXG4jIyMg56CC55y85Li75a+857y66Zm35Y2g5q+UXG7nu5/orqHmmL7npLrnoILnnLzljaDnvLrpmbfmgLvph4/nmoQ2MCXku6XkuIrvvIzkuLvopoHmupDkuo7kuIvoiq/nu4TlkIjlgY/lt67lkozmtYfms6jns7vnu5/orr7orqHkuI3lkIjnkIbjgIJcbiMjIyDnspjnoILljLrln5/liIbluIPop4TlvotcbueymOeggumbhuS4reS6juWOmuWjgemDqOS9jeWSjOa1h+WPo+mZhOi/ke+8jOS4juWxgOmDqOi/h+eDreWSjOegguWei+iAkOeBq+W6puS4jei2s+WRiOW8uuebuOWFs+aAp+OAglxuIyMjIOe8uumZt+W3peW6j+WFs+iBlOaAp1xu6YCa6L+H5bel5bqP6IO95Yqb5YiG5p6Q77yM6YCg5Z6L77yIMjUl77yJ44CB5rWH5rOo77yINDAl77yJ5ZKM5Yi26Iqv77yIMjAl77yJ5Li657y66Zm36auY5Y+R546v6IqC44CCXG4jIyMg5Y6G5Y+y5pWw5o2u5a+55q+UXG7ovoPlkIznsbvkuqflk4Hln7rlh4bnvLrpmbfnjofvvIgyMiXvvInpq5jlh7oxMy415Liq55m+5YiG54K577yM5Ye45pi+5bel6Im65LyY5YyW57Sn6L+r5oCn44CCIiwidHBsaWQiOiIxMDAwMSIsInRwbE5hbWUiOiJsaXN0NF9JbWcwX21vZCIsImVkaXRlZCI6ImZhbHNlIiwiZXh0cmFQYXJhbXMiOiJ7XCJpbmZvX3VybFwiOlwiaHR0cDovL2JqLmJjZWJvcy5jb20vdjEvd2Vua3UtYWktZG9jLzMwNjAxMTMyNTk1MDMwMy9ydGNzL2JkanNvbi8xMGEwN2E3NGEwZTI2Y2JhLmpzb24/YXV0aG9yaXphdGlvbj1iY2UtYXV0aC12MSUyRjQ2ZGM4Y2MzNDY3NDRkYWQ4MDA2NTE4MjNhOTZkOWNkJTJGMjAyNi0wMy0wM1QxMyUzQTMyJTNBMDBaJTJGLTElMkZob3N0JTJGNTljNzIyYmE5ODUxYmQzYjA5MmIxZmU4OGRjZjQzN2EwODZiZGRmZmEyODcyODBkM2RmMjA0YTg2ZmQyNmUyYyZyZXNwb25zZUNvbnRlbnRUeXBlPWFwcGxpY2F0aW9uJTJGanNvbiZyZXNwb25zZUNhY2hlQ29udHJvbD1tYXgtYWdlJTNEMzg4ODAwMCZyZXNwb25zZUV4cGlyZXM9RnJpJTJDJTIwMTclMjBBcHIlMjAyMDI2JTIwMjElM0EzMiUzQTAwJTIwJTJCMDgwMFwifSJ9</bd:templateData>
    </p:ext>
  </p:extLs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433352" y="1494982"/>
            <a:ext cx="4018834" cy="401883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5075677" y="1233328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365347" y="1356704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造型工序Cpk值0.78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365347" y="1819949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反映砂型紧实度控制不稳定，需改进混砂配比和造型机参数。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917884" y="1233328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5075677" y="2805176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365347" y="2928551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浇注温度Cpk1.02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5365347" y="3391796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虽满足基本要求，但温度波动带偏宽（±25℃），需优化热电偶校准规程。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917884" y="2805176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5075677" y="4377023"/>
            <a:ext cx="5809507" cy="1398447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5365347" y="4500399"/>
            <a:ext cx="2910118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合箱精度Cpk0.65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5365347" y="4963644"/>
            <a:ext cx="530358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定位销磨损导致砂芯偏移，建议引入防错夹具提升装配一致性。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4917884" y="4377023"/>
            <a:ext cx="157794" cy="139844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过程能力指数（Cpk）测算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/h+eoi+iDveWKm+aMh+aVsO+8iENwa++8iea1i+eul1xuIyMjIOmAoOWei+W3peW6j0Nwa+WAvDAuNzhcbuWPjeaYoOegguWei+e0p+WunuW6puaOp+WItuS4jeeos+Wumu+8jOmcgOaUuei/m+a3t+eggumFjeavlOWSjOmAoOWei+acuuWPguaVsOOAglxuIyMjIOa1h+azqOa4qeW6pkNwazEuMDJcbuiZvea7oei2s+WfuuacrOimgeaxgu+8jOS9hua4qeW6puazouWKqOW4puWBj+Wuve+8iMKxMjXihIPvvInvvIzpnIDkvJjljJbng63nlLXlgbbmoKHlh4bop4TnqIvjgIJcbiMjIyDlkIjnrrHnsr7luqZDcGswLjY1XG7lrprkvY3plIDno6jmjZ/lr7zoh7TnoILoiq/lgY/np7vvvIzlu7rorq7lvJXlhaXpmLLplJnlpLnlhbfmj5DljYfoo4XphY3kuIDoh7TmgKfjgIIiLCJ0cGxpZCI6IjEwMDAxIiwidHBsTmFtZSI6Imxpc3QzX0ltZzEyX21vZCIsImVkaXRlZCI6ImZhbHNlIiwiZXh0cmFQYXJhbXMiOiJ7XCJpbmZvX3VybFwiOlwiaHR0cDovL2JqLmJjZWJvcy5jb20vdjEvd2Vua3UtYWktZG9jLzMwNjAxMTMyNTk1MDMwMy9ydGNzL2JkanNvbi8xMGEwN2E3NGEwZTI2Y2JhLmpzb24/YXV0aG9yaXphdGlvbj1iY2UtYXV0aC12MSUyRjQ2ZGM4Y2MzNDY3NDRkYWQ4MDA2NTE4MjNhOTZkOWNkJTJGMjAyNi0wMy0wM1QxMyUzQTMyJTNBMDBaJTJGLTElMkZob3N0JTJGNTljNzIyYmE5ODUxYmQzYjA5MmIxZmU4OGRjZjQzN2EwODZiZGRmZmEyODcyODBkM2RmMjA0YTg2ZmQyNmUyYyZyZXNwb25zZUNvbnRlbnRUeXBlPWFwcGxpY2F0aW9uJTJGanNvbiZyZXNwb25zZUNhY2hlQ29udHJvbD1tYXgtYWdlJTNEMzg4ODAwMCZyZXNwb25zZUV4cGlyZXM9RnJpJTJDJTIwMTclMjBBcHIlMjAyMDI2JTIwMjElM0EzMiUzQTAwJTIwJTJCMDgwMFwifSJ9</bd:templateData>
    </p:ext>
  </p:extLs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实验设计与工艺优化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mqjOiuvuiuoeS4juW3peiJuuS8mOWMliIsInRwbGlkIjoiMTAwMDEiLCJ0cGxOYW1lIjoiaDJ0aXRsZV8zMDYwMTEzMjU5NTAzMDNfODc1NzgyNzc5XzI2ODA2Njk2Mzc1MDMwM19tb2QiLCJlZGl0ZWQiOiJmYWxzZSIsImV4dHJhUGFyYW1zIjoie1wiaW5mb191cmxcIjpcImh0dHA6Ly9iai5iY2Vib3MuY29tL3YxL3dlbmt1LWFpLWRvYy8zMDYwMTEzMjU5NTAzMDMvcnRjcy9iZGpzb24vMTBhMDdhNzRhMGUyNmNiYS5qc29uP2F1dGhvcml6YXRpb249YmNlLWF1dGgtdjElMkY0NmRjOGNjMzQ2NzQ0ZGFkODAwNjUxODIzYTk2ZDljZCUyRjIwMjYtMDMtMDNUMTMlM0EzMiUzQTAwWiUyRi0xJTJGaG9zdCUyRjU5YzcyMmJhOTg1MWJkM2IwOTJiMWZlODhkY2Y0MzdhMDg2YmRkZmZhMjg3MjgwZDNkZjIwNGE4NmZkMjZlMmMmcmVzcG9uc2VDb250ZW50VHlwZT1hcHBsaWNhdGlvbiUyRmpzb24mcmVzcG9uc2VDYWNoZUNvbnRyb2w9bWF4LWFnZSUzRDM4ODgwMDAmcmVzcG9uc2VFeHBpcmVzPUZyaSUyQyUyMDE3JTIwQXByJTIwMjAyNiUyMDIxJTNBMzIlM0EwMCUyMCUyQjA4MDBcIn0ifQ==</bd:templateData>
    </p:ext>
  </p:extLs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1097340" y="1705312"/>
            <a:ext cx="491431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1347560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835353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835353" y="1540526"/>
            <a:ext cx="969875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27547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通过DOE实验设计验证不同浇注温度对铸件表面质量的影响，确定最佳温度区间以减少冷隔缺陷，同时避免因温度过高导致的砂型热裂问题。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27547" y="2298267"/>
            <a:ext cx="2215073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温度梯度优化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3698321" y="1705312"/>
            <a:ext cx="491431" cy="52397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3948541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436334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3413109" y="1540526"/>
            <a:ext cx="1036181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3328528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采用两水平因子实验分析快浇与慢浇对铁水充型完整性的差异，发现中等流速可平衡型腔填充和减少湍流夹渣风险。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364979" y="2321492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浇注速度控制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6246562" y="1705312"/>
            <a:ext cx="491431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6496783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5984575" y="1705312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5961349" y="1540526"/>
            <a:ext cx="1036181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5876769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设计混合水平实验研究碳当量与硅含量对收缩缺陷的协同效应，优化配比使材料在凝固阶段补缩能力最大化。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5876769" y="2298267"/>
            <a:ext cx="2215073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合金成分交互作用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1" name="AutoShape 21"/>
          <p:cNvSpPr/>
          <p:nvPr/>
        </p:nvSpPr>
        <p:spPr>
          <a:xfrm rot="0">
            <a:off x="9058122" y="1705312"/>
            <a:ext cx="491431" cy="52397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9308342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AutoShape 23"/>
          <p:cNvSpPr/>
          <p:nvPr/>
        </p:nvSpPr>
        <p:spPr>
          <a:xfrm rot="0">
            <a:off x="8796135" y="1705312"/>
            <a:ext cx="523974" cy="523974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8772909" y="1540526"/>
            <a:ext cx="1036181" cy="84193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5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8688328" y="3191370"/>
            <a:ext cx="2213705" cy="159677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通过重复性试验确认优化后的熔炼参数CPK值提升至1.33以上，确保工艺窗口满足六西格玛管控要求。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8688328" y="2298267"/>
            <a:ext cx="2215073" cy="106838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工艺稳定性验证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DOE在熔炼/浇注工序的应用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ERPReWcqOeGlOeCvC/mtYfms6jlt6Xluo/nmoTlupTnlKhcbiMjIyDmuKnluqbmoq/luqbkvJjljJZcbumAmui/h0RPReWunumqjOiuvuiuoemqjOivgeS4jeWQjOa1h+azqOa4qeW6puWvuemTuOS7tuihqOmdoui0qOmHj+eahOW9seWTje+8jOehruWumuacgOS9s+a4qeW6puWMuumXtOS7peWHj+WwkeWGt+malOe8uumZt++8jOWQjOaXtumBv+WFjeWboOa4qeW6pui/h+mrmOWvvOiHtOeahOegguWei+eDreijgumXrumimOOAglxuIyMjIOa1h+azqOmAn+W6puaOp+WItlxu6YeH55So5Lik5rC05bmz5Zug5a2Q5a6e6aqM5YiG5p6Q5b+r5rWH5LiO5oWi5rWH5a+56ZOB5rC05YWF5Z6L5a6M5pW05oCn55qE5beu5byC77yM5Y+R546w5Lit562J5rWB6YCf5Y+v5bmz6KGh5Z6L6IWU5aGr5YWF5ZKM5YeP5bCR5rmN5rWB5aS55rij6aOO6Zmp44CCXG4jIyMg5ZCI6YeR5oiQ5YiG5Lqk5LqS5L2c55SoXG7orr7orqHmt7flkIjmsLTlubPlrp7pqoznoJTnqbbnorPlvZPph4/kuI7noYXlkKvph4/lr7nmlLbnvKnnvLrpmbfnmoTljY/lkIzmlYjlupTvvIzkvJjljJbphY3mr5Tkvb/mnZDmlpnlnKjlh53lm7rpmLbmrrXooaXnvKnog73lipvmnIDlpKfljJbjgIJcbiMjIyDlt6XoibrnqLPlrprmgKfpqozor4FcbumAmui/h+mHjeWkjeaAp+ivlemqjOehruiupOS8mOWMluWQjueahOeGlOeCvOWPguaVsENQS+WAvOaPkOWNh+iHszEuMzPku6XkuIrvvIznoa7kv53lt6Xoibrnqpflj6Pmu6HotrPlha3opb/moLznjpvnrqHmjqfopoHmsYLjgIIiLCJ0cGxpZCI6IjEwMDAxIiwidHBsTmFtZSI6Imxpc3Q0XzZ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2968756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模具预热温度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05327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通过过程能力分析发现模具预热温度维持在180-220℃时，可有效降低铸件冷隔缺陷率35%以上。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42909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铁水过热温度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4979481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正交试验显示铁水过热温度与保持时间的交互作用显著，温度超过1550℃时必须缩短保温时间以避免晶粒粗化。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698613" y="1398425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型砂透气性阈值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834997"/>
            <a:ext cx="54300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利用CE矩阵分析确定型砂透气性临界值为120-150，低于该范围易产生气孔，高于则导致表面粗糙度超标。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l="16675" r="16675"/>
          <a:stretch>
            <a:fillRect/>
          </a:stretch>
        </p:blipFill>
        <p:spPr>
          <a:xfrm rot="0">
            <a:off x="827728" y="1232187"/>
            <a:ext cx="4346281" cy="4346281"/>
          </a:xfrm>
          <a:prstGeom prst="diamond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关键参数筛选（温度/型砂性能等）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Fs+mUruWPguaVsOetm+mAie+8iOa4qeW6pi/lnovnoILmgKfog73nrYnvvIlcbiMjIyDlnovnoILpgI/msJTmgKfpmIjlgLxcbuWIqeeUqENF55+p6Zi15YiG5p6Q56Gu5a6a5Z6L56CC6YCP5rCU5oCn5Li055WM5YC85Li6MTIwLTE1MO+8jOS9juS6juivpeiMg+WbtOaYk+S6p+eUn+awlOWtlO+8jOmrmOS6juWImeWvvOiHtOihqOmdoueyl+ezmeW6pui2heagh+OAglxuIyMjIOaooeWFt+mihOeDrea4qeW6plxu6YCa6L+H6L+H56iL6IO95Yqb5YiG5p6Q5Y+R546w5qih5YW36aKE54Ot5rip5bqm57u05oyB5ZyoMTgwLTIyMOKEg+aXtu+8jOWPr+acieaViOmZjeS9jumTuOS7tuWGt+malOe8uumZt+eOhzM1JeS7peS4iuOAglxuIyMjIOmTgeawtOi/h+eDrea4qeW6plxu5q2j5Lqk6K+V6aqM5pi+56S66ZOB5rC06L+H54Ot5rip5bqm5LiO5L+d5oyB5pe26Ze055qE5Lqk5LqS5L2c55So5pi+6JGX77yM5rip5bqm6LaF6L+HMTU1MOKEg+aXtuW/hemhu+e8qeefreS/nea4qeaXtumXtOS7pemBv+WFjeaZtueykueyl+WMluOAgiIsInRwbGlkIjoiMTAwMDEiLCJ0cGxOYW1lIjoibGlzdDNfSW1nMzN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1430315" y="1542166"/>
            <a:ext cx="2721769" cy="4252426"/>
          </a:xfrm>
          <a:prstGeom prst="roundRect">
            <a:avLst>
              <a:gd fmla="val 8457" name="adj"/>
            </a:avLst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35260" y="1542166"/>
            <a:ext cx="2721769" cy="4252426"/>
          </a:xfrm>
          <a:prstGeom prst="roundRect">
            <a:avLst>
              <a:gd fmla="val 8457" name="adj"/>
            </a:avLst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640203" y="1542166"/>
            <a:ext cx="2721769" cy="4252426"/>
          </a:xfrm>
          <a:prstGeom prst="roundRect">
            <a:avLst>
              <a:gd fmla="val 8457" name="adj"/>
            </a:avLst>
          </a:pr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7745147" y="1542166"/>
            <a:ext cx="2436401" cy="4252426"/>
          </a:xfrm>
          <a:prstGeom prst="roundRect">
            <a:avLst>
              <a:gd fmla="val 8457" name="adj"/>
            </a:avLst>
          </a:prstGeom>
          <a:solidFill>
            <a:schemeClr val="accent4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086949" y="2913306"/>
            <a:ext cx="778301" cy="554488"/>
          </a:xfrm>
          <a:prstGeom prst="rect">
            <a:avLst/>
          </a:prstGeom>
          <a:noFill/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4324815" y="2991642"/>
            <a:ext cx="536342" cy="536342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8666948" y="2907257"/>
            <a:ext cx="592799" cy="592799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1645374" y="1321394"/>
            <a:ext cx="1661450" cy="177277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defRPr/>
            </a:pPr>
            <a:r>
              <a:rPr b="1" lang="en-US" sz="10950">
                <a:solidFill>
                  <a:srgbClr val="FFFFFF"/>
                </a:solidFill>
                <a:latin typeface="Arial"/>
                <a:ea typeface="Arial"/>
                <a:cs typeface="Arial"/>
              </a:rPr>
              <a:t>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762261" y="1351338"/>
            <a:ext cx="1661450" cy="177277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defRPr/>
            </a:pPr>
            <a:r>
              <a:rPr b="1" lang="en-US" sz="10950">
                <a:solidFill>
                  <a:srgbClr val="FFFFFF"/>
                </a:solidFill>
                <a:latin typeface="Arial"/>
                <a:ea typeface="Arial"/>
                <a:cs typeface="Arial"/>
              </a:rPr>
              <a:t>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5866168" y="1387933"/>
            <a:ext cx="1659434" cy="177277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defRPr/>
            </a:pPr>
            <a:r>
              <a:rPr b="1" lang="en-US" sz="10950">
                <a:solidFill>
                  <a:srgbClr val="FFFFFF"/>
                </a:solidFill>
                <a:latin typeface="Arial"/>
                <a:ea typeface="Arial"/>
                <a:cs typeface="Arial"/>
              </a:rPr>
              <a:t>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8133630" y="1387933"/>
            <a:ext cx="1659435" cy="1772779"/>
          </a:xfrm>
          <a:prstGeom prst="rect">
            <a:avLst/>
          </a:prstGeom>
          <a:noFill/>
          <a:ln/>
        </p:spPr>
        <p:txBody>
          <a:bodyPr anchor="t" anchorCtr="0" bIns="45720" lIns="91440" rIns="91440" rtlCol="0" tIns="45720" wrap="square">
            <a:noAutofit/>
          </a:bodyPr>
          <a:lstStyle/>
          <a:p>
            <a:pPr algn="ctr">
              <a:defRPr/>
            </a:pPr>
            <a:r>
              <a:rPr b="1" lang="en-US" sz="10950">
                <a:solidFill>
                  <a:srgbClr val="FFFFFF"/>
                </a:solidFill>
                <a:latin typeface="Arial"/>
                <a:ea typeface="Arial"/>
                <a:cs typeface="Arial"/>
              </a:rPr>
              <a:t>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1500799" y="4029307"/>
            <a:ext cx="1950601" cy="1614664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rgbClr val="FFFEFE"/>
                </a:solidFill>
                <a:latin typeface="Microsoft Yahei"/>
                <a:ea typeface="Microsoft Yahei"/>
                <a:cs typeface="Microsoft Yahei"/>
              </a:rPr>
              <a:t>测试梯形与圆形截面对金属流动的影响，证实梯形截面能减少25%的流动阻力并改善充型均匀性。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3617686" y="4029307"/>
            <a:ext cx="1950601" cy="1614664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rgbClr val="FFFEFE"/>
                </a:solidFill>
                <a:latin typeface="Microsoft Yahei"/>
                <a:ea typeface="Microsoft Yahei"/>
                <a:cs typeface="Microsoft Yahei"/>
              </a:rPr>
              <a:t>在流道末端增设膨胀腔设计，通过高速摄影验证可有效吸收铁水冲击波，减少砂型冲蚀缺陷。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0585" y="4029307"/>
            <a:ext cx="1950601" cy="1614664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rgbClr val="FFFEFE"/>
                </a:solidFill>
                <a:latin typeface="Microsoft Yahei"/>
                <a:ea typeface="Microsoft Yahei"/>
                <a:cs typeface="Microsoft Yahei"/>
              </a:rPr>
              <a:t>将传统90°分支改为45°渐扩式分流，DOE数据显示该改动使多肉缺陷发生率从6.3%降至0.8%。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975727" y="4027291"/>
            <a:ext cx="1975241" cy="1614664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275">
                <a:solidFill>
                  <a:srgbClr val="FFFEFE"/>
                </a:solidFill>
                <a:latin typeface="Microsoft Yahei"/>
                <a:ea typeface="Microsoft Yahei"/>
                <a:cs typeface="Microsoft Yahei"/>
              </a:rPr>
              <a:t>采用锆英粉替代石英砂涂层，经300次浇注试验验证其抗金属渗透能力提升3倍，显著降低粘砂缺陷。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8" name="Freeform 18"/>
          <p:cNvSpPr/>
          <p:nvPr/>
        </p:nvSpPr>
        <p:spPr>
          <a:xfrm rot="0">
            <a:off x="6440820" y="2953631"/>
            <a:ext cx="510130" cy="510130"/>
          </a:xfrm>
          <a:custGeom>
            <a:avLst/>
            <a:gdLst/>
            <a:ahLst/>
            <a:cxnLst/>
            <a:rect b="b" l="l" r="r" t="t"/>
            <a:pathLst>
              <a:path h="445" w="444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</a:path>
              <a:path h="445" w="444"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</a:path>
              <a:path h="445" w="444"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</a:path>
            </a:pathLst>
          </a:custGeom>
          <a:solidFill>
            <a:srgbClr val="FFFEFE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1588918" y="3648081"/>
            <a:ext cx="1774363" cy="444556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流道截面形状对比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8076166" y="3648081"/>
            <a:ext cx="1774363" cy="444556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表面涂层升级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5805932" y="3648081"/>
            <a:ext cx="1774363" cy="444556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分支角度调整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3796530" y="3648081"/>
            <a:ext cx="1774363" cy="444556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缓冲池结构优化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环形流道改进方案验证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Or+W9oua1gemBk+aUuei/m+aWueahiOmqjOivgVxuIyMjIOa1gemBk+aIqumdouW9oueKtuWvueavlFxu5rWL6K+V5qKv5b2i5LiO5ZyG5b2i5oiq6Z2i5a+56YeR5bGe5rWB5Yqo55qE5b2x5ZON77yM6K+B5a6e5qKv5b2i5oiq6Z2i6IO95YeP5bCRMjUl55qE5rWB5Yqo6Zi75Yqb5bm25pS55ZaE5YWF5Z6L5Z2H5YyA5oCn44CCXG4jIyMg57yT5Yay5rGg57uT5p6E5LyY5YyWXG7lnKjmtYHpgZPmnKvnq6/lop7orr7ohqjog4DohZTorr7orqHvvIzpgJrov4fpq5jpgJ/mkYTlvbHpqozor4Hlj6/mnInmlYjlkLjmlLbpk4HmsLTlhrLlh7vms6LvvIzlh4/lsJHnoILlnovlhrLomoDnvLrpmbfjgIJcbiMjIyDliIbmlK/op5LluqbosIPmlbRcbuWwhuS8oOe7nzkwwrDliIbmlK/mlLnkuLo0NcKw5riQ5omp5byP5YiG5rWB77yMRE9F5pWw5o2u5pi+56S66K+l5pS55Yqo5L2/5aSa6IKJ57y66Zm35Y+R55Sf546H5LuONi4zJemZjeiHszAuOCXjgIJcbiMjIyDooajpnaLmtoLlsYLljYfnuqdcbumHh+eUqOmUhuiLseeyieabv+S7o+efs+iLseeggua2guWxgu+8jOe7jzMwMOasoea1h+azqOivlemqjOmqjOivgeWFtuaKl+mHkeWxnua4l+mAj+iDveWKm+aPkOWNhzPlgI3vvIzmmL7okZfpmY3kvY7nspjnoILnvLrpmbfjgIIiLCJ0cGxpZCI6IjEwMDAxIiwidHBsTmFtZSI6Imxpc3Q0X3VuaTE4X21vZCIsImVkaXRlZCI6ImZhbHNlIiwiZXh0cmFQYXJhbXMiOiJ7XCJpbmZvX3VybFwiOlwiaHR0cDovL2JqLmJjZWJvcy5jb20vdjEvd2Vua3UtYWktZG9jLzMwNjAxMTMyNTk1MDMwMy9ydGNzL2JkanNvbi8xMGEwN2E3NGEwZTI2Y2JhLmpzb24/YXV0aG9yaXphdGlvbj1iY2UtYXV0aC12MSUyRjQ2ZGM4Y2MzNDY3NDRkYWQ4MDA2NTE4MjNhOTZkOWNkJTJGMjAyNi0wMy0wM1QxMyUzQTMyJTNBMDBaJTJGLTElMkZob3N0JTJGNTljNzIyYmE5ODUxYmQzYjA5MmIxZmU4OGRjZjQzN2EwODZiZGRmZmEyODcyODBkM2RmMjA0YTg2ZmQyNmUyYyZyZXNwb25zZUNvbnRlbnRUeXBlPWFwcGxpY2F0aW9uJTJGanNvbiZyZXNwb25zZUNhY2hlQ29udHJvbD1tYXgtYWdlJTNEMzg4ODAwMCZyZXNwb25zZUV4cGlyZXM9RnJpJTJDJTIwMTclMjBBcHIlMjAyMDI2JTIwMjElM0EzMiUzQTAwJTIwJTJCMDgwMFwifSJ9</bd:templateData>
    </p:ext>
  </p:extLs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改进措施与效果验证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Uuei/m+aOquaWveS4juaViOaenOmqjOivgSIsInRwbGlkIjoiMTAwMDEiLCJ0cGxOYW1lIjoiaDJ0aXRsZV8zMDYwMTEzMjU5NTAzMDNfODc1NzgyNzc5XzI2ODA2Njk2Mzc1MDMwM19tb2QiLCJlZGl0ZWQiOiJmYWxzZSIsImV4dHJhUGFyYW1zIjoie1wiaW5mb191cmxcIjpcImh0dHA6Ly9iai5iY2Vib3MuY29tL3YxL3dlbmt1LWFpLWRvYy8zMDYwMTEzMjU5NTAzMDMvcnRjcy9iZGpzb24vMTBhMDdhNzRhMGUyNmNiYS5qc29uP2F1dGhvcml6YXRpb249YmNlLWF1dGgtdjElMkY0NmRjOGNjMzQ2NzQ0ZGFkODAwNjUxODIzYTk2ZDljZCUyRjIwMjYtMDMtMDNUMTMlM0EzMiUzQTAwWiUyRi0xJTJGaG9zdCUyRjU5YzcyMmJhOTg1MWJkM2IwOTJiMWZlODhkY2Y0MzdhMDg2YmRkZmZhMjg3MjgwZDNkZjIwNGE4NmZkMjZlMmMmcmVzcG9uc2VDb250ZW50VHlwZT1hcHBsaWNhdGlvbiUyRmpzb24mcmVzcG9uc2VDYWNoZUNvbnRyb2w9bWF4LWFnZSUzRDM4ODgwMDAmcmVzcG9uc2VFeHBpcmVzPUZyaSUyQyUyMDE3JTIwQXByJTIwMjAyNiUyMDIxJTNBMzIlM0EwMCUyMCUyQjA4MDBcIn0ifQ==</bd:templateData>
    </p:ext>
  </p:extLs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过程稳定性监控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通过建立X-bar R控制图对型砂压实率进行实时监控，设定上下控制限（UCL=25.92，LCL=0），确保生产过程处于稳定受控状态，减少因型砂紧实度波动导致的砂眼缺陷。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异常点追溯机制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当控制图显示超出控制限的异常点时，立即触发根本原因分析（如混砂时间不足或水分含量异常），并采取纠正措施，将型砂压实率标准差从5.083降低至2.15。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操作标准化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基于控制图数据优化型砂制备参数，制定《型砂紧实度作业标准》，要求每批次型砂检测频次从每小时1次提升至每30分钟1次，确保压实率维持在12.4±1.5的理想区间。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型砂压实率控制图实施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ei+egguWOi+WunueOh+aOp+WItuWbvuWunuaWvVxuIyMjIOi/h+eoi+eos+WumuaAp+ebkeaOp1xu6YCa6L+H5bu656uLWC1iYXIgUuaOp+WItuWbvuWvueWei+egguWOi+WunueOh+i/m+ihjOWunuaXtuebkeaOp++8jOiuvuWumuS4iuS4i+aOp+WItumZkO+8iFVDTD0yNS45Mu+8jExDTD0w77yJ77yM56Gu5L+d55Sf5Lqn6L+H56iL5aSE5LqO56iz5a6a5Y+X5o6n54q25oCB77yM5YeP5bCR5Zug5Z6L56CC57Sn5a6e5bqm5rOi5Yqo5a+86Ie055qE56CC55y857y66Zm344CCXG4jIyMg5byC5bi454K56L+95rqv5py65Yi2XG7lvZPmjqfliLblm77mmL7npLrotoXlh7rmjqfliLbpmZDnmoTlvILluLjngrnml7bvvIznq4vljbPop6blj5HmoLnmnKzljp/lm6DliIbmnpDvvIjlpoLmt7fnoILml7bpl7TkuI3otrPmiJbmsLTliIblkKvph4/lvILluLjvvInvvIzlubbph4flj5bnuqDmraPmjqrmlr3vvIzlsIblnovnoILljovlrp7njofmoIflh4blt67ku441LjA4M+mZjeS9juiHszIuMTXjgIJcbiMjIyDmk43kvZzmoIflh4bljJZcbuWfuuS6juaOp+WItuWbvuaVsOaNruS8mOWMluWei+egguWItuWkh+WPguaVsO+8jOWItuWumuOAiuWei+eggue0p+WunuW6puS9nOS4muagh+WHhuOAi++8jOimgeaxguavj+aJueasoeWei+egguajgOa1i+mikeasoeS7juavj+Wwj+aXtjHmrKHmj5DljYfoh7Pmr48zMOWIhumSnzHmrKHvvIznoa7kv53ljovlrp7njofnu7TmjIHlnKgxMi40wrExLjXnmoTnkIbmg7PljLrpl7TjgIIiLCJ0cGxpZCI6IjEwMDAxIiwidHBsTmFtZSI6Imxpc3QzX0ltZzN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项目背景与问题定义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ueebruiDjOaZr+S4jumXrumimOWumuS5iSIsInRwbGlkIjoiMTAwMDEiLCJ0cGxOYW1lIjoiaDJ0aXRsZV8zMDYwMTEzMjU5NTAzMDNfODc1NzgyNzc5XzI2ODA2Njk2Mzc1MDMwM19tb2QiLCJlZGl0ZWQiOiJmYWxzZSIsImV4dHJhUGFyYW1zIjoie1wiaW5mb191cmxcIjpcImh0dHA6Ly9iai5iY2Vib3MuY29tL3YxL3dlbmt1LWFpLWRvYy8zMDYwMTEzMjU5NTAzMDMvcnRjcy9iZGpzb24vMTBhMDdhNzRhMGUyNmNiYS5qc29uP2F1dGhvcml6YXRpb249YmNlLWF1dGgtdjElMkY0NmRjOGNjMzQ2NzQ0ZGFkODAwNjUxODIzYTk2ZDljZCUyRjIwMjYtMDMtMDNUMTMlM0EzMiUzQTAwWiUyRi0xJTJGaG9zdCUyRjU5YzcyMmJhOTg1MWJkM2IwOTJiMWZlODhkY2Y0MzdhMDg2YmRkZmZhMjg3MjgwZDNkZjIwNGE4NmZkMjZlMmMmcmVzcG9uc2VDb250ZW50VHlwZT1hcHBsaWNhdGlvbiUyRmpzb24mcmVzcG9uc2VDYWNoZUNvbnRyb2w9bWF4LWFnZSUzRDM4ODgwMDAmcmVzcG9uc2VFeHBpcmVzPUZyaSUyQyUyMDE3JTIwQXByJTIwMjAyNiUyMDIxJTNBMzIlM0EwMCUyMCUyQjA4MDBcIn0ifQ==</bd:templateData>
    </p:ext>
  </p:extLs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437459" y="1412326"/>
            <a:ext cx="739142" cy="730069"/>
          </a:xfrm>
          <a:prstGeom prst="rect">
            <a:avLst/>
          </a:prstGeom>
          <a:ln/>
        </p:spPr>
        <p:txBody>
          <a:bodyPr anchor="t" anchorCtr="0" bIns="60960" lIns="121920" rIns="121920" rtlCol="0" tIns="60960" vert="horz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025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输入</a:t>
            </a:r>
          </a:p>
          <a:p>
            <a:pPr algn="ctr">
              <a:lnSpc>
                <a:spcPct val="80000"/>
              </a:lnSpc>
            </a:pPr>
            <a:r>
              <a:rPr lang="en-US" sz="2025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标题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059405" y="2721769"/>
            <a:ext cx="1495158" cy="1495158"/>
          </a:xfrm>
          <a:prstGeom prst="ellipse">
            <a:avLst/>
          </a:pr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5437459" y="3133663"/>
            <a:ext cx="730613" cy="670735"/>
          </a:xfrm>
          <a:custGeom>
            <a:avLst/>
            <a:gdLst/>
            <a:ahLst/>
            <a:cxnLst/>
            <a:rect b="b" l="l" r="r" t="t"/>
            <a:pathLst>
              <a:path h="905" w="988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6683524" y="2879180"/>
            <a:ext cx="2115722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5400000">
            <a:off x="5167226" y="1395702"/>
            <a:ext cx="1278428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211870" y="1645737"/>
            <a:ext cx="1190320" cy="704031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过滤网升级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eyJfdGVtcGxhdGVEYXRhIjp7ImNvbnRlbnRUeXBlIjoiJGl0ZW0yX3RpdGxlIiwibGluZUNvdW50IjoiMiIsIndvcmRDb3VudCI6IjQifSwidGFnIjoiJGl0ZW0yX3RpdGxlIn0=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2834909" y="2867298"/>
            <a:ext cx="2115722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367975" y="311698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流道截面积调整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eyJfdGVtcGxhdGVEYXRhIjp7ImNvbnRlbnRUeXBlIjoiJGl0ZW0xX3RpdGxlIiwibGluZUNvdW50IjoiMiIsIndvcmRDb3VudCI6IjQifSwidGFnIjoiJGl0ZW0xX3RpdGxlIn0=</bd:templateData>
          </p:ext>
        </p:extLst>
      </p:sp>
      <p:sp>
        <p:nvSpPr>
          <p:cNvPr id="11" name="AutoShape 11"/>
          <p:cNvSpPr/>
          <p:nvPr/>
        </p:nvSpPr>
        <p:spPr>
          <a:xfrm rot="5400000">
            <a:off x="5169098" y="4385188"/>
            <a:ext cx="1278428" cy="1204100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97915" y="1376966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通过流体仿真分析，将原直浇道截面积扩大15%，横浇道采用梯形截面设计，使金属液流速从1.8m/s降至1.2m/s，有效减少湍流导致的夹砂缺陷。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eyJfdGVtcGxhdGVEYXRhIjp7ImNvbnRlbnRUeXBlIjoiJGl0ZW0xX2MiLCJsaW5lQ291bnQiOiIzIiwid29yZENvdW50IjoiMjIifSwidGFnIjoiJGl0ZW0xX2MifQ==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97915" y="4366451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引入PID温控系统，将铁水浇注温度波动范围从±25℃缩小至±8℃，避免因温度波动引起的冷隔缺陷。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eyJfdGVtcGxhdGVEYXRhIjp7ImNvbnRlbnRUeXBlIjoiJGl0ZW00X2MiLCJsaW5lQ291bnQiOiIzIiwid29yZENvdW50IjoiMjIifSwidGFnIjoiJGl0ZW00X2MifQ==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6663717" y="4366451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基于凝固模拟结果，将顶冒口改为侧冒口并增加保温套，使补缩效率提升28%，缩孔缺陷发生率从5.1%下降至1.9%。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eyJfdGVtcGxhdGVEYXRhIjp7ImNvbnRlbnRUeXBlIjoiJGl0ZW0zX2MiLCJsaW5lQ291bnQiOiIzIiwid29yZENvdW50IjoiMjIifSwidGFnIjoiJGl0ZW0zX2MifQ==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6663717" y="1376966"/>
            <a:ext cx="4432908" cy="1168993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在浇注系统内嵌入蜂窝陶瓷过滤器，过滤孔径从6PPI提升至10PPI，截留夹杂物效率提高40%，铸件宏观夹杂缺陷率从3.2%降至0.7%。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eyJfdGVtcGxhdGVEYXRhIjp7ImNvbnRlbnRUeXBlIjoiJGl0ZW0yX2MiLCJsaW5lQ291bnQiOiIzIiwid29yZENvdW50IjoiMjIifSwidGFnIjoiJGl0ZW0yX2MifQ==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211870" y="463487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浇注温度闭环控制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eyJfdGVtcGxhdGVEYXRhIjp7ImNvbnRlbnRUeXBlIjoiJGl0ZW00X3RpdGxlIiwibGluZUNvdW50IjoiMiIsIndvcmRDb3VudCI6IjQifSwidGFnIjoiJGl0ZW00X3RpdGxlIn0=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146225" y="3116983"/>
            <a:ext cx="1190320" cy="704730"/>
          </a:xfrm>
          <a:prstGeom prst="rect">
            <a:avLst/>
          </a:prstGeom>
          <a:ln/>
        </p:spPr>
        <p:txBody>
          <a:bodyPr anchor="ctr" anchorCtr="1" bIns="45720" lIns="91440" rIns="91440" rtlCol="0" tIns="45720" vert="horz" wrap="square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b="1" lang="en-US" sz="10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冒口位置重构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eyJfdGVtcGxhdGVEYXRhIjp7ImNvbnRlbnRUeXBlIjoiJGl0ZW0zX3RpdGxlIiwibGluZUNvdW50IjoiMiIsIndvcmRDb3VudCI6IjQifSwidGFnIjoiJGl0ZW0zX3RpdGxlIn0=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浇注系统结构优化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1h+azqOezu+e7n+e7k+aehOS8mOWMllxuIyMjIOa1gemBk+aIqumdouenr+iwg+aVtFxu6YCa6L+H5rWB5L2T5Lu/55yf5YiG5p6Q77yM5bCG5Y6f55u05rWH6YGT5oiq6Z2i56ev5omp5aSnMTUl77yM5qiq5rWH6YGT6YeH55So5qKv5b2i5oiq6Z2i6K6+6K6h77yM5L2/6YeR5bGe5ray5rWB6YCf5LuOMS44bS9z6ZmN6IezMS4ybS9z77yM5pyJ5pWI5YeP5bCR5rmN5rWB5a+86Ie055qE5aS556CC57y66Zm344CCXG4jIyMg6L+H5ruk572R5Y2H57qnXG7lnKjmtYfms6jns7vnu5/lhoXltYzlhaXonILnqp3pmbbnk7fov4fmu6TlmajvvIzov4fmu6TlrZTlvoTku442UFBJ5o+Q5Y2H6IezMTBQUEnvvIzmiKrnlZnlpLnmnYLnianmlYjnjofmj5Dpq5g0MCXvvIzpk7jku7blro/op4LlpLnmnYLnvLrpmbfnjofku44zLjIl6ZmN6IezMC43JeOAglxuIyMjIOWGkuWPo+S9jee9rumHjeaehFxu5Z+65LqO5Yed5Zu65qih5ouf57uT5p6c77yM5bCG6aG25YaS5Y+j5pS55Li65L6n5YaS5Y+j5bm25aKe5Yqg5L+d5rip5aWX77yM5L2/6KGl57yp5pWI546H5o+Q5Y2HMjgl77yM57yp5a2U57y66Zm35Y+R55Sf546H5LuONS4xJeS4i+mZjeiHszEuOSXjgIJcbiMjIyDmtYfms6jmuKnluqbpl63njq/mjqfliLZcbuW8leWFpVBJROa4qeaOp+ezu+e7n++8jOWwhumTgeawtOa1h+azqOa4qeW6puazouWKqOiMg+WbtOS7jsKxMjXihIPnvKnlsI/oh7PCsTjihIPvvIzpgb/lhY3lm6DmuKnluqbms6LliqjlvJXotbfnmoTlhrfpmpTnvLrpmbfjgIIiLCJ0cGxpZCI6IjEwMDAxIiwidHBsTmFtZSI6Imxpc3Q0XzIzMTIwMTAxX21vZCIsImVkaXRlZCI6ImZhbHNlIiwiZXh0cmFQYXJhbXMiOiJ7XCJpbmZvX3VybFwiOlwiaHR0cDovL2JqLmJjZWJvcy5jb20vdjEvd2Vua3UtYWktZG9jLzMwNjAxMTMyNTk1MDMwMy9ydGNzL2JkanNvbi8xMGEwN2E3NGEwZTI2Y2JhLmpzb24/YXV0aG9yaXphdGlvbj1iY2UtYXV0aC12MSUyRjQ2ZGM4Y2MzNDY3NDRkYWQ4MDA2NTE4MjNhOTZkOWNkJTJGMjAyNi0wMy0wM1QxMyUzQTMyJTNBMDBaJTJGLTElMkZob3N0JTJGNTljNzIyYmE5ODUxYmQzYjA5MmIxZmU4OGRjZjQzN2EwODZiZGRmZmEyODcyODBkM2RmMjA0YTg2ZmQyNmUyYyZyZXNwb25zZUNvbnRlbnRUeXBlPWFwcGxpY2F0aW9uJTJGanNvbiZyZXNwb25zZUNhY2hlQ29udHJvbD1tYXgtYWdlJTNEMzg4ODAwMCZyZXNwb25zZUV4cGlyZXM9RnJpJTJDJTIwMTclMjBBcHIlMjAyMDI2JTIwMjElM0EzMiUzQTAwJTIwJTJCMDgwMFwifSJ9</bd:templateData>
    </p:ext>
  </p:extLs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935200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ctr" anchorCtr="0" bIns="45720" lIns="91440" rIns="91440" rtlCol="0" tIns="45720" vert="horz" wrap="square">
            <a:noAutofit/>
          </a:bodyPr>
          <a:lstStyle/>
          <a:p>
            <a:pPr algn="ctr">
              <a:defRPr/>
            </a:pPr>
            <a:r>
              <a:rPr lang="en-US" sz="2775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  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8842" y="3544832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402576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b="4622" t="4622"/>
          <a:stretch>
            <a:fillRect/>
          </a:stretch>
        </p:blipFill>
        <p:spPr>
          <a:xfrm rot="0">
            <a:off x="935200" y="3518978"/>
            <a:ext cx="3233682" cy="2042031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eyJfdGVtcGxhdGVEYXRhIjp7ImNvbnRlbnRUeXBlIjoiJGltZzAiLCJuZWVkUmVwbGFjZSI6dHJ1ZSwidHlwZSI6ImltYWdlIn0sInRhZyI6IiRpbWcwIn0=</bd:templateData>
          </p:ext>
        </p:extLst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b="24515" t="24515"/>
          <a:stretch>
            <a:fillRect/>
          </a:stretch>
        </p:blipFill>
        <p:spPr>
          <a:xfrm rot="0">
            <a:off x="4168914" y="1502788"/>
            <a:ext cx="3233682" cy="2042031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eyJfdGVtcGxhdGVEYXRhIjp7ImNvbnRlbnRUeXBlIjoiJGltZzEiLCJuZWVkUmVwbGFjZSI6dHJ1ZSwidHlwZSI6ImltYWdlIn0sInRhZyI6IiRpbWcxIn0=</bd:templateData>
          </p:ext>
        </p:extLst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b="2638" t="2638"/>
          <a:stretch>
            <a:fillRect/>
          </a:stretch>
        </p:blipFill>
        <p:spPr>
          <a:xfrm rot="0">
            <a:off x="7402576" y="3544832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eyJfdGVtcGxhdGVEYXRhIjp7ImNvbnRlbnRUeXBlIjoiJGltZzIiLCJuZWVkUmVwbGFjZSI6dHJ1ZSwidHlwZSI6ImltYWdlIn0sInRhZyI6IiRpbWcyIn0=</bd:templateData>
          </p:ext>
        </p:extLst>
      </p:pic>
      <p:sp>
        <p:nvSpPr>
          <p:cNvPr id="9" name="TextBox 9"/>
          <p:cNvSpPr txBox="1"/>
          <p:nvPr/>
        </p:nvSpPr>
        <p:spPr>
          <a:xfrm rot="0">
            <a:off x="935200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双样本T检验验证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38761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选取优化前后各30组样本（n=300件/组），检验结果显示P值=0.002&lt;0.05，证实缺陷率从12.5%降至7.5%具有统计显著性。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eyJfdGVtcGxhdGVEYXRhIjp7ImNvbnRlbnRUeXBlIjoiJGl0ZW0xX2MiLCJsaW5lQ291bnQiOiI0Iiwid29yZENvdW50IjoiMTUifSwidGFnIjoiJGl0ZW0xX2MifQ==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4168933" y="3570685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过程能力指数提升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272494" y="3984787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CPK值从0.82改善至1.33，证明过程能力从不足3σ水平提升到接近4σ水平，达到项目预期目标。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eyJfdGVtcGxhdGVEYXRhIjp7ImNvbnRlbnRUeXBlIjoiJGl0ZW0yX2MiLCJsaW5lQ291bnQiOiI0Iiwid29yZENvdW50IjoiMTUifSwidGFnIjoiJGl0ZW0yX2MifQ==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402576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缺陷类型帕累托分析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506137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通过柏拉图对比显示，原占比78%的冷隔/多肉/粘砂三大缺陷分别下降62%、55%和48%，验证改进措施的有效性。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eyJfdGVtcGxhdGVEYXRhIjp7ImNvbnRlbnRUeXBlIjoiJGl0ZW0zX2MiLCJsaW5lQ291bnQiOiI0Iiwid29yZENvdW50IjoiMTUifSwidGFnIjoiJGl0ZW0zX2MifQ==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缺陷率下降40%的假设检验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8uumZt+eOh+S4i+mZjTQwJeeahOWBh+iuvuajgOmqjFxuIyMjIOWPjOagt+acrFTmo4Dpqozpqozor4FcbumAieWPluS8mOWMluWJjeWQjuWQhDMw57uE5qC35pys77yIbj0zMDDku7Yv57uE77yJ77yM5qOA6aqM57uT5p6c5pi+56S6UOWAvD0wLjAwMjwwLjA177yM6K+B5a6e57y66Zm3546H5LuOMTIuNSXpmY3oh7M3LjUl5YW35pyJ57uf6K6h5pi+6JGX5oCn44CCXG4jIyMg6L+H56iL6IO95Yqb5oyH5pWw5o+Q5Y2HXG5DUEvlgLzku44wLjgy5pS55ZaE6IezMS4zM++8jOivgeaYjui/h+eoi+iDveWKm+S7juS4jei2szPPg+awtOW5s+aPkOWNh+WIsOaOpei/kTTPg+awtOW5s++8jOi+vuWIsOmhueebrumihOacn+ebruagh+OAglxuIyMjIOe8uumZt+exu+Wei+W4lee0r+aJmOWIhuaekFxu6YCa6L+H5p+P5ouJ5Zu+5a+55q+U5pi+56S677yM5Y6f5Y2g5q+UNzgl55qE5Ya36ZqUL+WkmuiCiS/nspjnoILkuInlpKfnvLrpmbfliIbliKvkuIvpmY02MiXjgIE1NSXlkow0OCXvvIzpqozor4HmlLnov5vmjqrmlr3nmoTmnInmlYjmgKfjgIIiLCJ0cGxpZCI6IjEwMDAxIiwidHBsTmFtZSI6Imxpc3QzX0ltZzIzMTIwMTAxX21vZCIsImVkaXRlZCI6ImZhbHNlIiwiZXh0cmFQYXJhbXMiOiJ7XCJpbmZvX3VybFwiOlwiaHR0cDovL2JqLmJjZWJvcy5jb20vdjEvd2Vua3UtYWktZG9jLzMwNjAxMTMyNTk1MDMwMy9ydGNzL2JkanNvbi8xMGEwN2E3NGEwZTI2Y2JhLmpzb24/YXV0aG9yaXphdGlvbj1iY2UtYXV0aC12MSUyRjQ2ZGM4Y2MzNDY3NDRkYWQ4MDA2NTE4MjNhOTZkOWNkJTJGMjAyNi0wMy0wM1QxMyUzQTMyJTNBMDBaJTJGLTElMkZob3N0JTJGNTljNzIyYmE5ODUxYmQzYjA5MmIxZmU4OGRjZjQzN2EwODZiZGRmZmEyODcyODBkM2RmMjA0YTg2ZmQyNmUyYyZyZXNwb25zZUNvbnRlbnRUeXBlPWFwcGxpY2F0aW9uJTJGanNvbiZyZXNwb25zZUNhY2hlQ29udHJvbD1tYXgtYWdlJTNEMzg4ODAwMCZyZXNwb25zZUV4cGlyZXM9RnJpJTJDJTIwMTclMjBBcHIlMjAyMDI2JTIwMjElM0EzMiUzQTAwJTIwJTJCMDgwMFwifSJ9</bd:templateData>
    </p:ext>
  </p:extLs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06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标准化与持续监控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gh+WHhuWMluS4juaMgee7reebkeaOpyIsInRwbGlkIjoiMTAwMDEiLCJ0cGxOYW1lIjoiaDJ0aXRsZV8zMDYwMTEzMjU5NTAzMDNfODc1NzgyNzc5XzI2ODA2Njk2Mzc1MDMwM19tb2QiLCJlZGl0ZWQiOiJmYWxzZSIsImV4dHJhUGFyYW1zIjoie1wiaW5mb191cmxcIjpcImh0dHA6Ly9iai5iY2Vib3MuY29tL3YxL3dlbmt1LWFpLWRvYy8zMDYwMTEzMjU5NTAzMDMvcnRjcy9iZGpzb24vMTBhMDdhNzRhMGUyNmNiYS5qc29uP2F1dGhvcml6YXRpb249YmNlLWF1dGgtdjElMkY0NmRjOGNjMzQ2NzQ0ZGFkODAwNjUxODIzYTk2ZDljZCUyRjIwMjYtMDMtMDNUMTMlM0EzMiUzQTAwWiUyRi0xJTJGaG9zdCUyRjU5YzcyMmJhOTg1MWJkM2IwOTJiMWZlODhkY2Y0MzdhMDg2YmRkZmZhMjg3MjgwZDNkZjIwNGE4NmZkMjZlMmMmcmVzcG9uc2VDb250ZW50VHlwZT1hcHBsaWNhdGlvbiUyRmpzb24mcmVzcG9uc2VDYWNoZUNvbnRyb2w9bWF4LWFnZSUzRDM4ODgwMDAmcmVzcG9uc2VFeHBpcmVzPUZyaSUyQyUyMDE3JTIwQXByJTIwMjAyNiUyMDIxJTNBMzIlM0EwMCUyMCUyQjA4MDBcIn0ifQ==</bd:templateData>
    </p:ext>
  </p:extLs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64808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0465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747346" y="2616342"/>
            <a:ext cx="3291950" cy="2910613"/>
          </a:xfrm>
          <a:prstGeom prst="roundRect">
            <a:avLst>
              <a:gd fmla="val 12500" name="adj"/>
            </a:avLst>
          </a:prstGeom>
          <a:solidFill>
            <a:schemeClr val="lt1">
              <a:alpha val="100000"/>
            </a:schemeClr>
          </a:solidFill>
          <a:ln w="19050">
            <a:solidFill>
              <a:schemeClr val="accent1">
                <a:alpha val="100000"/>
              </a:scheme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flipH="1" flipV="1" rot="-2700000">
            <a:off x="5024310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65953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缺陷分类指引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9453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在作业指导书中新增缺陷图谱库，明确气孔、缩松、飞边等常见缺陷的判定标准（如直径＞0.5mm的气孔需报废），减少质检人员主观判断差异。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9" name="AutoShape 9"/>
          <p:cNvSpPr/>
          <p:nvPr/>
        </p:nvSpPr>
        <p:spPr>
          <a:xfrm flipH="1" flipV="1" rot="-2700000">
            <a:off x="1428653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96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流程标准化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798880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针对压铸关键工序（如模具温度控制、注射压力参数）制定量化标准，将原有经验式操作转化为可测量的技术规范，确保每个生产批次的一致性。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2" name="AutoShape 12"/>
          <p:cNvSpPr/>
          <p:nvPr/>
        </p:nvSpPr>
        <p:spPr>
          <a:xfrm flipH="1" flipV="1" rot="-2700000">
            <a:off x="8611191" y="1269988"/>
            <a:ext cx="1564260" cy="1564260"/>
          </a:xfrm>
          <a:prstGeom prst="teardrop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952834" y="3242897"/>
            <a:ext cx="2880974" cy="306471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64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应急响应流程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81417" y="3736770"/>
            <a:ext cx="2823807" cy="1504957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建立异常情况处理SOP，规定当关键参数超出控制范围时，必须立即停机并启动根本原因分析（5Why法），避免缺陷产品流入下道工序。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1508111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alphaModFix amt="100000"/>
          </a:blip>
          <a:srcRect/>
          <a:stretch>
            <a:fillRect/>
          </a:stretch>
        </p:blipFill>
        <p:spPr>
          <a:xfrm rot="0">
            <a:off x="5103768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eyJ0YWciOiIkaW1nMSJ9</bd:templateData>
          </p:ext>
        </p:extLst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5">
            <a:alphaModFix amt="100000"/>
          </a:blip>
          <a:srcRect/>
          <a:stretch>
            <a:fillRect/>
          </a:stretch>
        </p:blipFill>
        <p:spPr>
          <a:xfrm rot="0">
            <a:off x="8687843" y="1349446"/>
            <a:ext cx="1405344" cy="140534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eyJ0YWciOiIkaW1nMiJ9</bd:templateData>
          </p:ext>
        </p:extLst>
      </p:pic>
      <p:sp>
        <p:nvSpPr>
          <p:cNvPr id="18" name="TextBox 18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修订控制计划与作业指导书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/ruiuouaOp+WItuiuoeWIkuS4juS9nOS4muaMh+WvvOS5plxuIyMjIOa1geeoi+agh+WHhuWMllxu6ZKI5a+55Y6L6ZO45YWz6ZSu5bel5bqP77yI5aaC5qih5YW35rip5bqm5o6n5Yi244CB5rOo5bCE5Y6L5Yqb5Y+C5pWw77yJ5Yi25a6a6YeP5YyW5qCH5YeG77yM5bCG5Y6f5pyJ57uP6aqM5byP5pON5L2c6L2s5YyW5Li65Y+v5rWL6YeP55qE5oqA5pyv6KeE6IyD77yM56Gu5L+d5q+P5Liq55Sf5Lqn5om55qyh55qE5LiA6Ie05oCn44CCXG4jIyMg57y66Zm35YiG57G75oyH5byVXG7lnKjkvZzkuJrmjIflr7zkuabkuK3mlrDlop7nvLrpmbflm77osLHlupPvvIzmmI7noa7msJTlrZTjgIHnvKnmnb7jgIHpo57ovrnnrYnluLjop4HnvLrpmbfnmoTliKTlrprmoIflh4bvvIjlpoLnm7TlvoTvvJ4wLjVtbeeahOawlOWtlOmcgOaKpeW6n++8ie+8jOWHj+Wwkei0qOajgOS6uuWRmOS4u+inguWIpOaWreW3ruW8guOAglxuIyMjIOW6lOaApeWTjeW6lOa1geeoi1xu5bu656uL5byC5bi45oOF5Ya15aSE55CGU09Q77yM6KeE5a6a5b2T5YWz6ZSu5Y+C5pWw6LaF5Ye65o6n5Yi26IyD5Zu05pe277yM5b+F6aG756uL5Y2z5YGc5py65bm25ZCv5Yqo5qC55pys5Y6f5Zug5YiG5p6Q77yINVdoeeazle+8ie+8jOmBv+WFjee8uumZt+S6p+WTgea1geWFpeS4i+mBk+W3peW6j+OAgiIsInRwbGlkIjoiMTAwMDEiLCJ0cGxOYW1lIjoibGlzdDNfSW1nMjB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1028795" y="1759069"/>
            <a:ext cx="9693529" cy="639111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flipV="1" rot="0">
            <a:off x="1737464" y="2615922"/>
            <a:ext cx="387096" cy="332662"/>
          </a:xfrm>
          <a:prstGeom prst="triangl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flipV="1" rot="0">
            <a:off x="4277781" y="2615922"/>
            <a:ext cx="387096" cy="332662"/>
          </a:xfrm>
          <a:prstGeom prst="triangl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flipV="1" rot="0">
            <a:off x="6945114" y="2615922"/>
            <a:ext cx="385080" cy="332662"/>
          </a:xfrm>
          <a:prstGeom prst="triangl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flipV="1" rot="0">
            <a:off x="9598336" y="2615922"/>
            <a:ext cx="387096" cy="332662"/>
          </a:xfrm>
          <a:prstGeom prst="triangle">
            <a:avLst>
              <a:gd fmla="val 50000" name="adj"/>
            </a:avLst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648756" y="2948584"/>
            <a:ext cx="2477335" cy="479407"/>
          </a:xfrm>
          <a:prstGeom prst="rect">
            <a:avLst/>
          </a:pr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3215284" y="2948584"/>
            <a:ext cx="2540318" cy="479407"/>
          </a:xfrm>
          <a:prstGeom prst="rect">
            <a:avLst/>
          </a:pr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5898987" y="2948584"/>
            <a:ext cx="2477335" cy="479407"/>
          </a:xfrm>
          <a:prstGeom prst="rect">
            <a:avLst/>
          </a:pr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8507611" y="2948584"/>
            <a:ext cx="2494216" cy="479407"/>
          </a:xfrm>
          <a:prstGeom prst="rect">
            <a:avLst/>
          </a:prstGeom>
          <a:solidFill>
            <a:schemeClr val="accent1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4151774" y="1777214"/>
            <a:ext cx="611894" cy="61189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67640" y="228600"/>
                </a:moveTo>
                <a:lnTo>
                  <a:pt x="182880" y="228600"/>
                </a:lnTo>
                <a:cubicBezTo>
                  <a:pt x="208131" y="228600"/>
                  <a:pt x="228600" y="208131"/>
                  <a:pt x="228600" y="182880"/>
                </a:cubicBezTo>
                <a:cubicBezTo>
                  <a:pt x="228600" y="157629"/>
                  <a:pt x="208131" y="137160"/>
                  <a:pt x="182880" y="137160"/>
                </a:cubicBezTo>
                <a:lnTo>
                  <a:pt x="182880" y="137160"/>
                </a:lnTo>
                <a:lnTo>
                  <a:pt x="121768" y="137160"/>
                </a:lnTo>
                <a:cubicBezTo>
                  <a:pt x="113348" y="137160"/>
                  <a:pt x="106528" y="130340"/>
                  <a:pt x="106528" y="121920"/>
                </a:cubicBezTo>
                <a:cubicBezTo>
                  <a:pt x="106528" y="113500"/>
                  <a:pt x="113348" y="106680"/>
                  <a:pt x="121768" y="106680"/>
                </a:cubicBezTo>
                <a:lnTo>
                  <a:pt x="121768" y="106680"/>
                </a:lnTo>
                <a:lnTo>
                  <a:pt x="213360" y="106680"/>
                </a:lnTo>
                <a:lnTo>
                  <a:pt x="213360" y="76200"/>
                </a:lnTo>
                <a:lnTo>
                  <a:pt x="167640" y="76200"/>
                </a:lnTo>
                <a:lnTo>
                  <a:pt x="167640" y="45720"/>
                </a:lnTo>
                <a:lnTo>
                  <a:pt x="137160" y="45720"/>
                </a:lnTo>
                <a:lnTo>
                  <a:pt x="137160" y="76200"/>
                </a:lnTo>
                <a:lnTo>
                  <a:pt x="121920" y="76200"/>
                </a:lnTo>
                <a:cubicBezTo>
                  <a:pt x="96669" y="76200"/>
                  <a:pt x="76200" y="96669"/>
                  <a:pt x="76200" y="121920"/>
                </a:cubicBezTo>
                <a:cubicBezTo>
                  <a:pt x="76200" y="147171"/>
                  <a:pt x="96669" y="167640"/>
                  <a:pt x="121920" y="167640"/>
                </a:cubicBezTo>
                <a:lnTo>
                  <a:pt x="121920" y="167640"/>
                </a:lnTo>
                <a:lnTo>
                  <a:pt x="182880" y="167640"/>
                </a:lnTo>
                <a:cubicBezTo>
                  <a:pt x="191300" y="167640"/>
                  <a:pt x="198120" y="174460"/>
                  <a:pt x="198120" y="182880"/>
                </a:cubicBezTo>
                <a:cubicBezTo>
                  <a:pt x="198120" y="191300"/>
                  <a:pt x="191300" y="198120"/>
                  <a:pt x="182880" y="198120"/>
                </a:cubicBezTo>
                <a:lnTo>
                  <a:pt x="182880" y="198120"/>
                </a:lnTo>
                <a:lnTo>
                  <a:pt x="91440" y="198120"/>
                </a:lnTo>
                <a:lnTo>
                  <a:pt x="91440" y="228600"/>
                </a:lnTo>
                <a:lnTo>
                  <a:pt x="137160" y="228600"/>
                </a:lnTo>
                <a:lnTo>
                  <a:pt x="137160" y="259080"/>
                </a:lnTo>
                <a:lnTo>
                  <a:pt x="167640" y="259080"/>
                </a:lnTo>
                <a:lnTo>
                  <a:pt x="167640" y="2286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1621402" y="1768142"/>
            <a:ext cx="611491" cy="611491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6831909" y="1777617"/>
            <a:ext cx="611491" cy="611491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9486138" y="1777617"/>
            <a:ext cx="611491" cy="611491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648756" y="2948584"/>
            <a:ext cx="2477335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27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报废成本节约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eyJfdGVtcGxhdGVEYXRhIjp7ImNvbnRlbnRUeXBlIjoiJGl0ZW0xX3RpdGxlIiwibGluZUNvdW50IjoiMSIsIndvcmRDb3VudCI6IjgifSwidGFnIjoiJGl0ZW0xX3RpdGxlIn0=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648756" y="3552254"/>
            <a:ext cx="2477335" cy="2261799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通过降低气孔缺陷率从8%至2%，每月减少废品36件，按单件材料加工成本85元计算，年节约36,720元。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eyJfdGVtcGxhdGVEYXRhIjp7ImNvbnRlbnRUeXBlIjoiJGl0ZW0xX2MiLCJsaW5lQ291bnQiOiI2Iiwid29yZENvdW50IjoiMTEifSwidGFnIjoiJGl0ZW0xX2MifQ==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3232662" y="2948584"/>
            <a:ext cx="2477335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27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返工工时削减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eyJfdGVtcGxhdGVEYXRhIjp7ImNvbnRlbnRUeXBlIjoiJGl0ZW0yX3RpdGxlIiwibGluZUNvdW50IjoiMSIsIndvcmRDb3VudCI6IjgifSwidGFnIjoiJGl0ZW0yX3RpdGxlIn0=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3232662" y="3552254"/>
            <a:ext cx="2477335" cy="2261799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表面修整工时由每月240分钟降至60分钟，按每小时人工成本45元折算，年节省1,620元。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eyJfdGVtcGxhdGVEYXRhIjp7ImNvbnRlbnRUeXBlIjoiJGl0ZW0yX2MiLCJsaW5lQ291bnQiOiI2Iiwid29yZENvdW50IjoiMTEifSwidGFnIjoiJGl0ZW0yX2MifQ==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5875559" y="2948584"/>
            <a:ext cx="2477335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27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客户索赔减少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eyJfdGVtcGxhdGVEYXRhIjp7ImNvbnRlbnRUeXBlIjoiJGl0ZW0zX3RpdGxlIiwibGluZUNvdW50IjoiMSIsIndvcmRDb3VudCI6IjgifSwidGFnIjoiJGl0ZW0zX3RpdGxlIn0=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5875559" y="3552254"/>
            <a:ext cx="2477335" cy="2261799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因尺寸超差导致的批量退货次数从年均3次降为0次，每次平均赔偿2,000元，年规避损失6,000元。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eyJfdGVtcGxhdGVEYXRhIjp7ImNvbnRlbnRUeXBlIjoiJGl0ZW0zX2MiLCJsaW5lQ291bnQiOiI2Iiwid29yZENvdW50IjoiMTEifSwidGFnIjoiJGl0ZW0zX2MifQ==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8507611" y="2948584"/>
            <a:ext cx="2477335" cy="467043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27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设备利用率提升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eyJfdGVtcGxhdGVEYXRhIjp7ImNvbnRlbnRUeXBlIjoiJGl0ZW00X3RpdGxlIiwibGluZUNvdW50IjoiMSIsIndvcmRDb3VudCI6IjgifSwidGFnIjoiJGl0ZW00X3RpdGxlIn0=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8507611" y="3552254"/>
            <a:ext cx="2477335" cy="2261799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故障停机时间减少带来的产能释放可承接额外订单，边际贡献测算年增值450元。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eyJfdGVtcGxhdGVEYXRhIjp7ImNvbnRlbnRUeXBlIjoiJGl0ZW00X2MiLCJsaW5lQ291bnQiOiI2Iiwid29yZENvdW50IjoiMTEifSwidGFnIjoiJGl0ZW00X2MifQ==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年化收益计算（44,790元）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5tOWMluaUtuebiuiuoeeul++8iDQ0LDc5MOWFg++8iVxuIyMjIOaKpeW6n+aIkOacrOiKgue6plxu6YCa6L+H6ZmN5L2O5rCU5a2U57y66Zm3546H5LuOOCXoh7MyJe+8jOavj+aciOWHj+WwkeW6n+WTgTM25Lu277yM5oyJ5Y2V5Lu25p2Q5paZ5Yqg5bel5oiQ5pysODXlhYPorqHnrpfvvIzlubToioLnuqYzNiw3MjDlhYPjgIJcbiMjIyDov5Tlt6Xlt6Xml7bliYrlh49cbuihqOmdouS/ruaVtOW3peaXtueUseavj+aciDI0MOWIhumSn+mZjeiHszYw5YiG6ZKf77yM5oyJ5q+P5bCP5pe25Lq65bel5oiQ5pysNDXlhYPmipjnrpfvvIzlubToioLnnIExLDYyMOWFg+OAglxuIyMjIOWuouaIt+e0oui1lOWHj+WwkVxu5Zug5bC65a+46LaF5beu5a+86Ie055qE5om56YeP6YCA6LSn5qyh5pWw5LuO5bm05Z2HM+asoemZjeS4ujDmrKHvvIzmr4/mrKHlubPlnYfotZTlgb8yLDAwMOWFg++8jOW5tOinhOmBv+aNn+WksTYsMDAw5YWD44CCXG4jIyMg6K6+5aSH5Yip55So546H5o+Q5Y2HXG7mlYXpmpzlgZzmnLrml7bpl7Tlh4/lsJHluKbmnaXnmoTkuqfog73ph4rmlL7lj6/mib/mjqXpop3lpJborqLljZXvvIzovrnpmYXotKHnjK7mtYvnrpflubTlop7lgLw0NTDlhYPjgIIiLCJ0cGxpZCI6IjEwMDAxIiwidHBsTmFtZSI6Imxpc3Q0XzIzMTIwMTA1X21vZCIsImVkaXRlZCI6ImZhbHNlIiwiZXh0cmFQYXJhbXMiOiJ7XCJpbmZvX3VybFwiOlwiaHR0cDovL2JqLmJjZWJvcy5jb20vdjEvd2Vua3UtYWktZG9jLzMwNjAxMTMyNTk1MDMwMy9ydGNzL2JkanNvbi8xMGEwN2E3NGEwZTI2Y2JhLmpzb24/YXV0aG9yaXphdGlvbj1iY2UtYXV0aC12MSUyRjQ2ZGM4Y2MzNDY3NDRkYWQ4MDA2NTE4MjNhOTZkOWNkJTJGMjAyNi0wMy0wM1QxMyUzQTMyJTNBMDBaJTJGLTElMkZob3N0JTJGNTljNzIyYmE5ODUxYmQzYjA5MmIxZmU4OGRjZjQzN2EwODZiZGRmZmEyODcyODBkM2RmMjA0YTg2ZmQyNmUyYyZyZXNwb25zZUNvbnRlbnRUeXBlPWFwcGxpY2F0aW9uJTJGanNvbiZyZXNwb25zZUNhY2hlQ29udHJvbD1tYXgtYWdlJTNEMzg4ODAwMCZyZXNwb25zZUV4cGlyZXM9RnJpJTJDJTIwMTclMjBBcHIlMjAyMDI2JTIwMjElM0EzMiUzQTAwJTIwJTJCMDgwMFwifSJ9</bd:templateData>
    </p:ext>
  </p:extLs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-713974" y="1256469"/>
            <a:ext cx="4863856" cy="486385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650" r="16650"/>
          <a:stretch>
            <a:fillRect/>
          </a:stretch>
        </p:blipFill>
        <p:spPr>
          <a:xfrm rot="0">
            <a:off x="-461343" y="1509100"/>
            <a:ext cx="4358594" cy="435859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5" name="AutoShape 5"/>
          <p:cNvSpPr/>
          <p:nvPr/>
        </p:nvSpPr>
        <p:spPr>
          <a:xfrm rot="0">
            <a:off x="4701456" y="4853903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701456" y="5002020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786029" y="462109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变异预警系统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786029" y="5087309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在压铸机PLC中嵌入SPC控制图，实时监控注射速度波动，超出±2σ范围即发出声光报警并锁定设备参数。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4701456" y="1733151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701456" y="1881268"/>
            <a:ext cx="918715" cy="650321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786029" y="146550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过程能力指数监控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786029" y="1908493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每日跟踪关键尺寸的CPK值，当连续5批低于1.33时自动触发工艺评审，确保长期稳定达到3σ水平。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4701456" y="3293527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701456" y="3441644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5786029" y="3037490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分层审核制度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86029" y="3492094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实施车间主任（每周）、质量工程师（每日）、操作工（每班）三级检查，重点验证模具保养记录和参数设定合规性。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防复发监控机制建立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YsuWkjeWPkeebkeaOp+acuuWItuW7uueri1xuIyMjIOi/h+eoi+iDveWKm+aMh+aVsOebkeaOp1xu5q+P5pel6Lef6Liq5YWz6ZSu5bC65a+455qEQ1BL5YC877yM5b2T6L+e57utNeaJueS9juS6jjEuMzPml7boh6rliqjop6blj5Hlt6Xoibror4TlrqHvvIznoa7kv53plb/mnJ/nqLPlrprovr7liLAzz4PmsLTlubPjgIJcbiMjIyDliIblsYLlrqHmoLjliLbluqZcbuWunuaWvei9pumXtOS4u+S7u++8iOavj+WRqO+8ieOAgei0qOmHj+W3peeoi+W4iO+8iOavj+aXpe+8ieOAgeaTjeS9nOW3pe+8iOavj+ePre+8ieS4iee6p+ajgOafpe+8jOmHjeeCuemqjOivgeaooeWFt+S/neWFu+iusOW9leWSjOWPguaVsOiuvuWumuWQiOinhOaAp+OAglxuIyMjIOWPmOW8gumihOitpuezu+e7n1xu5Zyo5Y6L6ZO45py6UExD5Lit5bWM5YWlU1BD5o6n5Yi25Zu+77yM5a6e5pe255uR5o6n5rOo5bCE6YCf5bqm5rOi5Yqo77yM6LaF5Ye6wrEyz4PojIPlm7TljbPlj5Hlh7rlo7DlhYnmiqXorablubbplIHlrprorr7lpIflj4LmlbDjgIIiLCJ0cGxpZCI6IjEwMDAxIiwidHBsTmFtZSI6Imxpc3QzX0ltZzF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5" name="TextBox 2"/>
          <p:cNvSpPr txBox="1"/>
          <p:nvPr/>
        </p:nvSpPr>
        <p:spPr>
          <a:xfrm rot="0">
            <a:off x="4764088" y="6445250"/>
            <a:ext cx="2851150" cy="276225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222935">
                    <a:alpha val="100000"/>
                  </a:srgbClr>
                </a:solidFill>
                <a:latin typeface="Arial"/>
                <a:ea typeface="Arial"/>
                <a:cs typeface="Arial"/>
                <a:hlinkClick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2457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508125" y="1268413"/>
            <a:ext cx="9180513" cy="2351087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524579" name="AutoShape 4"/>
          <p:cNvSpPr/>
          <p:nvPr/>
        </p:nvSpPr>
        <p:spPr>
          <a:xfrm rot="0">
            <a:off x="4859338" y="4030663"/>
            <a:ext cx="2395537" cy="873125"/>
          </a:xfrm>
          <a:prstGeom prst="rect">
            <a:avLst/>
          </a:prstGeom>
          <a:noFill/>
        </p:spPr>
        <p:txBody>
          <a:bodyPr anchor="b" anchorCtr="0" bIns="45720" lIns="91440" rIns="91440" rtlCol="0" tIns="45720" vert="horz" wrap="squar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Eras Light ITC"/>
                <a:ea typeface="Eras Light ITC"/>
                <a:cs typeface="Eras Light ITC"/>
              </a:rPr>
              <a:t>Thanks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0" name="AutoShape 5"/>
          <p:cNvSpPr/>
          <p:nvPr/>
        </p:nvSpPr>
        <p:spPr>
          <a:xfrm rot="0">
            <a:off x="1524000" y="5332413"/>
            <a:ext cx="9144000" cy="1655762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1524000" y="3762375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>
            <a:off x="1524000" y="1122363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>
            <a:off x="4195763" y="5172075"/>
            <a:ext cx="3800475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24584" name="AutoShape 9"/>
          <p:cNvSpPr/>
          <p:nvPr/>
        </p:nvSpPr>
        <p:spPr>
          <a:xfrm rot="0">
            <a:off x="15240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5" name="AutoShape 10"/>
          <p:cNvSpPr/>
          <p:nvPr/>
        </p:nvSpPr>
        <p:spPr>
          <a:xfrm rot="0">
            <a:off x="103632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IsInRwbGlkIjoiMTAwMDEiLCJ0cGxOYW1lIjoiZW5kXzMwNjAxMTMyNTk1MDMwM184NzU3ODI3NzlfMjY4MDY2OTYzNzUwMzAzX21vZCIsImVkaXRlZCI6ImZhbHNlIiwiZXh0cmFQYXJhbXMiOiJ7XCJpbmZvX3VybFwiOlwiaHR0cDovL2JqLmJjZWJvcy5jb20vdjEvd2Vua3UtYWktZG9jLzMwNjAxMTMyNTk1MDMwMy9ydGNzL2JkanNvbi8xMGEwN2E3NGEwZTI2Y2JhLmpzb24/YXV0aG9yaXphdGlvbj1iY2UtYXV0aC12MSUyRjQ2ZGM4Y2MzNDY3NDRkYWQ4MDA2NTE4MjNhOTZkOWNkJTJGMjAyNi0wMy0wM1QxMyUzQTMyJTNBMDBaJTJGLTElMkZob3N0JTJGNTljNzIyYmE5ODUxYmQzYjA5MmIxZmU4OGRjZjQzN2EwODZiZGRmZmEyODcyODBkM2RmMjA0YTg2ZmQyNmUyYyZyZXNwb25zZUNvbnRlbnRUeXBlPWFwcGxpY2F0aW9uJTJGanNvbiZyZXNwb25zZUNhY2hlQ29udHJvbD1tYXgtYWdlJTNEMzg4ODAwMCZyZXNwb25zZUV4cGlyZXM9RnJpJTJDJTIwMTclMjBBcHIlMjAyMDI2JTIwMjElM0EzMiUzQTAwJTIwJTJCMDgwMFwifSJ9</bd:templateData>
    </p:ext>
  </p:extLs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2110508" y="2835417"/>
            <a:ext cx="1946507" cy="253731"/>
          </a:xfrm>
          <a:custGeom>
            <a:avLst/>
            <a:gdLst/>
            <a:ahLst/>
            <a:cxnLst/>
            <a:rect b="b" l="l" r="r" t="t"/>
            <a:pathLst>
              <a:path h="997" w="7631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2110508" y="4137595"/>
            <a:ext cx="1946507" cy="255583"/>
          </a:xfrm>
          <a:custGeom>
            <a:avLst/>
            <a:gdLst/>
            <a:ahLst/>
            <a:cxnLst/>
            <a:rect b="b" l="l" r="r" t="t"/>
            <a:pathLst>
              <a:path h="997" w="7631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2110508" y="1704922"/>
            <a:ext cx="170389" cy="1357553"/>
          </a:xfrm>
          <a:custGeom>
            <a:avLst/>
            <a:gdLst/>
            <a:ahLst/>
            <a:cxnLst/>
            <a:rect b="b" l="l" r="r" t="t"/>
            <a:pathLst>
              <a:path h="5308" w="669">
                <a:moveTo>
                  <a:pt x="669" y="182"/>
                </a:moveTo>
                <a:cubicBezTo>
                  <a:pt x="415" y="431"/>
                  <a:pt x="256" y="778"/>
                  <a:pt x="256" y="1160"/>
                </a:cubicBezTo>
                <a:lnTo>
                  <a:pt x="256" y="5308"/>
                </a:lnTo>
                <a:lnTo>
                  <a:pt x="0" y="5308"/>
                </a:lnTo>
                <a:lnTo>
                  <a:pt x="0" y="1148"/>
                </a:lnTo>
                <a:cubicBezTo>
                  <a:pt x="0" y="699"/>
                  <a:pt x="187" y="292"/>
                  <a:pt x="486" y="0"/>
                </a:cubicBezTo>
                <a:lnTo>
                  <a:pt x="669" y="18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2234593" y="1491942"/>
            <a:ext cx="1822419" cy="259287"/>
          </a:xfrm>
          <a:custGeom>
            <a:avLst/>
            <a:gdLst/>
            <a:ahLst/>
            <a:cxnLst/>
            <a:rect b="b" l="l" r="r" t="t"/>
            <a:pathLst>
              <a:path h="1015" w="7145">
                <a:moveTo>
                  <a:pt x="6397" y="375"/>
                </a:moveTo>
                <a:lnTo>
                  <a:pt x="6279" y="0"/>
                </a:lnTo>
                <a:lnTo>
                  <a:pt x="7145" y="499"/>
                </a:lnTo>
                <a:lnTo>
                  <a:pt x="6279" y="997"/>
                </a:lnTo>
                <a:lnTo>
                  <a:pt x="6397" y="623"/>
                </a:lnTo>
                <a:lnTo>
                  <a:pt x="1140" y="623"/>
                </a:lnTo>
                <a:cubicBezTo>
                  <a:pt x="769" y="623"/>
                  <a:pt x="430" y="773"/>
                  <a:pt x="183" y="1015"/>
                </a:cubicBezTo>
                <a:lnTo>
                  <a:pt x="0" y="833"/>
                </a:lnTo>
                <a:cubicBezTo>
                  <a:pt x="290" y="550"/>
                  <a:pt x="686" y="375"/>
                  <a:pt x="1120" y="375"/>
                </a:cubicBezTo>
                <a:lnTo>
                  <a:pt x="6397" y="375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Freeform 7"/>
          <p:cNvSpPr/>
          <p:nvPr/>
        </p:nvSpPr>
        <p:spPr>
          <a:xfrm rot="0">
            <a:off x="2110508" y="4165181"/>
            <a:ext cx="170389" cy="1357553"/>
          </a:xfrm>
          <a:custGeom>
            <a:avLst/>
            <a:gdLst/>
            <a:ahLst/>
            <a:cxnLst/>
            <a:rect b="b" l="l" r="r" t="t"/>
            <a:pathLst>
              <a:path h="5309" w="669">
                <a:moveTo>
                  <a:pt x="256" y="0"/>
                </a:moveTo>
                <a:lnTo>
                  <a:pt x="256" y="4149"/>
                </a:lnTo>
                <a:cubicBezTo>
                  <a:pt x="256" y="4531"/>
                  <a:pt x="415" y="4878"/>
                  <a:pt x="669" y="5127"/>
                </a:cubicBezTo>
                <a:lnTo>
                  <a:pt x="486" y="5309"/>
                </a:lnTo>
                <a:cubicBezTo>
                  <a:pt x="187" y="5017"/>
                  <a:pt x="0" y="4610"/>
                  <a:pt x="0" y="4161"/>
                </a:cubicBezTo>
                <a:lnTo>
                  <a:pt x="0" y="0"/>
                </a:lnTo>
                <a:lnTo>
                  <a:pt x="256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2234593" y="5474589"/>
            <a:ext cx="1822419" cy="261138"/>
          </a:xfrm>
          <a:custGeom>
            <a:avLst/>
            <a:gdLst/>
            <a:ahLst/>
            <a:cxnLst/>
            <a:rect b="b" l="l" r="r" t="t"/>
            <a:pathLst>
              <a:path h="1015" w="7145">
                <a:moveTo>
                  <a:pt x="6397" y="392"/>
                </a:moveTo>
                <a:lnTo>
                  <a:pt x="6279" y="18"/>
                </a:lnTo>
                <a:lnTo>
                  <a:pt x="7145" y="516"/>
                </a:lnTo>
                <a:lnTo>
                  <a:pt x="6279" y="1015"/>
                </a:lnTo>
                <a:lnTo>
                  <a:pt x="6397" y="640"/>
                </a:lnTo>
                <a:lnTo>
                  <a:pt x="1120" y="640"/>
                </a:lnTo>
                <a:cubicBezTo>
                  <a:pt x="686" y="640"/>
                  <a:pt x="290" y="465"/>
                  <a:pt x="0" y="182"/>
                </a:cubicBezTo>
                <a:lnTo>
                  <a:pt x="183" y="0"/>
                </a:lnTo>
                <a:cubicBezTo>
                  <a:pt x="430" y="242"/>
                  <a:pt x="769" y="392"/>
                  <a:pt x="1140" y="392"/>
                </a:cubicBezTo>
                <a:lnTo>
                  <a:pt x="6397" y="39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1115656" y="2618983"/>
            <a:ext cx="1989704" cy="1989704"/>
          </a:xfrm>
          <a:prstGeom prst="ellipse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Freeform 10"/>
          <p:cNvSpPr/>
          <p:nvPr/>
        </p:nvSpPr>
        <p:spPr>
          <a:xfrm rot="0">
            <a:off x="1884102" y="3395458"/>
            <a:ext cx="459435" cy="455896"/>
          </a:xfrm>
          <a:custGeom>
            <a:avLst/>
            <a:gdLst/>
            <a:ahLst/>
            <a:cxnLst/>
            <a:rect b="b" l="l" r="r" t="t"/>
            <a:pathLst>
              <a:path h="55" w="55">
                <a:moveTo>
                  <a:pt x="47" y="27"/>
                </a:moveTo>
                <a:cubicBezTo>
                  <a:pt x="47" y="38"/>
                  <a:pt x="38" y="46"/>
                  <a:pt x="28" y="46"/>
                </a:cubicBezTo>
                <a:cubicBezTo>
                  <a:pt x="18" y="46"/>
                  <a:pt x="9" y="38"/>
                  <a:pt x="9" y="27"/>
                </a:cubicBezTo>
                <a:cubicBezTo>
                  <a:pt x="9" y="17"/>
                  <a:pt x="18" y="9"/>
                  <a:pt x="28" y="9"/>
                </a:cubicBezTo>
                <a:cubicBezTo>
                  <a:pt x="31" y="9"/>
                  <a:pt x="35" y="10"/>
                  <a:pt x="38" y="11"/>
                </a:cubicBezTo>
                <a:cubicBezTo>
                  <a:pt x="44" y="5"/>
                  <a:pt x="44" y="5"/>
                  <a:pt x="44" y="5"/>
                </a:cubicBezTo>
                <a:cubicBezTo>
                  <a:pt x="39" y="2"/>
                  <a:pt x="34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43"/>
                  <a:pt x="13" y="55"/>
                  <a:pt x="28" y="55"/>
                </a:cubicBezTo>
                <a:cubicBezTo>
                  <a:pt x="43" y="55"/>
                  <a:pt x="55" y="43"/>
                  <a:pt x="55" y="27"/>
                </a:cubicBezTo>
                <a:cubicBezTo>
                  <a:pt x="55" y="21"/>
                  <a:pt x="53" y="16"/>
                  <a:pt x="50" y="11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21"/>
                  <a:pt x="47" y="24"/>
                  <a:pt x="47" y="27"/>
                </a:cubicBez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Freeform 11"/>
          <p:cNvSpPr/>
          <p:nvPr/>
        </p:nvSpPr>
        <p:spPr>
          <a:xfrm rot="0">
            <a:off x="2045412" y="3553320"/>
            <a:ext cx="147248" cy="140262"/>
          </a:xfrm>
          <a:custGeom>
            <a:avLst/>
            <a:gdLst/>
            <a:ahLst/>
            <a:cxnLst/>
            <a:rect b="b" l="l" r="r" t="t"/>
            <a:pathLst>
              <a:path h="17" w="18">
                <a:moveTo>
                  <a:pt x="12" y="0"/>
                </a:moveTo>
                <a:cubicBezTo>
                  <a:pt x="11" y="0"/>
                  <a:pt x="10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7"/>
                  <a:pt x="9" y="17"/>
                </a:cubicBezTo>
                <a:cubicBezTo>
                  <a:pt x="14" y="17"/>
                  <a:pt x="18" y="13"/>
                  <a:pt x="18" y="8"/>
                </a:cubicBezTo>
                <a:cubicBezTo>
                  <a:pt x="18" y="7"/>
                  <a:pt x="17" y="6"/>
                  <a:pt x="17" y="5"/>
                </a:cubicBezTo>
                <a:cubicBezTo>
                  <a:pt x="9" y="9"/>
                  <a:pt x="9" y="9"/>
                  <a:pt x="9" y="9"/>
                </a:cubicBezTo>
                <a:lnTo>
                  <a:pt x="12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1712267" y="3220176"/>
            <a:ext cx="813627" cy="806551"/>
          </a:xfrm>
          <a:custGeom>
            <a:avLst/>
            <a:gdLst/>
            <a:ahLst/>
            <a:cxnLst/>
            <a:rect b="b" l="l" r="r" t="t"/>
            <a:pathLst>
              <a:path h="97" w="98">
                <a:moveTo>
                  <a:pt x="82" y="22"/>
                </a:moveTo>
                <a:cubicBezTo>
                  <a:pt x="80" y="23"/>
                  <a:pt x="80" y="23"/>
                  <a:pt x="80" y="23"/>
                </a:cubicBezTo>
                <a:cubicBezTo>
                  <a:pt x="86" y="30"/>
                  <a:pt x="89" y="39"/>
                  <a:pt x="89" y="48"/>
                </a:cubicBezTo>
                <a:cubicBezTo>
                  <a:pt x="89" y="71"/>
                  <a:pt x="71" y="88"/>
                  <a:pt x="49" y="88"/>
                </a:cubicBezTo>
                <a:cubicBezTo>
                  <a:pt x="27" y="88"/>
                  <a:pt x="9" y="71"/>
                  <a:pt x="9" y="48"/>
                </a:cubicBezTo>
                <a:cubicBezTo>
                  <a:pt x="9" y="26"/>
                  <a:pt x="27" y="8"/>
                  <a:pt x="49" y="8"/>
                </a:cubicBezTo>
                <a:cubicBezTo>
                  <a:pt x="58" y="8"/>
                  <a:pt x="67" y="12"/>
                  <a:pt x="74" y="17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8"/>
                  <a:pt x="76" y="8"/>
                  <a:pt x="76" y="8"/>
                </a:cubicBezTo>
                <a:cubicBezTo>
                  <a:pt x="68" y="3"/>
                  <a:pt x="59" y="0"/>
                  <a:pt x="49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75"/>
                  <a:pt x="22" y="97"/>
                  <a:pt x="49" y="97"/>
                </a:cubicBezTo>
                <a:cubicBezTo>
                  <a:pt x="76" y="97"/>
                  <a:pt x="98" y="75"/>
                  <a:pt x="98" y="48"/>
                </a:cubicBezTo>
                <a:cubicBezTo>
                  <a:pt x="98" y="38"/>
                  <a:pt x="95" y="29"/>
                  <a:pt x="89" y="21"/>
                </a:cubicBezTo>
                <a:lnTo>
                  <a:pt x="82" y="22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2119081" y="3146507"/>
            <a:ext cx="480392" cy="473406"/>
          </a:xfrm>
          <a:custGeom>
            <a:avLst/>
            <a:gdLst/>
            <a:ahLst/>
            <a:cxnLst/>
            <a:rect b="b" l="l" r="r" t="t"/>
            <a:pathLst>
              <a:path h="135" w="137">
                <a:moveTo>
                  <a:pt x="104" y="30"/>
                </a:moveTo>
                <a:lnTo>
                  <a:pt x="106" y="0"/>
                </a:lnTo>
                <a:lnTo>
                  <a:pt x="87" y="16"/>
                </a:lnTo>
                <a:lnTo>
                  <a:pt x="71" y="35"/>
                </a:lnTo>
                <a:lnTo>
                  <a:pt x="69" y="59"/>
                </a:lnTo>
                <a:lnTo>
                  <a:pt x="40" y="90"/>
                </a:lnTo>
                <a:lnTo>
                  <a:pt x="14" y="116"/>
                </a:lnTo>
                <a:lnTo>
                  <a:pt x="0" y="135"/>
                </a:lnTo>
                <a:lnTo>
                  <a:pt x="19" y="123"/>
                </a:lnTo>
                <a:lnTo>
                  <a:pt x="45" y="97"/>
                </a:lnTo>
                <a:lnTo>
                  <a:pt x="76" y="66"/>
                </a:lnTo>
                <a:lnTo>
                  <a:pt x="102" y="66"/>
                </a:lnTo>
                <a:lnTo>
                  <a:pt x="118" y="47"/>
                </a:lnTo>
                <a:lnTo>
                  <a:pt x="137" y="30"/>
                </a:lnTo>
                <a:lnTo>
                  <a:pt x="104" y="3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4224818" y="1474716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4224818" y="1057734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376033" y="1056135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凝固缺陷集中爆发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eyJfdGVtcGxhdGVEYXRhIjp7ImNvbnRlbnRUeXBlIjoiJGl0ZW0xX3RpdGxlIiwibGluZUNvdW50IjoiMSIsIndvcmRDb3VudCI6IjIxIn0sInRhZyI6IiRpdGVtMV90aXRsZSJ9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4376033" y="1474716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铸件厚壁区域频繁出现缩孔、缩松等凝固缺陷，通过三维几何模拟可预测热点位置，但实际不良率仍超出行业标准50%以上。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eyJfdGVtcGxhdGVEYXRhIjp7ImNvbnRlbnRUeXBlIjoiJGl0ZW0xX2MiLCJsaW5lQ291bnQiOiIyIiwid29yZENvdW50IjoiMjkifSwidGFnIjoiJGl0ZW0xX2MifQ==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4224818" y="2777820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224818" y="2360837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4376033" y="2359239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流动缺陷难以控制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eyJfdGVtcGxhdGVEYXRhIjp7ImNvbnRlbnRUeXBlIjoiJGl0ZW0yX3RpdGxlIiwibGluZUNvdW50IjoiMSIsIndvcmRDb3VudCI6IjIxIn0sInRhZyI6IiRpdGVtMl90aXRsZSJ9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376033" y="2777820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气泡、氧化渣等由金属液紊流引发的缺陷占比达65%，传统质量控制手段无法有效识别流动不稳定根源。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eyJfdGVtcGxhdGVEYXRhIjp7ImNvbnRlbnRUeXBlIjoiJGl0ZW0yX2MiLCJsaW5lQ291bnQiOiIyIiwid29yZENvdW50IjoiMjkifSwidGFnIjoiJGl0ZW0yX2MifQ==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4224818" y="4080924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AutoShape 23"/>
          <p:cNvSpPr/>
          <p:nvPr/>
        </p:nvSpPr>
        <p:spPr>
          <a:xfrm rot="0">
            <a:off x="4224818" y="3663941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4376033" y="3662343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缺陷波动性显著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eyJfdGVtcGxhdGVEYXRhIjp7ImNvbnRlbnRUeXBlIjoiJGl0ZW0zX3RpdGxlIiwibGluZUNvdW50IjoiMSIsIndvcmRDb3VudCI6IjIxIn0sInRhZyI6IiRpdGVtM190aXRsZSJ9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4376033" y="4080924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同一模具生产批次间不良率差异达15%-20%，表明制程参数存在系统性失控问题。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eyJfdGVtcGxhdGVEYXRhIjp7ImNvbnRlbnRUeXBlIjoiJGl0ZW0zX2MiLCJsaW5lQ291bnQiOiIyIiwid29yZENvdW50IjoiMjkifSwidGFnIjoiJGl0ZW0zX2MifQ==</bd:templateData>
          </p:ext>
        </p:extLst>
      </p:sp>
      <p:sp>
        <p:nvSpPr>
          <p:cNvPr id="26" name="AutoShape 26"/>
          <p:cNvSpPr/>
          <p:nvPr/>
        </p:nvSpPr>
        <p:spPr>
          <a:xfrm rot="0">
            <a:off x="4224818" y="5384028"/>
            <a:ext cx="5994147" cy="787505"/>
          </a:xfrm>
          <a:prstGeom prst="rect">
            <a:avLst/>
          </a:prstGeom>
          <a:solidFill>
            <a:schemeClr val="accent1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7" name="AutoShape 27"/>
          <p:cNvSpPr/>
          <p:nvPr/>
        </p:nvSpPr>
        <p:spPr>
          <a:xfrm rot="0">
            <a:off x="4224818" y="4967045"/>
            <a:ext cx="5994147" cy="465444"/>
          </a:xfrm>
          <a:prstGeom prst="rect">
            <a:avLst/>
          </a:prstGeom>
          <a:solidFill>
            <a:schemeClr val="accent1">
              <a:alpha val="100000"/>
              <a:lumMod val="40000"/>
              <a:lumOff val="6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8" name="TextBox 28"/>
          <p:cNvSpPr txBox="1"/>
          <p:nvPr/>
        </p:nvSpPr>
        <p:spPr>
          <a:xfrm rot="0">
            <a:off x="4376033" y="4965447"/>
            <a:ext cx="5544016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b="1" lang="en-US" sz="1950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成本损失严重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eyJfdGVtcGxhdGVEYXRhIjp7ImNvbnRlbnRUeXBlIjoiJGl0ZW00X3RpdGxlIiwibGluZUNvdW50IjoiMSIsIndvcmRDb3VudCI6IjIxIn0sInRhZyI6IiRpdGVtNF90aXRsZSJ9</bd:templateData>
          </p:ext>
        </p:extLst>
      </p:sp>
      <p:sp>
        <p:nvSpPr>
          <p:cNvPr id="29" name="TextBox 29"/>
          <p:cNvSpPr txBox="1"/>
          <p:nvPr/>
        </p:nvSpPr>
        <p:spPr>
          <a:xfrm rot="0">
            <a:off x="4376033" y="5384028"/>
            <a:ext cx="5628971" cy="764614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425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仅报废铸件造成的直接材料损失占生产成本12%，还不包含返工和客户索赔等隐性成本。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eyJfdGVtcGxhdGVEYXRhIjp7ImNvbnRlbnRUeXBlIjoiJGl0ZW00X2MiLCJsaW5lQ291bnQiOiIyIiwid29yZENvdW50IjoiMjkifSwidGFnIjoiJGl0ZW00X2MifQ==</bd:templateData>
          </p:ext>
        </p:extLst>
      </p:sp>
      <p:sp>
        <p:nvSpPr>
          <p:cNvPr id="30" name="TextBox 3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铸造厂高不良率现状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TuOmAoOWOgumrmOS4jeiJr+eOh+eOsOeKtlxuIyMjIOWHneWbuue8uumZt+mbhuS4reeIhuWPkVxu6ZO45Lu25Y6a5aOB5Yy65Z+f6aKR57mB5Ye6546w57yp5a2U44CB57yp5p2+562J5Yed5Zu657y66Zm377yM6YCa6L+H5LiJ57u05Yeg5L2V5qih5ouf5Y+v6aKE5rWL54Ot54K55L2N572u77yM5L2G5a6e6ZmF5LiN6Imv546H5LuN6LaF5Ye66KGM5Lia5qCH5YeGNTAl5Lul5LiK44CCXG4jIyMg5rWB5Yqo57y66Zm36Zq+5Lul5o6n5Yi2XG7msJTms6HjgIHmsKfljJbmuKPnrYnnlLHph5HlsZ7mtrLntIrmtYHlvJXlj5HnmoTnvLrpmbfljaDmr5Tovr42NSXvvIzkvKDnu5/otKjph4/mjqfliLbmiYvmrrXml6Dms5XmnInmlYjor4bliKvmtYHliqjkuI3nqLPlrprmoLnmupDjgIJcbiMjIyDnvLrpmbfms6LliqjmgKfmmL7okZdcbuWQjOS4gOaooeWFt+eUn+S6p+aJueasoemXtOS4jeiJr+eOh+W3ruW8gui+vjE1JS0yMCXvvIzooajmmI7liLbnqIvlj4LmlbDlrZjlnKjns7vnu5/mgKflpLHmjqfpl67popjjgIJcbiMjIyDmiJDmnKzmjZ/lpLHkuKXph41cbuS7heaKpeW6n+mTuOS7tumAoOaIkOeahOebtOaOpeadkOaWmeaNn+WkseWNoOeUn+S6p+aIkOacrDEyJe+8jOi/mOS4jeWMheWQq+i/lOW3peWSjOWuouaIt+e0oui1lOetiemakOaAp+aIkOacrOOAgiIsInRwbGlkIjoiMTAwMDEiLCJ0cGxOYW1lIjoibGlzdDRfMjMxMjAxMTJ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301998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品牌信誉受损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68172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欧洲卡车底盘件连续三批出现冷隔缺陷，导致客户将新项目转单至竞争对手。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94142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质量成本激增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5042326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售后质量问题的处理成本是出厂检测成本的5-8倍，特别涉及安全件的召回情况。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577378" y="4679677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44965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供应链中断风险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698613" y="1897842"/>
            <a:ext cx="541699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某动车组安装座因铸造预裂纹导致整车装配延误，引发主机厂级停线索赔事件。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577378" y="3117136"/>
            <a:ext cx="771749" cy="77174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577378" y="1534940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4776261" y="3320653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</a:path>
              <a:path h="304800" w="304800"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</a:path>
              <a:path h="304800" w="304800"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</a:path>
              <a:path h="304800" w="304800"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</a:path>
              <a:path h="304800" w="304800"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</a:path>
              <a:path h="304800" w="304800"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</a:path>
              <a:path h="304800" w="304800"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</a:path>
              <a:path h="304800" w="304800"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4776261" y="1710221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4787874" y="4885326"/>
            <a:ext cx="360452" cy="3604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610988" y="1794415"/>
            <a:ext cx="3545956" cy="3496708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客户投诉频发的影响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ouaIt+aKleiviemikeWPkeeahOW9seWTjVxuIyMjIOS+m+W6lOmTvuS4reaWremjjumZqVxu5p+Q5Yqo6L2m57uE5a6J6KOF5bqn5Zug6ZO46YCg6aKE6KOC57q55a+86Ie05pW06L2m6KOF6YWN5bu26K+v77yM5byV5Y+R5Li75py65Y6C57qn5YGc57q/57Si6LWU5LqL5Lu244CCXG4jIyMg5ZOB54mM5L+h6KqJ5Y+X5o2fXG7mrKfmtLLljaHovablupXnm5jku7bov57nu63kuInmibnlh7rnjrDlhrfpmpTnvLrpmbfvvIzlr7zoh7TlrqLmiLflsIbmlrDpobnnm67ovazljZXoh7Pnq57kuonlr7nmiYvjgIJcbiMjIyDotKjph4/miJDmnKzmv4Dlop5cbuWUruWQjui0qOmHj+mXrumimOeahOWkhOeQhuaIkOacrOaYr+WHuuWOguajgOa1i+aIkOacrOeahDUtOOWAje+8jOeJueWIq+a2ieWPiuWuieWFqOS7tueahOWPrOWbnuaDheWGteOAgiIsInRwbGlkIjoiMTAwMDEiLCJ0cGxOYW1lIjoibGlzdDNfSW1nMzJ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25678" r="25678"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将综合不良率从23.8%降至5%以下，重点攻克占缺陷总量77.6%的一次毛检不合格问题。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核心指标优化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采用Campbell's 10 rules进行流道系统重构，结合CFD模拟验证流动稳定性，取代传统QC筛选手段。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技术路径规划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锁定射蜡温度、型壳焙烧曲线、浇注速度等7个关键参数建立控制限，覆盖90%变异来源。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过程参数管控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预计通过减少报废和返工可实现单线年节约280万元，投资回收期不超过6个月。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经济效益测算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项目目标与范围界定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ueebruebruagh+S4juiMg+WbtOeVjOWumlxuIyMjIOaguOW/g+aMh+agh+S8mOWMllxu5bCG57u85ZCI5LiN6Imv546H5LuOMjMuOCXpmY3oh7M1JeS7peS4i++8jOmHjeeCueaUu+WFi+WNoOe8uumZt+aAu+mHjzc3LjYl55qE5LiA5qyh5q+b5qOA5LiN5ZCI5qC86Zeu6aKY44CCXG4jIyMg5oqA5pyv6Lev5b6E6KeE5YiSXG7ph4fnlKhDYW1wYmVsbCdzIDEwIHJ1bGVz6L+b6KGM5rWB6YGT57O757uf6YeN5p6E77yM57uT5ZCIQ0ZE5qih5ouf6aqM6K+B5rWB5Yqo56iz5a6a5oCn77yM5Y+W5Luj5Lyg57ufUUPnrZvpgInmiYvmrrXjgIJcbiMjIyDov4fnqIvlj4LmlbDnrqHmjqdcbumUgeWumuWwhOicoea4qeW6puOAgeWei+Wjs+eEmeeDp+absue6v+OAgea1h+azqOmAn+W6puetiTfkuKrlhbPplK7lj4LmlbDlu7rnq4vmjqfliLbpmZDvvIzopobnm5Y5MCXlj5jlvILmnaXmupDjgIJcbiMjIyDnu4/mtY7mlYjnm4rmtYvnrpdcbumihOiuoemAmui/h+WHj+WwkeaKpeW6n+WSjOi/lOW3peWPr+WunueOsOWNlee6v+W5tOiKgue6pjI4MOS4h+WFg++8jOaKlei1hOWbnuaUtuacn+S4jei2hei/hzbkuKrmnIjjgIIiLCJ0cGxpZCI6IjEwMDAxIiwidHBsTmFtZSI6Imxpc3Q0X0ltZzF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团队组建与角色分工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boumYn+e7hOW7uuS4juinkuiJsuWIhuW3pSIsInRwbGlkIjoiMTAwMDEiLCJ0cGxOYW1lIjoiaDJ0aXRsZV8zMDYwMTEzMjU5NTAzMDNfODc1NzgyNzc5XzI2ODA2Njk2Mzc1MDMwM19tb2QiLCJlZGl0ZWQiOiJmYWxzZSIsImV4dHJhUGFyYW1zIjoie1wiaW5mb191cmxcIjpcImh0dHA6Ly9iai5iY2Vib3MuY29tL3YxL3dlbmt1LWFpLWRvYy8zMDYwMTEzMjU5NTAzMDMvcnRjcy9iZGpzb24vMTBhMDdhNzRhMGUyNmNiYS5qc29uP2F1dGhvcml6YXRpb249YmNlLWF1dGgtdjElMkY0NmRjOGNjMzQ2NzQ0ZGFkODAwNjUxODIzYTk2ZDljZCUyRjIwMjYtMDMtMDNUMTMlM0EzMiUzQTAwWiUyRi0xJTJGaG9zdCUyRjU5YzcyMmJhOTg1MWJkM2IwOTJiMWZlODhkY2Y0MzdhMDg2YmRkZmZhMjg3MjgwZDNkZjIwNGE4NmZkMjZlMmMmcmVzcG9uc2VDb250ZW50VHlwZT1hcHBsaWNhdGlvbiUyRmpzb24mcmVzcG9uc2VDYWNoZUNvbnRyb2w9bWF4LWFnZSUzRDM4ODgwMDAmcmVzcG9uc2VFeHBpcmVzPUZyaSUyQyUyMDE3JTIwQXByJTIwMjAyNiUyMDIxJTNBMzIlM0EwMCUyMCUyQjA4MDBcIn0ifQ==</bd:templateData>
    </p:ext>
  </p:extLs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负责缺陷数据收集与分析，主导SPC（统计过程控制）监控，运用Minitab等工具识别关键变异源，确保测量系统分析（MSA）有效性。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质量部门核心成员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提供现场工艺参数调整支持，执行DOE（实验设计）方案，监控铸造流程稳定性，反馈实际生产瓶颈问题。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生产部门骨干人员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参与熔炼温度、模具设计等关键技术攻关，提供材料特性分析报告，协助制定标准化作业指导书（SOP）。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技术部门专家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跨职能团队构成（质量/生产/技术）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3qOiBjOiDveWboumYn+aehOaIkO+8iOi0qOmHjy/nlJ/kuqcv5oqA5pyv77yJXG4jIyMg6LSo6YeP6YOo6Zeo5qC45b+D5oiQ5ZGYXG7otJ/otKPnvLrpmbfmlbDmja7mlLbpm4bkuI7liIbmnpDvvIzkuLvlr7xTUEPvvIjnu5/orqHov4fnqIvmjqfliLbvvInnm5HmjqfvvIzov5DnlKhNaW5pdGFi562J5bel5YW36K+G5Yir5YWz6ZSu5Y+Y5byC5rqQ77yM56Gu5L+d5rWL6YeP57O757uf5YiG5p6Q77yITVNB77yJ5pyJ5pWI5oCn44CCXG4jIyMg55Sf5Lqn6YOo6Zeo6aqo5bmy5Lq65ZGYXG7mj5DkvpvnjrDlnLrlt6Xoibrlj4LmlbDosIPmlbTmlK/mjIHvvIzmiafooYxET0XvvIjlrp7pqozorr7orqHvvInmlrnmoYjvvIznm5Hmjqfpk7jpgKDmtYHnqIvnqLPlrprmgKfvvIzlj43ppojlrp7pmYXnlJ/kuqfnk7bpoojpl67popjjgIJcbiMjIyDmioDmnK/pg6jpl6jkuJPlrrZcbuWPguS4jueGlOeCvOa4qeW6puOAgeaooeWFt+iuvuiuoeetieWFs+mUruaKgOacr+aUu+WFs++8jOaPkOS+m+adkOaWmeeJueaAp+WIhuaekOaKpeWRiu+8jOWNj+WKqeWItuWumuagh+WHhuWMluS9nOS4muaMh+WvvOS5pu+8iFNPUO+8ieOAgiIsInRwbGlkIjoiMTAwMDEiLCJ0cGxOYW1lIjoibGlzdDNfSW1nMTN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433352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44350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" name="Freeform 5"/>
          <p:cNvSpPr/>
          <p:nvPr/>
        </p:nvSpPr>
        <p:spPr>
          <a:xfrm rot="-5400000">
            <a:off x="877925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-5400000">
            <a:off x="877925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885217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作为全职项目负责人，主导DMAIC全流程（定义-测量-分析-改进-控制），运用假设检验、回归分析等高级统计工具定位根本原因，协调跨部门资源推进改善方案。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885217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黑带战略主导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3134403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3217090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3345401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Freeform 12"/>
          <p:cNvSpPr/>
          <p:nvPr/>
        </p:nvSpPr>
        <p:spPr>
          <a:xfrm rot="-5400000">
            <a:off x="3578976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-5400000">
            <a:off x="3578976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586268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针对绿带及一线员工开展基础统计工具培训（如柏拉图、因果矩阵），确保团队掌握基础问题解决方法论。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3586268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黑带技术培训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5835454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6046452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Freeform 18"/>
          <p:cNvSpPr/>
          <p:nvPr/>
        </p:nvSpPr>
        <p:spPr>
          <a:xfrm rot="-5400000">
            <a:off x="6280027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Freeform 19"/>
          <p:cNvSpPr/>
          <p:nvPr/>
        </p:nvSpPr>
        <p:spPr>
          <a:xfrm rot="-5400000">
            <a:off x="6280027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6287319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兼职参与数据采集（如缺陷类型分类统计），协助完成过程能力指数（CPK）计算，实施防错装置（Poka-Yoke）等局部改进措施。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287319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绿带执行支持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8536505" y="1428060"/>
            <a:ext cx="451865" cy="451865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23" name="Connector 23"/>
          <p:cNvCxnSpPr/>
          <p:nvPr/>
        </p:nvCxnSpPr>
        <p:spPr>
          <a:xfrm>
            <a:off x="8747503" y="1706994"/>
            <a:ext cx="0" cy="398877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4" name="Freeform 24"/>
          <p:cNvSpPr/>
          <p:nvPr/>
        </p:nvSpPr>
        <p:spPr>
          <a:xfrm rot="-5400000">
            <a:off x="8981078" y="5290715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5" name="Freeform 25"/>
          <p:cNvSpPr/>
          <p:nvPr/>
        </p:nvSpPr>
        <p:spPr>
          <a:xfrm rot="-5400000">
            <a:off x="8981078" y="5491531"/>
            <a:ext cx="200816" cy="200816"/>
          </a:xfrm>
          <a:custGeom>
            <a:avLst/>
            <a:gdLst/>
            <a:ahLst/>
            <a:cxnLst/>
            <a:rect b="b" l="l" r="r" t="t"/>
            <a:pathLst>
              <a:path h="1905000" w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8988371" y="2819395"/>
            <a:ext cx="2215073" cy="236612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作为生产班组代表，负责将改进措施嵌入日常作业标准，并通过控制计划（Control Plan）持续监控关键参数。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8988371" y="1781131"/>
            <a:ext cx="221370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绿带横向协同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8" name="AutoShape 28"/>
          <p:cNvSpPr/>
          <p:nvPr/>
        </p:nvSpPr>
        <p:spPr>
          <a:xfrm rot="0">
            <a:off x="516039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9" name="AutoShape 29"/>
          <p:cNvSpPr/>
          <p:nvPr/>
        </p:nvSpPr>
        <p:spPr>
          <a:xfrm rot="0">
            <a:off x="5918141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" name="AutoShape 30"/>
          <p:cNvSpPr/>
          <p:nvPr/>
        </p:nvSpPr>
        <p:spPr>
          <a:xfrm rot="0">
            <a:off x="8619192" y="1510747"/>
            <a:ext cx="286491" cy="28649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1" name="TextBox 31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绿带/黑带职责划分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v+W4pi/pu5HluKbogYzotKPliJLliIZcbiMjIyDpu5HluKbmiJjnlaXkuLvlr7xcbuS9nOS4uuWFqOiBjOmhueebrui0n+i0o+S6uu+8jOS4u+WvvERNQUlD5YWo5rWB56iL77yI5a6a5LmJLea1i+mHjy3liIbmnpAt5pS56L+bLeaOp+WItu+8ie+8jOi/kOeUqOWBh+iuvuajgOmqjOOAgeWbnuW9kuWIhuaekOetiemrmOe6p+e7n+iuoeW3peWFt+WumuS9jeagueacrOWOn+WboO+8jOWNj+iwg+i3qOmDqOmXqOi1hOa6kOaOqOi/m+aUueWWhOaWueahiOOAglxuIyMjIOm7keW4puaKgOacr+WfueiurVxu6ZKI5a+557u/5bim5Y+K5LiA57q/5ZGY5bel5byA5bGV5Z+656GA57uf6K6h5bel5YW35Z+56K6t77yI5aaC5p+P5ouJ5Zu+44CB5Zug5p6c55+p6Zi177yJ77yM56Gu5L+d5Zui6Zif5o6M5o+h5Z+656GA6Zeu6aKY6Kej5Yaz5pa55rOV6K6644CCXG4jIyMg57u/5bim5omn6KGM5pSv5oyBXG7lhbzogYzlj4LkuI7mlbDmja7ph4fpm4bvvIjlpoLnvLrpmbfnsbvlnovliIbnsbvnu5/orqHvvInvvIzljY/liqnlrozmiJDov4fnqIvog73lipvmjIfmlbDvvIhDUEvvvInorqHnrpfvvIzlrp7mlr3pmLLplJnoo4Xnva7vvIhQb2thLVlva2XvvInnrYnlsYDpg6jmlLnov5vmjqrmlr3jgIJcbiMjIyDnu7/luKbmqKrlkJHljY/lkIxcbuS9nOS4uueUn+S6p+ePree7hOS7o+ihqO+8jOi0n+i0o+WwhuaUuei/m+aOquaWveW1jOWFpeaXpeW4uOS9nOS4muagh+WHhu+8jOW5tumAmui/h+aOp+WItuiuoeWIku+8iENvbnRyb2wgUGxhbu+8ieaMgee7reebkeaOp+WFs+mUruWPguaVsOOAgiIsInRwbGlkIjoiMTAwMDEiLCJ0cGxOYW1lIjoibGlzdDRfNV9tb2QiLCJlZGl0ZWQiOiJmYWxzZSIsImV4dHJhUGFyYW1zIjoie1wiaW5mb191cmxcIjpcImh0dHA6Ly9iai5iY2Vib3MuY29tL3YxL3dlbmt1LWFpLWRvYy8zMDYwMTEzMjU5NTAzMDMvcnRjcy9iZGpzb24vMTBhMDdhNzRhMGUyNmNiYS5qc29uP2F1dGhvcml6YXRpb249YmNlLWF1dGgtdjElMkY0NmRjOGNjMzQ2NzQ0ZGFkODAwNjUxODIzYTk2ZDljZCUyRjIwMjYtMDMtMDNUMTMlM0EzMiUzQTAwWiUyRi0xJTJGaG9zdCUyRjU5YzcyMmJhOTg1MWJkM2IwOTJiMWZlODhkY2Y0MzdhMDg2YmRkZmZhMjg3MjgwZDNkZjIwNGE4NmZkMjZlMmMmcmVzcG9uc2VDb250ZW50VHlwZT1hcHBsaWNhdGlvbiUyRmpzb24mcmVzcG9uc2VDYWNoZUNvbnRyb2w9bWF4LWFnZSUzRDM4ODgwMDAmcmVzcG9uc2VFeHBpcmVzPUZyaSUyQyUyMDE3JTIwQXByJTIwMjAyNiUyMDIxJTNBMzIlM0EwMCUyMCUyQjA4MDBcIn0ifQ==</bd:templateData>
    </p:ext>
  </p:extLs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6755660" y="1485222"/>
            <a:ext cx="4279418" cy="4279418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Freeform 4"/>
          <p:cNvSpPr/>
          <p:nvPr/>
        </p:nvSpPr>
        <p:spPr>
          <a:xfrm rot="0">
            <a:off x="513502" y="141767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704352" y="1305549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513502" y="305356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04352" y="2941440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513502" y="4747524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704352" y="4635394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2141730" y="1633688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由工厂总经理担任项目倡导者，审批专项预算（如检测设备升级费用），定期召开阶段评审会消除跨部门协作壁垒。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2141730" y="1191114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高层倡导者背书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141730" y="3208717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指派资深黑带大师提供DOE设计指导，协调外部实验室进行金相分析，确保技术难题获得专家级支持。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41730" y="2789369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黑带大师资源调配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141730" y="4890693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明确黑带100%脱产投入项目，生产部门预留20%绿带工作时间用于改进活动，避免因日常运营中断影响项目进度。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41730" y="4471345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工时保障机制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项目授权与资源保障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ueebruaOiOadg+S4jui1hOa6kOS/nemanFxuIyMjIOmrmOWxguWAoeWvvOiAheiDjOS5plxu55Sx5bel5Y6C5oC757uP55CG5ouF5Lu76aG555uu5YCh5a+86ICF77yM5a6h5om55LiT6aG56aKE566X77yI5aaC5qOA5rWL6K6+5aSH5Y2H57qn6LS555So77yJ77yM5a6a5pyf5Y+s5byA6Zi25q616K+E5a6h5Lya5raI6Zmk6Leo6YOo6Zeo5Y2P5L2c5aOB5Z6S44CCXG4jIyMg6buR5bim5aSn5biI6LWE5rqQ6LCD6YWNXG7mjIfmtL7otYTmt7Hpu5HluKblpKfluIjmj5DkvptET0Xorr7orqHmjIflr7zvvIzljY/osIPlpJbpg6jlrp7pqozlrqTov5vooYzph5Hnm7jliIbmnpDvvIznoa7kv53mioDmnK/pmr7popjojrflvpfkuJPlrrbnuqfmlK/mjIHjgIJcbiMjIyDlt6Xml7bkv53pmpzmnLrliLZcbuaYjuehrum7keW4pjEwMCXohLHkuqfmipXlhaXpobnnm67vvIznlJ/kuqfpg6jpl6jpooTnlZkyMCXnu7/luKblt6XkvZzml7bpl7TnlKjkuo7mlLnov5vmtLvliqjvvIzpgb/lhY3lm6Dml6XluLjov5DokKXkuK3mlq3lvbHlk43pobnnm67ov5vluqbjgIIiLCJ0cGxpZCI6IjEwMDAxIiwidHBsTmFtZSI6Imxpc3QzX0ltZzBfbW9kIiwiZWRpdGVkIjoiZmFsc2UiLCJleHRyYVBhcmFtcyI6IntcImluZm9fdXJsXCI6XCJodHRwOi8vYmouYmNlYm9zLmNvbS92MS93ZW5rdS1haS1kb2MvMzA2MDExMzI1OTUwMzAzL3J0Y3MvYmRqc29uLzEwYTA3YTc0YTBlMjZjYmEuanNvbj9hdXRob3JpemF0aW9uPWJjZS1hdXRoLXYxJTJGNDZkYzhjYzM0Njc0NGRhZDgwMDY1MTgyM2E5NmQ5Y2QlMkYyMDI2LTAzLTAzVDEzJTNBMzIlM0EwMFolMkYtMSUyRmhvc3QlMkY1OWM3MjJiYTk4NTFiZDNiMDkyYjFmZTg4ZGNmNDM3YTA4NmJkZGZmYTI4NzI4MGQzZGYyMDRhODZmZDI2ZTJjJnJlc3BvbnNlQ29udGVudFR5cGU9YXBwbGljYXRpb24lMkZqc29uJnJlc3BvbnNlQ2FjaGVDb250cm9sPW1heC1hZ2UlM0QzODg4MDAwJnJlc3BvbnNlRXhwaXJlcz1GcmklMkMlMjAxNyUyMEFwciUyMDIwMjYlMjAyMSUzQTMyJTNBMDAlMjAlMkIwODAwXCJ9In0=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AAB8"/>
      </a:accent1>
      <a:accent2>
        <a:srgbClr val="9FAAB8"/>
      </a:accent2>
      <a:accent3>
        <a:srgbClr val="9FAAB8"/>
      </a:accent3>
      <a:accent4>
        <a:srgbClr val="9FAAB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0</Slides>
  <Notes>0</Notes>
  <HiddenSlides>0</HiddenSlides>
  <MMClips>0</MMClips>
  <ScaleCrop>false</ScaleCrop>
  <HeadingPairs>
    <vt:vector baseType="variant" size="6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baseType="lpstr" size="4"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2025-10-20T11:38:53Z</dcterms:created>
  <dc:creator>zhangqishou</dc:creator>
  <cp:lastModifiedBy>zhangqishou</cp:lastModifiedBy>
  <dcterms:modified xsi:type="dcterms:W3CDTF">2025-10-20T12:04:35Z</dcterms:modified>
  <cp:revision>2</cp:revision>
  <dc:title>PowerPoint 演示文稿</dc:title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AIGC">
    <vt:lpwstr>{"Label":"1","ContentProducer":"001191110000802100433B10001","ProduceID":"da9427148e7ebd8d0cf3cd30c8acf99b_1772544895_e77705e1364a215151dfe3575abdac67","ReservedCode1":"dc15c8284ec82fe350190a373d570c3cedd6dc5fd9a6776e1b41eece2b3c5d4e","ContentPropagator":"001191110000802100433B10001","PropagateID":"da9427148e7ebd8d0cf3cd30c8acf99b_1772544895_e77705e1364a215151dfe3575abdac67","ReservedCode2":"dc15c8284ec82fe350190a373d570c3cedd6dc5fd9a6776e1b41eece2b3c5d4e"}</vt:lpwstr>
  </op:property>
</op:Properties>
</file>