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5.xml"/>
  <Default Extension="jpg" ContentType="image/jpeg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lineChart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占比（单位：%）</c:v>
                </c:pt>
              </c:strCache>
            </c:strRef>
          </c:tx>
          <c:spPr>
            <a:solidFill>
              <a:srgbClr val="9FAAB8"/>
            </a:solidFill>
          </c:spPr>
          <c:marker>
            <c:symbol val="circle"/>
            <c:size val="4"/>
          </c:marker>
          <c:dLbls>
            <c:showLeaderLines val="1"/>
          </c:dLbls>
          <c:cat>
            <c:strRef>
              <c:f>Sheet0!$A$2:$A$6</c:f>
              <c:strCache>
                <c:ptCount val="5"/>
                <c:pt idx="0">
                  <c:v>质量问题</c:v>
                </c:pt>
                <c:pt idx="1">
                  <c:v>包装损坏</c:v>
                </c:pt>
                <c:pt idx="2">
                  <c:v>产品错发</c:v>
                </c:pt>
                <c:pt idx="3">
                  <c:v>标签错误</c:v>
                </c:pt>
                <c:pt idx="4">
                  <c:v>其他原因</c:v>
                </c:pt>
              </c:strCache>
            </c:strRef>
          </c:cat>
          <c:val>
            <c:numRef>
              <c:f>Sheet0!$B$2:$B$6</c:f>
              <c:numCache>
                <c:ptCount val="5"/>
                <c:pt idx="0">
                  <c:v>45.0</c:v>
                </c:pt>
                <c:pt idx="1">
                  <c:v>20.0</c:v>
                </c:pt>
                <c:pt idx="2">
                  <c:v>15.0</c:v>
                </c:pt>
                <c:pt idx="3">
                  <c:v>10.0</c:v>
                </c:pt>
                <c:pt idx="4">
                  <c:v>10.0</c:v>
                </c:pt>
              </c:numCache>
            </c:numRef>
          </c:val>
          <c:smooth val="0"/>
        </c:ser>
        <c:axId val="0"/>
        <c:axId val="1"/>
      </c:line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rels:Relationship Target="../media/image8.jpg" Type="http://schemas.openxmlformats.org/officeDocument/2006/relationships/image" Id="rId4"/>
<rels:Relationship Target="../media/image9.jpg" Type="http://schemas.openxmlformats.org/officeDocument/2006/relationships/image" Id="rId5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0.jpg" Type="http://schemas.openxmlformats.org/officeDocument/2006/relationships/image" Id="rId3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2.jpg" Type="http://schemas.openxmlformats.org/officeDocument/2006/relationships/image" Id="rId3"/>
<rels:Relationship Target="../media/image13.jpg" Type="http://schemas.openxmlformats.org/officeDocument/2006/relationships/image" Id="rId4"/>
<rels:Relationship Target="../media/image14.jpg" Type="http://schemas.openxmlformats.org/officeDocument/2006/relationships/image" Id="rId5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5.jpg" Type="http://schemas.openxmlformats.org/officeDocument/2006/relationships/image" Id="rId3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6.jpg" Type="http://schemas.openxmlformats.org/officeDocument/2006/relationships/image" Id="rId3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5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rels:Relationship Target="../media/image3.jpg" Type="http://schemas.openxmlformats.org/officeDocument/2006/relationships/image" Id="rId4"/>
<rels:Relationship Target="../media/image4.jpg" Type="http://schemas.openxmlformats.org/officeDocument/2006/relationships/image" Id="rId5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问题背景与现状分析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失效模式根本原因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生产流程优化方案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关键技术改进措施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持续改进机制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Zeu6aKY6IOM5pmv5LiO546w54q25YiG5p6QXG7lpLHmlYjmqKHlvI/moLnmnKzljp/lm6BcbueUn+S6p+a1geeoi+S8mOWMluaWueahiFxu5YWz6ZSu5oqA5pyv5pS56L+b5o6q5pa9XG7lrp7mlr3mlYjmnpzpqozor4FcbuaMgee7reaUuei/m+acuuWItiIsInRwbGlkIjoiMTAwMDEiLCJ0cGxOYW1lIjoiY2F0YUxpc3RfMzA2MDEzMDkwMTMwMzAzXzg3NTc4Mjc3OV8yNjgwNzA1NTg1OTAzMDNfNl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连接器接触不良问题解决方案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精准诊断，高效解决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i/nuaOpeWZqOaOpeinpuS4jeiJr+mXrumimOino+WGs+aWueahiCIsInRwbGlkIjoiMTAwMDEiLCJ0cGxOYW1lIjoidGl0bGVfMzA2MDEzMDkwMTMwMzAzXzg3NTc4Mjc3OV8yNjgwNzA1NTg1OTAzMDN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生产流程优化方案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n+S6p+a1geeoi+S8mOWMluaWueahiC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72706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1345045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2728663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3501001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2706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2728663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熔体温度精确控制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33352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根据不同塑料材料的特性，精确设定熔体温度范围，避免温度过高导致材料分解或温度过低造成填充不足。例如，对于含玻纤材料需适当提高温度以确保流动性。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604678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注射速度优化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604678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通过黏度曲线测试确定最佳注射速度，确保熔体流动平稳且不产生喷射纹。通常高速注射适用于薄壁件，低速用于避免浇口晕。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783355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保压压力与时间匹配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83355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根据产品结构设计阶梯式保压曲线，初期高压补偿收缩，后期低压防止溢料。保压时间需覆盖浇口封冻时间。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943428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模具温度均衡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943428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采用模温机分区控制，使型腔各区域温差控制在±3℃内，减少因冷却不均导致的内应力变形。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9075321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冷却系统设计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9075321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优化水路布局和直径，确保冷却效率均匀。对于厚壁部位采用随形冷却通道，缩短周期同时降低翘曲风险。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eyJ0YWciOiIkaXRlbTVfYyJ9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946417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Freeform 20"/>
          <p:cNvSpPr/>
          <p:nvPr/>
        </p:nvSpPr>
        <p:spPr>
          <a:xfrm rot="0">
            <a:off x="5718755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7114249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Freeform 22"/>
          <p:cNvSpPr/>
          <p:nvPr/>
        </p:nvSpPr>
        <p:spPr>
          <a:xfrm rot="0">
            <a:off x="7886587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9248970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Freeform 24"/>
          <p:cNvSpPr/>
          <p:nvPr/>
        </p:nvSpPr>
        <p:spPr>
          <a:xfrm rot="0">
            <a:off x="10021308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4946417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7114249" y="1563477"/>
            <a:ext cx="1054996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9248970" y="1563477"/>
            <a:ext cx="1000018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注塑工艺参数改进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zqOWhkeW3peiJuuWPguaVsOaUuei/m1xuIyMjIOeGlOS9k+a4qeW6pueyvuehruaOp+WItlxu5qC55o2u5LiN5ZCM5aGR5paZ5p2Q5paZ55qE54m55oCn77yM57K+56Gu6K6+5a6a54aU5L2T5rip5bqm6IyD5Zu077yM6YG/5YWN5rip5bqm6L+H6auY5a+86Ie05p2Q5paZ5YiG6Kej5oiW5rip5bqm6L+H5L2O6YCg5oiQ5aGr5YWF5LiN6Laz44CC5L6L5aaC77yM5a+55LqO5ZCr546757qk5p2Q5paZ6ZyA6YCC5b2T5o+Q6auY5rip5bqm5Lul56Gu5L+d5rWB5Yqo5oCn44CCXG4jIyMg5rOo5bCE6YCf5bqm5LyY5YyWXG7pgJrov4fpu4/luqbmm7Lnur/mtYvor5Xnoa7lrprmnIDkvbPms6jlsITpgJ/luqbvvIznoa7kv53nhpTkvZPmtYHliqjlubPnqLPkuJTkuI3kuqfnlJ/llrflsITnurnjgILpgJrluLjpq5jpgJ/ms6jlsITpgILnlKjkuo7oloTlo4Hku7bvvIzkvY7pgJ/nlKjkuo7pgb/lhY3mtYflj6PmmZXjgIJcbiMjIyDkv53ljovljovlipvkuI7ml7bpl7TljLnphY1cbuagueaNruS6p+WTgee7k+aehOiuvuiuoemYtuair+W8j+S/neWOi+absue6v++8jOWIneacn+mrmOWOi+ihpeWBv+aUtue8qe+8jOWQjuacn+S9juWOi+mYsuatoua6ouaWmeOAguS/neWOi+aXtumXtOmcgOimhueblua1h+WPo+WwgeWGu+aXtumXtOOAglxuIyMjIOaooeWFt+a4qeW6puWdh+ihoVxu6YeH55So5qih5rip5py65YiG5Yy65o6n5Yi277yM5L2/5Z6L6IWU5ZCE5Yy65Z+f5rip5beu5o6n5Yi25ZyowrEz4oSD5YaF77yM5YeP5bCR5Zug5Ya35Y205LiN5Z2H5a+86Ie055qE5YaF5bqU5Yqb5Y+Y5b2i44CCXG4jIyMg5Ya35Y2057O757uf6K6+6K6hXG7kvJjljJbmsLTot6/luIPlsYDlkoznm7TlvoTvvIznoa7kv53lhrfljbTmlYjnjoflnYfljIDjgILlr7nkuo7ljprlo4Hpg6jkvY3ph4fnlKjpmo/lvaLlhrfljbTpgJrpgZPvvIznvKnnn63lkajmnJ/lkIzml7bpmY3kvY7nv5jmm7Lpo47pmanjgIIiLCJ0cGxpZCI6IjEwMDAxIiwidHBsTmFtZSI6Imxpc3Q1XzF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采用超声波清洗+化学除油组合工艺，确保基材表面无油污和氧化层，粗糙度控制在Ra0.8μm以下。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前处理清洁度保障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通过霍尔槽试验确定电流密度参数，使用脉冲电镀技术改善深孔、窄槽处的镀层覆盖能力，厚度公差控制在±2μm。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镀层厚度均匀性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建立自动滴定分析系统实时监测镍/金镀液中金属离子浓度，保持主盐浓度波动不超过5%，添加剂补充采用恒电位法。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镀液成分监测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电镀后立即进行200℃×2h烘烤，消除析氢现象，提升镀层结合力且不影响接触电阻。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防氢脆处理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电镀工序质量控制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temVgOW3peW6j+i0qOmHj+aOp+WItlxuIyMjIOWJjeWkhOeQhua4hea0geW6puS/nemanFxu6YeH55So6LaF5aOw5rOi5riF5rSXK+WMluWtpumZpOayuee7hOWQiOW3peiJuu+8jOehruS/neWfuuadkOihqOmdouaXoOayueaxoeWSjOawp+WMluWxgu+8jOeyl+ezmeW6puaOp+WItuWcqFJhMC44zrxt5Lul5LiL44CCXG4jIyMg6ZWA5bGC5Y6a5bqm5Z2H5YyA5oCnXG7pgJrov4fpnI3lsJTmp73or5Xpqoznoa7lrprnlLXmtYHlr4bluqblj4LmlbDvvIzkvb/nlKjohInlhrLnlLXplYDmioDmnK/mlLnlloTmt7HlrZTjgIHnqoTmp73lpITnmoTplYDlsYLopobnm5bog73lipvvvIzljprluqblhazlt67mjqfliLblnKjCsTLOvG3jgIJcbiMjIyDplYDmtrLmiJDliIbnm5HmtYtcbuW7uueri+iHquWKqOa7tOWumuWIhuaekOezu+e7n+WunuaXtuebkea1i+mVjS/ph5HplYDmtrLkuK3ph5HlsZ7nprvlrZDmtZPluqbvvIzkv53mjIHkuLvnm5DmtZPluqbms6LliqjkuI3otoXov4c1Je+8jOa3u+WKoOWJguihpeWFhemHh+eUqOaBkueUteS9jeazleOAglxuIyMjIOmYsuawouiEhuWkhOeQhlxu55S16ZWA5ZCO56uL5Y2z6L+b6KGMMjAw4oSDw5cyaOeDmOeDpO+8jOa2iOmZpOaekOawoueOsOixoe+8jOaPkOWNh+mVgOWxgue7k+WQiOWKm+S4lOS4jeW9seWTjeaOpeinpueUtemYu+OAgiIsInRwbGlkIjoiMTAwMDEiLCJ0cGxOYW1lIjoibGlzdDRfSW1nMV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在连接器外壳增设防呆导向槽和定位柱，确保插针与壳体组装时仅能单向正确插入，错位误差小于0.1mm。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导向结构设计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采用高分辨率CCD相机对组装完成的端子间距、共面度进行自动测量，不良品通过气动机构自动剔除。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视觉检测系统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使用伺服电动螺丝刀对金属屏蔽壳进行紧固，扭矩设定为0.6N·m±10%，过载自动报警并记录追溯数据。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扭矩控制装配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15625" r="15625"/>
          <a:stretch>
            <a:fillRect/>
          </a:stretch>
        </p:blipFill>
        <p:spPr>
          <a:xfrm rot="0">
            <a:off x="7311423" y="2405014"/>
            <a:ext cx="2750573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组装过程防错措施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hOijhei/h+eoi+mYsumUmeaOquaWvVxuIyMjIOWvvOWQkee7k+aehOiuvuiuoVxu5Zyo6L+e5o6l5Zmo5aSW5aOz5aKe6K6+6Ziy5ZGG5a+85ZCR5qe95ZKM5a6a5L2N5p+x77yM56Gu5L+d5o+S6ZKI5LiO5aOz5L2T57uE6KOF5pe25LuF6IO95Y2V5ZCR5q2j56Gu5o+S5YWl77yM6ZSZ5L2N6K+v5beu5bCP5LqOMC4xbW3jgIJcbiMjIyDop4bop4nmo4DmtYvns7vnu59cbumHh+eUqOmrmOWIhui+qOeOh0NDROebuOacuuWvuee7hOijheWujOaIkOeahOerr+WtkOmXtOi3neOAgeWFsemdouW6pui/m+ihjOiHquWKqOa1i+mHj++8jOS4jeiJr+WTgemAmui/h+awlOWKqOacuuaehOiHquWKqOWJlOmZpOOAglxuIyMjIOaJreefqeaOp+WItuijhemFjVxu5L2/55So5Ly65pyN55S15Yqo6J665Lid5YiA5a+56YeR5bGe5bGP6JS95aOz6L+b6KGM57Sn5Zu677yM5omt55+p6K6+5a6a5Li6MC42TsK3bcKxMTAl77yM6L+H6L296Ieq5Yqo5oql6K2m5bm26K6w5b2V6L+95rqv5pWw5o2u44CCIiwidHBsaWQiOiIxMDAwMSIsInRwbE5hbWUiOiJsaXN0M19JbWcxNV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关键技术改进措施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KgOacr+aUuei/m+aOquaWvS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b="11714" t="11714"/>
          <a:stretch>
            <a:fillRect/>
          </a:stretch>
        </p:blipFill>
        <p:spPr>
          <a:xfrm rot="0">
            <a:off x="935200" y="351897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b="18441" t="18441"/>
          <a:stretch>
            <a:fillRect/>
          </a:stretch>
        </p:blipFill>
        <p:spPr>
          <a:xfrm rot="0">
            <a:off x="4168914" y="1502788"/>
            <a:ext cx="3233682" cy="2042031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27" t="2627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镀金工艺选择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采用硬金（如钴金合金）镀层以提高耐磨性，适用于高频信号传输场景，厚度通常控制在0.1-0.3μm以平衡成本与性能。  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银镀层抗氧化处理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通过添加镍或钯作为中间层，减少银层硫化风险，同时采用有机保护膜（如苯并三唑）延缓氧化，提升长期接触稳定性。  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复合镀层设计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在关键接触区域采用局部镀金（如插针端），非接触区域使用镀银或锡，降低成本的同时确保核心电气性能。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接触面镀层优化（金/银）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OpeinpumdoumVgOWxguS8mOWMlu+8iOmHkS/pk7bvvIlcbiMjIyDplYDph5Hlt6XoibrpgInmi6lcbumHh+eUqOehrOmHke+8iOWmgumStOmHkeWQiOmHke+8iemVgOWxguS7peaPkOmrmOiAkOejqOaAp++8jOmAgueUqOS6jumrmOmikeS/oeWPt+S8oOi+k+WcuuaZr++8jOWOmuW6pumAmuW4uOaOp+WItuWcqDAuMS0wLjPOvG3ku6XlubPooaHmiJDmnKzkuI7mgKfog73jgIIgIFxuIyMjIOmTtumVgOWxguaKl+awp+WMluWkhOeQhlxu6YCa6L+H5re75Yqg6ZWN5oiW6ZKv5L2c5Li65Lit6Ze05bGC77yM5YeP5bCR6ZO25bGC56Gr5YyW6aOO6Zmp77yM5ZCM5pe26YeH55So5pyJ5py65L+d5oqk6Iac77yI5aaC6Iuv5bm25LiJ5ZSR77yJ5bu257yT5rCn5YyW77yM5o+Q5Y2H6ZW/5pyf5o6l6Kem56iz5a6a5oCn44CCICBcbiMjIyDlpI3lkIjplYDlsYLorr7orqFcbuWcqOWFs+mUruaOpeinpuWMuuWfn+mHh+eUqOWxgOmDqOmVgOmHke+8iOWmguaPkumSiOerr++8ie+8jOmdnuaOpeinpuWMuuWfn+S9v+eUqOmVgOmTtuaIlumUoe+8jOmZjeS9juaIkOacrOeahOWQjOaXtuehruS/neaguOW/g+eUteawlOaAp+iDveOAgiIsInRwbGlkIjoiMTAwMDEiLCJ0cGxOYW1lIjoibGlzdDNfSW1nMjMxMjAxMDF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-5400000">
            <a:off x="5496488" y="1452268"/>
            <a:ext cx="619905" cy="952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513707" y="1928676"/>
            <a:ext cx="585465" cy="3673699"/>
          </a:xfrm>
          <a:prstGeom prst="rect">
            <a:avLst/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flipH="1" flipV="1" rot="-5400000">
            <a:off x="5496488" y="5125967"/>
            <a:ext cx="619905" cy="952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flipH="1" rot="0">
            <a:off x="3280903" y="3149335"/>
            <a:ext cx="619905" cy="952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5400000">
            <a:off x="5513707" y="1369979"/>
            <a:ext cx="585465" cy="4511528"/>
          </a:xfrm>
          <a:prstGeom prst="rect">
            <a:avLst/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7670881" y="3149335"/>
            <a:ext cx="619905" cy="952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5146356" y="3105442"/>
            <a:ext cx="1320167" cy="132016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79869" y="2072078"/>
            <a:ext cx="287080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优化簧片弹性系数，使单pin接触压力维持在50-100g范围，确保接触电阻稳定在10mΩ以下，同时避免过大力导致塑性变形。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679869" y="1681958"/>
            <a:ext cx="2359908" cy="29014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425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接触压力精确控制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641359" y="4448379"/>
            <a:ext cx="287080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采用多点接触的"三叶草"型接触件设计，使插拔应力分散到3个接触区域，较传统单点接触寿命提升3倍。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641359" y="4058259"/>
            <a:ext cx="2359908" cy="29014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425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应力分散结构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199961" y="2072078"/>
            <a:ext cx="287080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采用双导向柱+防呆槽结构，保证插接时端子对位精度≤0.1mm，防止因错位导致的接触面积减少问题。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199961" y="1681958"/>
            <a:ext cx="2359908" cy="29014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425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导向结构防偏设计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8199961" y="4448379"/>
            <a:ext cx="287080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在镀层表面增加0.2-0.5μm的润滑层（如PTFE），将插拔摩擦系数从0.5降至0.2以下，延长镀层使用寿命。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8199961" y="4058259"/>
            <a:ext cx="2359908" cy="29014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425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摩擦系数优化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4951201" y="2910287"/>
            <a:ext cx="1710478" cy="1710478"/>
          </a:xfrm>
          <a:prstGeom prst="ellipse">
            <a:avLst/>
          </a:prstGeom>
          <a:solidFill>
            <a:schemeClr val="accent2">
              <a:alpha val="100000"/>
            </a:schemeClr>
          </a:solidFill>
          <a:ln w="76200">
            <a:solidFill>
              <a:schemeClr val="l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0">
            <a:off x="5498345" y="3457431"/>
            <a:ext cx="616191" cy="616191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插拔结构力学设计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PkuaLlOe7k+aehOWKm+WtpuiuvuiuoVxuIyMjIOaOpeinpuWOi+WKm+eyvuehruaOp+WItlxu5LyY5YyW57Cn54mH5by55oCn57O75pWw77yM5L2/5Y2VcGlu5o6l6Kem5Y6L5Yqb57u05oyB5ZyoNTAtMTAwZ+iMg+WbtO+8jOehruS/neaOpeinpueUtemYu+eos+WumuWcqDEwbc6p5Lul5LiL77yM5ZCM5pe26YG/5YWN6L+H5aSn5Yqb5a+86Ie05aGR5oCn5Y+Y5b2i44CCXG4jIyMg5a+85ZCR57uT5p6E6Ziy5YGP6K6+6K6hXG7ph4fnlKjlj4zlr7zlkJHmn7Er6Ziy5ZGG5qe957uT5p6E77yM5L+d6K+B5o+S5o6l5pe256uv5a2Q5a+55L2N57K+5bqm4omkMC4xbW3vvIzpmLLmraLlm6DplJnkvY3lr7zoh7TnmoTmjqXop6bpnaLnp6/lh4/lsJHpl67popjjgIJcbiMjIyDmkanmk6bns7vmlbDkvJjljJZcbuWcqOmVgOWxguihqOmdouWinuWKoDAuMi0wLjXOvG3nmoTmtqbmu5HlsYLvvIjlpoJQVEZF77yJ77yM5bCG5o+S5ouU5pGp5pOm57O75pWw5LuOMC416ZmN6IezMC4y5Lul5LiL77yM5bu26ZW/6ZWA5bGC5L2/55So5a+/5ZG944CCXG4jIyMg5bqU5Yqb5YiG5pWj57uT5p6EXG7ph4fnlKjlpJrngrnmjqXop6bnmoRcIuS4ieWPtuiNiVwi5Z6L5o6l6Kem5Lu26K6+6K6h77yM5L2/5o+S5ouU5bqU5Yqb5YiG5pWj5YiwM+S4quaOpeinpuWMuuWfn++8jOi+g+S8oOe7n+WNleeCueaOpeinpuWvv+WRveaPkOWNhzPlgI3jgIIiLCJ0cGxpZCI6IjEwMDAxIiwidHBsTmFtZSI6Imxpc3Q0XzE1X21vZCIsImVkaXRlZCI6ImZhbHNlIiwiZXh0cmFQYXJhbXMiOiJ7XCJpbmZvX3VybFwiOlwiaHR0cDovL2JqLmJjZWJvcy5jb20vdjEvd2Vua3UtYWktZG9jLzMwNjAxMzA5MDEzMDMwMy9ydGNzL2JkanNvbi85ZTIxNjM2ODJiNGRlY2FjLmpzb24/cmVzcG9uc2VDYWNoZUNvbnRyb2w9bWF4LWFnZSUzRDM4ODgwMDAmcmVzcG9uc2VFeHBpcmVzPUZyaSUyQyUyMDE3JTIwQXByJTIwMjAyNiUyMDIxJTNBNDElM0EwMyUyMCUyQjA4MDAmYXV0aG9yaXphdGlvbj1iY2UtYXV0aC12MSUyRjQ2ZGM4Y2MzNDY3NDRkYWQ4MDA2NTE4MjNhOTZkOWNkJTJGMjAyNi0wMy0wM1QxMyUzQTQxJTNBMDNaJTJGLTElMkZob3N0JTJGYzVjOGZkYTVhOGI3MDdjZTlhZGY0MzIyN2JmMDUwZWFmMmJiZjdkYWEzYjYwMzM3Y2YxNjcwM2U2MmY5ZDQxYSZyZXNwb25zZUNvbnRlbnRUeXBlPWFwcGxpY2F0aW9uJTJGanNvblwifSJ9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2695" r="12695"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采用镍底层（3-5μm）+金表层（0.5μm）的复合镀层，通过镍层阻断基材铜扩散，在盐雾测试中可达96小时无腐蚀。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复合镀层防腐蚀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IP67级密封圈+灌封胶双重防护，使连接器在湿度95%RH环境下仍能维持接触电阻波动不超过15%。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密封结构防潮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选用LCP工程塑料外壳，配合铜合金端子，工作温度范围扩展至-55℃~125℃，避免热胀冷缩导致的接触不良。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宽温材料选择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环境适应性强化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r+Wig+mAguW6lOaAp+W8uuWMllxuIyMjIOWkjeWQiOmVgOWxgumYsuiFkOiagFxu6YeH55So6ZWN5bqV5bGC77yIMy01zrxt77yJK+mHkeihqOWxgu+8iDAuNc68be+8ieeahOWkjeWQiOmVgOWxgu+8jOmAmui/h+mVjeWxgumYu+aWreWfuuadkOmTnOaJqeaVo++8jOWcqOebkOmbvua1i+ivleS4reWPr+i+vjk25bCP5pe25peg6IWQ6JqA44CCXG4jIyMg5a+G5bCB57uT5p6E6Ziy5r2uXG5JUDY357qn5a+G5bCB5ZyIK+eBjOWwgeiDtuWPjOmHjemYsuaKpO+8jOS9v+i/nuaOpeWZqOWcqOa5v+W6pjk1JVJI546v5aKD5LiL5LuN6IO957u05oyB5o6l6Kem55S16Zi75rOi5Yqo5LiN6LaF6L+HMTUl44CCXG4jIyMg5a695rip5p2Q5paZ6YCJ5oupXG7pgInnlKhMQ1Dlt6XnqIvloZHmlpnlpJblo7PvvIzphY3lkIjpk5zlkIjph5Hnq6/lrZDvvIzlt6XkvZzmuKnluqbojIPlm7TmianlsZXoh7MtNTXihIN+MTI14oSD77yM6YG/5YWN54Ot6IOA5Ya357yp5a+86Ie055qE5o6l6Kem5LiN6Imv44CCIiwidHBsaWQiOiIxMDAwMSIsInRwbE5hbWUiOiJsaXN0M19JbWcwX21vZCIsImVkaXRlZCI6ImZhbHNlIiwiZXh0cmFQYXJhbXMiOiJ7XCJpbmZvX3VybFwiOlwiaHR0cDovL2JqLmJjZWJvcy5jb20vdjEvd2Vua3UtYWktZG9jLzMwNjAxMzA5MDEzMDMwMy9ydGNzL2JkanNvbi85ZTIxNjM2ODJiNGRlY2FjLmpzb24/cmVzcG9uc2VDYWNoZUNvbnRyb2w9bWF4LWFnZSUzRDM4ODgwMDAmcmVzcG9uc2VFeHBpcmVzPUZyaSUyQyUyMDE3JTIwQXByJTIwMjAyNiUyMDIxJTNBNDElM0EwMyUyMCUyQjA4MDAmYXV0aG9yaXphdGlvbj1iY2UtYXV0aC12MSUyRjQ2ZGM4Y2MzNDY3NDRkYWQ4MDA2NTE4MjNhOTZkOWNkJTJGMjAyNi0wMy0wM1QxMyUzQTQxJTNBMDNaJTJGLTElMkZob3N0JTJGYzVjOGZkYTVhOGI3MDdjZTlhZGY0MzIyN2JmMDUwZWFmMmJiZjdkYWEzYjYwMzM3Y2YxNjcwM2U2MmY5ZDQxYSZyZXNwb25zZUNvbnRlbnRUeXBlPWFwcGxpY2F0aW9uJTJGanNvblwifSJ9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aViOaenOmqjOivgS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21851" r="21851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通过改进连接器接触面的镀层工艺和插拔力设计，显著降低了因氧化和机械磨损导致的接触不良问题，使整体不良率从原先的5.2%降至1.6%。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工艺优化效果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采用高导电性铜合金基材搭配镀金处理，减少接触电阻波动，确保信号传输稳定性，不良率下降中材料改进占比达40%。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材料升级贡献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针对潮湿、粉尘等恶劣环境选配密封型连接器，并通过盐雾测试验证其抗腐蚀性能，环境因素导致的不良率降低70%。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环境适应性提升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不良率下降至1.6%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4jeiJr+eOh+S4i+mZjeiHszEuNiVcbiMjIyDlt6XoibrkvJjljJbmlYjmnpxcbumAmui/h+aUuei/m+i/nuaOpeWZqOaOpeinpumdoueahOmVgOWxguW3peiJuuWSjOaPkuaLlOWKm+iuvuiuoe+8jOaYvuiRl+mZjeS9juS6huWboOawp+WMluWSjOacuuaisOejqOaNn+WvvOiHtOeahOaOpeinpuS4jeiJr+mXrumimO+8jOS9v+aVtOS9k+S4jeiJr+eOh+S7juWOn+WFiOeahDUuMiXpmY3oh7MxLjYl44CCXG4jIyMg5p2Q5paZ5Y2H57qn6LSh54yuXG7ph4fnlKjpq5jlr7znlLXmgKfpk5zlkIjph5Hln7rmnZDmkK3phY3plYDph5HlpITnkIbvvIzlh4/lsJHmjqXop6bnlLXpmLvms6LliqjvvIznoa7kv53kv6Hlj7fkvKDovpPnqLPlrprmgKfvvIzkuI3oia/njofkuIvpmY3kuK3mnZDmlpnmlLnov5vljaDmr5Tovr40MCXjgIJcbiMjIyDnjq/looPpgILlupTmgKfmj5DljYdcbumSiOWvuea9rua5v+OAgeeyieWwmOetieaBtuWKo+eOr+Wig+mAiemFjeWvhuWwgeWei+i/nuaOpeWZqO+8jOW5tumAmui/h+ebkOmbvua1i+ivlemqjOivgeWFtuaKl+iFkOiagOaAp+iDve+8jOeOr+Wig+WboOe0oOWvvOiHtOeahOS4jeiJr+eOh+mZjeS9jjcwJeOAgiIsInRwbGlkIjoiMTAwMDEiLCJ0cGxOYW1lIjoibGlzdDNfSW1nMTN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问题背景与现状分析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iDjOaZr+S4jueOsOeKtuWIhuaekC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3638460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3919937" y="1867133"/>
            <a:ext cx="2061286" cy="368346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第二季度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1602487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1856473" y="1837829"/>
            <a:ext cx="2115722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第一季度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7710499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997963" y="1837829"/>
            <a:ext cx="2061286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第四季度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Freeform 9"/>
          <p:cNvSpPr/>
          <p:nvPr/>
        </p:nvSpPr>
        <p:spPr>
          <a:xfrm rot="0">
            <a:off x="5674434" y="1624714"/>
            <a:ext cx="2435983" cy="864615"/>
          </a:xfrm>
          <a:custGeom>
            <a:avLst/>
            <a:gdLst/>
            <a:ahLst/>
            <a:cxnLst/>
            <a:rect b="b" l="l" r="r" t="t"/>
            <a:pathLst>
              <a:path h="1447800" w="263652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81813" y="1837829"/>
            <a:ext cx="2034069" cy="449999"/>
          </a:xfrm>
          <a:prstGeom prst="rect">
            <a:avLst/>
          </a:prstGeom>
          <a:ln/>
        </p:spPr>
        <p:txBody>
          <a:bodyPr anchor="ctr" anchorCtr="0" bIns="45720" lIns="91440" rIns="91440" rtlCol="0" tIns="45720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875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第三季度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1856473" y="2754168"/>
            <a:ext cx="2063464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可靠性验证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972195" y="2754168"/>
            <a:ext cx="19465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现场问题闭环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074444" y="2754168"/>
            <a:ext cx="1923519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标准化安装培训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8110417" y="2754168"/>
            <a:ext cx="2036065" cy="31995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预防性维护推广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1856473" y="3166324"/>
            <a:ext cx="1817260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通过加速寿命测试模拟实际插拔次数（≥5000次），验证连接器在长期使用中的接触稳定性，客户因接触不良的投诉量同比下降60%。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961475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建立快速响应机制，对客户反馈的接触不良案例进行根因分析（如端子变形或污染），针对性改进后同类问题复发率降低至3%以下。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6035498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规范线束装配流程，避免压接不足或过度弯曲导致的隐性损伤，安装环节引发的投诉减少80%。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8125947" y="3166324"/>
            <a:ext cx="1814513" cy="2031294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推动客户定期清洁触点并使用防氧化喷剂，延长连接器使用寿命，维护不当导致的投诉下降45%。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客户投诉减少60%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KleivieWHj+WwkTYwJVxuIyMjIOWPr+mdoOaAp+mqjOivgVxu6YCa6L+H5Yqg6YCf5a+/5ZG95rWL6K+V5qih5ouf5a6e6ZmF5o+S5ouU5qyh5pWw77yI4omlNTAwMOasoe+8ie+8jOmqjOivgei/nuaOpeWZqOWcqOmVv+acn+S9v+eUqOS4reeahOaOpeinpueos+WumuaAp++8jOWuouaIt+WboOaOpeinpuS4jeiJr+eahOaKleiviemHj+WQjOavlOS4i+mZjTYwJeOAglxuIyMjIOeOsOWcuumXrumimOmXreeOr1xu5bu656uL5b+r6YCf5ZON5bqU5py65Yi277yM5a+55a6i5oi35Y+N6aaI55qE5o6l6Kem5LiN6Imv5qGI5L6L6L+b6KGM5qC55Zug5YiG5p6Q77yI5aaC56uv5a2Q5Y+Y5b2i5oiW5rGh5p+T77yJ77yM6ZKI5a+55oCn5pS56L+b5ZCO5ZCM57G76Zeu6aKY5aSN5Y+R546H6ZmN5L2O6IezMyXku6XkuIvjgIJcbiMjIyDmoIflh4bljJblronoo4Xln7norq1cbuinhOiMg+e6v+adn+ijhemFjea1geeoi++8jOmBv+WFjeWOi+aOpeS4jei2s+aIlui/h+W6puW8r+absuWvvOiHtOeahOmakOaAp+aNn+S8pO+8jOWuieijheeOr+iKguW8leWPkeeahOaKleivieWHj+WwkTgwJeOAglxuIyMjIOmihOmYsuaAp+e7tOaKpOaOqOW5v1xu5o6o5Yqo5a6i5oi35a6a5pyf5riF5rSB6Kem54K55bm25L2/55So6Ziy5rCn5YyW5Za35YmC77yM5bu26ZW/6L+e5o6l5Zmo5L2/55So5a+/5ZG977yM57u05oqk5LiN5b2T5a+86Ie055qE5oqV6K+J5LiL6ZmNNDUl44CCIiwidHBsaWQiOiIxMDAwMSIsInRwbE5hbWUiOiJsaXN0NF91bmk0N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319859" y="2929739"/>
            <a:ext cx="1861855" cy="187605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391791" y="3263342"/>
            <a:ext cx="2570980" cy="259059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037291" y="1441274"/>
            <a:ext cx="1639990" cy="163999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267101" y="2582695"/>
            <a:ext cx="2895589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通过优化检测工艺（如增加接触电阻在线监测），早期拦截不良品，单批次返工成本从12万元降至4.5万元，节约62.5%。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5142790" y="1546773"/>
            <a:ext cx="1428992" cy="1428992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eyJfdGVtcGxhdGVEYXRhIjp7ImNvbnRlbnRUeXBlIjoiJGltZzEifSwidGFnIjoiJGltZzEifQ==</bd:templateData>
          </p:ext>
        </p:extLst>
      </p:pic>
      <p:sp>
        <p:nvSpPr>
          <p:cNvPr id="8" name="TextBox 8"/>
          <p:cNvSpPr txBox="1"/>
          <p:nvPr/>
        </p:nvSpPr>
        <p:spPr>
          <a:xfrm rot="0">
            <a:off x="584658" y="2120536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r"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返工成本降低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eyJfdGVtcGxhdGVEYXRhIjp7ImNvbnRlbnRUeXBlIjoiJGl0ZW0xX3RpdGxlIiwibGluZUNvdW50IjoiMSIsIndvcmRDb3VudCI6IjcifSwidGFnIjoiJGl0ZW0xX3RpdGxlIn0=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953971" y="1877846"/>
            <a:ext cx="2973587" cy="122624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连接器故障率下降后，产品保修期内维修频次减少，年均保修费用节省约28万元。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eyJfdGVtcGxhdGVEYXRhIjp7ImNvbnRlbnRUeXBlIjoiJGl0ZW0yX2MiLCJsaW5lQ291bnQiOiI0Iiwid29yZENvdW50IjoiMTQifSwidGFnIjoiJGl0ZW0yX2MifQ==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953971" y="1441274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保修支出缩减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eyJfdGVtcGxhdGVEYXRhIjp7ImNvbnRlbnRUeXBlIjoiJGl0ZW0yX3RpdGxlIiwibGluZUNvdW50IjoiMSIsIndvcmRDb3VudCI6IjcifSwidGFnIjoiJGl0ZW0yX3RpdGxlIn0=</bd:templateData>
          </p:ext>
        </p:extLst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543697" y="3425055"/>
            <a:ext cx="2267168" cy="226716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eyJfdGVtcGxhdGVEYXRhIjp7ImNvbnRlbnRUeXBlIjoiJGltZzIifSwidGFnIjoiJGltZzIifQ==</bd:templateData>
          </p:ext>
        </p:extLst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 l="16675" r="16675"/>
          <a:stretch>
            <a:fillRect/>
          </a:stretch>
        </p:blipFill>
        <p:spPr>
          <a:xfrm rot="0">
            <a:off x="3464283" y="3081265"/>
            <a:ext cx="1573008" cy="1573008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eyJfdGVtcGxhdGVEYXRhIjp7ImNvbnRlbnRUeXBlIjoiJGltZzAifSwidGFnIjoiJGltZzAifQ==</bd:templateData>
          </p:ext>
        </p:extLst>
      </p:pic>
      <p:sp>
        <p:nvSpPr>
          <p:cNvPr id="13" name="TextBox 13"/>
          <p:cNvSpPr txBox="1"/>
          <p:nvPr/>
        </p:nvSpPr>
        <p:spPr>
          <a:xfrm rot="0">
            <a:off x="8211990" y="4550315"/>
            <a:ext cx="3066526" cy="119757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与供应商联合开发高一致性端子冲压模具，来料不良率从3%降至0.8%，年采购成本节约15万元以上。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eyJfdGVtcGxhdGVEYXRhIjp7ImNvbnRlbnRUeXBlIjoiJGl0ZW0zX2MiLCJsaW5lQ291bnQiOiI0Iiwid29yZENvdW50IjoiMTQifSwidGFnIjoiJGl0ZW0zX2MifQ==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211990" y="4113743"/>
            <a:ext cx="2575077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供应链协同效益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eyJfdGVtcGxhdGVEYXRhIjp7ImNvbnRlbnRUeXBlIjoiJGl0ZW0zX3RpdGxlIiwibGluZUNvdW50IjoiMSIsIndvcmRDb3VudCI6IjcifSwidGFnIjoiJGl0ZW0zX3RpdGxlIn0=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质量成本节约数据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0qOmHj+aIkOacrOiKgue6puaVsOaNrlxuIyMjIOi/lOW3peaIkOacrOmZjeS9jlxu6YCa6L+H5LyY5YyW5qOA5rWL5bel6Im677yI5aaC5aKe5Yqg5o6l6Kem55S16Zi75Zyo57q/55uR5rWL77yJ77yM5pep5pyf5oum5oiq5LiN6Imv5ZOB77yM5Y2V5om55qyh6L+U5bel5oiQ5pys5LuOMTLkuIflhYPpmY3oh7M0LjXkuIflhYPvvIzoioLnuqY2Mi41JeOAglxuIyMjIOS/neS/ruaUr+WHuue8qeWHj1xu6L+e5o6l5Zmo5pWF6Zqc546H5LiL6ZmN5ZCO77yM5Lqn5ZOB5L+d5L+u5pyf5YaF57u05L+u6aKR5qyh5YeP5bCR77yM5bm05Z2H5L+d5L+u6LS555So6IqC55yB57qmMjjkuIflhYPjgIJcbiMjIyDkvpvlupTpk77ljY/lkIzmlYjnm4pcbuS4juS+m+W6lOWVhuiBlOWQiOW8gOWPkemrmOS4gOiHtOaAp+err+WtkOWGsuWOi+aooeWFt++8jOadpeaWmeS4jeiJr+eOh+S7jjMl6ZmN6IezMC44Je+8jOW5tOmHh+i0reaIkOacrOiKgue6pjE15LiH5YWD5Lul5LiK44CCIiwidHBsaWQiOiIxMDAwMSIsInRwbE5hbWUiOiJsaXN0M19JbWcxNF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持续改进机制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Mgee7reaUuei/m+acuuWIti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环境适应性优化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根据设备运行环境（如湿度、温度、振动等）调整维护频率，对高腐蚀性环境采用密封或镀金触点设计。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标准化操作培训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建立维护人员认证体系，规范插拔力度、角度等操作流程，减少人为因素导致的接触不良风险。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定期清洁与检查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制定周期性清洁计划，使用专用清洁工具去除连接器表面氧化层或污染物，并检查触点磨损情况。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预防性维护制度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ihOmYsuaAp+e7tOaKpOWItuW6plxuIyMjIOWumuacn+a4hea0geS4juajgOafpVxu5Yi25a6a5ZGo5pyf5oCn5riF5rSB6K6h5YiS77yM5L2/55So5LiT55So5riF5rSB5bel5YW35Y676Zmk6L+e5o6l5Zmo6KGo6Z2i5rCn5YyW5bGC5oiW5rGh5p+T54mp77yM5bm25qOA5p+l6Kem54K556Oo5o2f5oOF5Ya144CCXG4jIyMg546v5aKD6YCC5bqU5oCn5LyY5YyWXG7moLnmja7orr7lpIfov5DooYznjq/looPvvIjlpoLmub/luqbjgIHmuKnluqbjgIHmjK/liqjnrYnvvInosIPmlbTnu7TmiqTpopHnjofvvIzlr7npq5johZDomoDmgKfnjq/looPph4fnlKjlr4blsIHmiJbplYDph5Hop6bngrnorr7orqHjgIJcbiMjIyDmoIflh4bljJbmk43kvZzln7norq1cbuW7uueri+e7tOaKpOS6uuWRmOiupOivgeS9k+ezu++8jOinhOiMg+aPkuaLlOWKm+W6puOAgeinkuW6puetieaTjeS9nOa1geeoi++8jOWHj+WwkeS6uuS4uuWboOe0oOWvvOiHtOeahOaOpeinpuS4jeiJr+mjjumZqeOAgiIsInRwbGlkIjoiMTAwMDEiLCJ0cGxOYW1lIjoibGlzdDNfSW1nMzJ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2110508" y="2835417"/>
            <a:ext cx="1946507" cy="253731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2110508" y="4137595"/>
            <a:ext cx="1946507" cy="255583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2110508" y="1704922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8" w="669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2234593" y="1491942"/>
            <a:ext cx="1822419" cy="259287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2110508" y="4165181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9" w="66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2234593" y="5474589"/>
            <a:ext cx="1822419" cy="261138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1115656" y="2618983"/>
            <a:ext cx="1989704" cy="1989704"/>
          </a:xfrm>
          <a:prstGeom prst="ellipse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1884102" y="3395458"/>
            <a:ext cx="459435" cy="455896"/>
          </a:xfrm>
          <a:custGeom>
            <a:avLst/>
            <a:gdLst/>
            <a:ahLst/>
            <a:cxnLst/>
            <a:rect b="b" l="l" r="r" t="t"/>
            <a:pathLst>
              <a:path h="55" w="55">
                <a:moveTo>
                  <a:pt x="47" y="27"/>
                </a:moveTo>
                <a:cubicBezTo>
                  <a:pt x="47" y="38"/>
                  <a:pt x="38" y="46"/>
                  <a:pt x="28" y="46"/>
                </a:cubicBezTo>
                <a:cubicBezTo>
                  <a:pt x="18" y="46"/>
                  <a:pt x="9" y="38"/>
                  <a:pt x="9" y="27"/>
                </a:cubicBezTo>
                <a:cubicBezTo>
                  <a:pt x="9" y="17"/>
                  <a:pt x="18" y="9"/>
                  <a:pt x="28" y="9"/>
                </a:cubicBezTo>
                <a:cubicBezTo>
                  <a:pt x="31" y="9"/>
                  <a:pt x="35" y="10"/>
                  <a:pt x="38" y="11"/>
                </a:cubicBezTo>
                <a:cubicBezTo>
                  <a:pt x="44" y="5"/>
                  <a:pt x="44" y="5"/>
                  <a:pt x="44" y="5"/>
                </a:cubicBezTo>
                <a:cubicBezTo>
                  <a:pt x="39" y="2"/>
                  <a:pt x="34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  <a:cubicBezTo>
                  <a:pt x="43" y="55"/>
                  <a:pt x="55" y="43"/>
                  <a:pt x="55" y="27"/>
                </a:cubicBezTo>
                <a:cubicBezTo>
                  <a:pt x="55" y="21"/>
                  <a:pt x="53" y="16"/>
                  <a:pt x="50" y="11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21"/>
                  <a:pt x="47" y="24"/>
                  <a:pt x="47" y="27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2045412" y="3553320"/>
            <a:ext cx="147248" cy="140262"/>
          </a:xfrm>
          <a:custGeom>
            <a:avLst/>
            <a:gdLst/>
            <a:ahLst/>
            <a:cxnLst/>
            <a:rect b="b" l="l" r="r" t="t"/>
            <a:pathLst>
              <a:path h="17" w="18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7"/>
                  <a:pt x="17" y="6"/>
                  <a:pt x="17" y="5"/>
                </a:cubicBezTo>
                <a:cubicBezTo>
                  <a:pt x="9" y="9"/>
                  <a:pt x="9" y="9"/>
                  <a:pt x="9" y="9"/>
                </a:cubicBezTo>
                <a:lnTo>
                  <a:pt x="12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1712267" y="3220176"/>
            <a:ext cx="813627" cy="806551"/>
          </a:xfrm>
          <a:custGeom>
            <a:avLst/>
            <a:gdLst/>
            <a:ahLst/>
            <a:cxnLst/>
            <a:rect b="b" l="l" r="r" t="t"/>
            <a:pathLst>
              <a:path h="97" w="98">
                <a:moveTo>
                  <a:pt x="82" y="22"/>
                </a:moveTo>
                <a:cubicBezTo>
                  <a:pt x="80" y="23"/>
                  <a:pt x="80" y="23"/>
                  <a:pt x="80" y="23"/>
                </a:cubicBezTo>
                <a:cubicBezTo>
                  <a:pt x="86" y="30"/>
                  <a:pt x="89" y="39"/>
                  <a:pt x="89" y="48"/>
                </a:cubicBezTo>
                <a:cubicBezTo>
                  <a:pt x="89" y="71"/>
                  <a:pt x="71" y="88"/>
                  <a:pt x="49" y="88"/>
                </a:cubicBezTo>
                <a:cubicBezTo>
                  <a:pt x="27" y="88"/>
                  <a:pt x="9" y="71"/>
                  <a:pt x="9" y="48"/>
                </a:cubicBezTo>
                <a:cubicBezTo>
                  <a:pt x="9" y="26"/>
                  <a:pt x="27" y="8"/>
                  <a:pt x="49" y="8"/>
                </a:cubicBezTo>
                <a:cubicBezTo>
                  <a:pt x="58" y="8"/>
                  <a:pt x="67" y="12"/>
                  <a:pt x="74" y="17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8"/>
                  <a:pt x="76" y="8"/>
                  <a:pt x="76" y="8"/>
                </a:cubicBezTo>
                <a:cubicBezTo>
                  <a:pt x="68" y="3"/>
                  <a:pt x="59" y="0"/>
                  <a:pt x="49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5"/>
                  <a:pt x="22" y="97"/>
                  <a:pt x="49" y="97"/>
                </a:cubicBezTo>
                <a:cubicBezTo>
                  <a:pt x="76" y="97"/>
                  <a:pt x="98" y="75"/>
                  <a:pt x="98" y="48"/>
                </a:cubicBezTo>
                <a:cubicBezTo>
                  <a:pt x="98" y="38"/>
                  <a:pt x="95" y="29"/>
                  <a:pt x="89" y="21"/>
                </a:cubicBezTo>
                <a:lnTo>
                  <a:pt x="82" y="2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2119081" y="3146507"/>
            <a:ext cx="480392" cy="473406"/>
          </a:xfrm>
          <a:custGeom>
            <a:avLst/>
            <a:gdLst/>
            <a:ahLst/>
            <a:cxnLst/>
            <a:rect b="b" l="l" r="r" t="t"/>
            <a:pathLst>
              <a:path h="135" w="137">
                <a:moveTo>
                  <a:pt x="104" y="30"/>
                </a:moveTo>
                <a:lnTo>
                  <a:pt x="106" y="0"/>
                </a:lnTo>
                <a:lnTo>
                  <a:pt x="87" y="16"/>
                </a:lnTo>
                <a:lnTo>
                  <a:pt x="71" y="35"/>
                </a:lnTo>
                <a:lnTo>
                  <a:pt x="69" y="59"/>
                </a:lnTo>
                <a:lnTo>
                  <a:pt x="40" y="90"/>
                </a:lnTo>
                <a:lnTo>
                  <a:pt x="14" y="116"/>
                </a:lnTo>
                <a:lnTo>
                  <a:pt x="0" y="135"/>
                </a:lnTo>
                <a:lnTo>
                  <a:pt x="19" y="123"/>
                </a:lnTo>
                <a:lnTo>
                  <a:pt x="45" y="97"/>
                </a:lnTo>
                <a:lnTo>
                  <a:pt x="76" y="66"/>
                </a:lnTo>
                <a:lnTo>
                  <a:pt x="102" y="66"/>
                </a:lnTo>
                <a:lnTo>
                  <a:pt x="118" y="47"/>
                </a:lnTo>
                <a:lnTo>
                  <a:pt x="137" y="30"/>
                </a:lnTo>
                <a:lnTo>
                  <a:pt x="104" y="3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4224818" y="1474716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224818" y="1057734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376033" y="1056135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分级报警机制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eyJfdGVtcGxhdGVEYXRhIjp7ImNvbnRlbnRUeXBlIjoiJGl0ZW0xX3RpdGxlIiwibGluZUNvdW50IjoiMSIsIndvcmRDb3VudCI6IjIxIn0sInRhZyI6IiRpdGVtMV90aXRsZSJ9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76033" y="1474716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根据接触不良导致的故障等级（如信号断续/完全中断）设置差异化响应时限，关键设备连接器故障需在30分钟内启动诊断。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eyJfdGVtcGxhdGVEYXRhIjp7ImNvbnRlbnRUeXBlIjoiJGl0ZW0xX2MiLCJsaW5lQ291bnQiOiIyIiwid29yZENvdW50IjoiMjkifSwidGFnIjoiJGl0ZW0xX2MifQ==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4224818" y="2777820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224818" y="2360837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4376033" y="2359239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模块化替换方案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eyJfdGVtcGxhdGVEYXRhIjp7ImNvbnRlbnRUeXBlIjoiJGl0ZW0yX3RpdGxlIiwibGluZUNvdW50IjoiMSIsIndvcmRDb3VudCI6IjIxIn0sInRhZyI6IiRpdGVtMl90aXRsZSJ9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376033" y="2777820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预先配置包含同型号连接器、专用工具和测试仪器的应急包，支持现场快速更换，减少系统停机时间。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eyJfdGVtcGxhdGVEYXRhIjp7ImNvbnRlbnRUeXBlIjoiJGl0ZW0yX2MiLCJsaW5lQ291bnQiOiIyIiwid29yZENvdW50IjoiMjkifSwidGFnIjoiJGl0ZW0yX2MifQ==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4224818" y="4080924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4224818" y="3663941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4376033" y="3662343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根本原因分析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eyJfdGVtcGxhdGVEYXRhIjp7ImNvbnRlbnRUeXBlIjoiJGl0ZW0zX3RpdGxlIiwibGluZUNvdW50IjoiMSIsIndvcmRDb3VudCI6IjIxIn0sInRhZyI6IiRpdGVtM190aXRsZSJ9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4376033" y="4080924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采用5Why分析法追溯接触不良源头，区分设计缺陷、安装不当或环境因素，针对性制定纠正措施。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eyJfdGVtcGxhdGVEYXRhIjp7ImNvbnRlbnRUeXBlIjoiJGl0ZW0zX2MiLCJsaW5lQ291bnQiOiIyIiwid29yZENvdW50IjoiMjkifSwidGFnIjoiJGl0ZW0zX2MifQ==</bd:templateData>
          </p:ext>
        </p:extLst>
      </p:sp>
      <p:sp>
        <p:nvSpPr>
          <p:cNvPr id="26" name="AutoShape 26"/>
          <p:cNvSpPr/>
          <p:nvPr/>
        </p:nvSpPr>
        <p:spPr>
          <a:xfrm rot="0">
            <a:off x="4224818" y="5384028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7" name="AutoShape 27"/>
          <p:cNvSpPr/>
          <p:nvPr/>
        </p:nvSpPr>
        <p:spPr>
          <a:xfrm rot="0">
            <a:off x="4224818" y="4967045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4376033" y="4965447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知识库支撑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eyJfdGVtcGxhdGVEYXRhIjp7ImNvbnRlbnRUeXBlIjoiJGl0ZW00X3RpdGxlIiwibGluZUNvdW50IjoiMSIsIndvcmRDb3VudCI6IjIxIn0sInRhZyI6IiRpdGVtNF90aXRsZSJ9</bd:templateData>
          </p:ext>
        </p:extLst>
      </p:sp>
      <p:sp>
        <p:nvSpPr>
          <p:cNvPr id="29" name="TextBox 29"/>
          <p:cNvSpPr txBox="1"/>
          <p:nvPr/>
        </p:nvSpPr>
        <p:spPr>
          <a:xfrm rot="0">
            <a:off x="4376033" y="5384028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建立典型故障案例库，包含现象特征、处理方法和预防措施，支持技术人员快速匹配解决方案。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eyJfdGVtcGxhdGVEYXRhIjp7ImNvbnRlbnRUeXBlIjoiJGl0ZW00X2MiLCJsaW5lQ291bnQiOiIyIiwid29yZENvdW50IjoiMjkifSwidGFnIjoiJGl0ZW00X2MifQ==</bd:templateData>
          </p:ext>
        </p:extLst>
      </p:sp>
      <p:sp>
        <p:nvSpPr>
          <p:cNvPr id="30" name="TextBox 3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快速响应流程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/q+mAn+WTjeW6lOa1geeoi1xuIyMjIOWIhue6p+aKpeitpuacuuWItlxu5qC55o2u5o6l6Kem5LiN6Imv5a+86Ie055qE5pWF6Zqc562J57qn77yI5aaC5L+h5Y+35pat57utL+WujOWFqOS4reaWre+8ieiuvue9ruW3ruW8guWMluWTjeW6lOaXtumZkO+8jOWFs+mUruiuvuWkh+i/nuaOpeWZqOaVhemanOmcgOWcqDMw5YiG6ZKf5YaF5ZCv5Yqo6K+K5pat44CCXG4jIyMg5qih5Z2X5YyW5pu/5o2i5pa55qGIXG7pooTlhYjphY3nva7ljIXlkKvlkIzlnovlj7fov57mjqXlmajjgIHkuJPnlKjlt6XlhbflkozmtYvor5Xku6rlmajnmoTlupTmgKXljIXvvIzmlK/mjIHnjrDlnLrlv6vpgJ/mm7TmjaLvvIzlh4/lsJHns7vnu5/lgZzmnLrml7bpl7TjgIJcbiMjIyDmoLnmnKzljp/lm6DliIbmnpBcbumHh+eUqDVXaHnliIbmnpDms5Xov73muq/mjqXop6bkuI3oia/mupDlpLTvvIzljLrliIborr7orqHnvLrpmbfjgIHlronoo4XkuI3lvZPmiJbnjq/looPlm6DntKDvvIzpkojlr7nmgKfliLblrprnuqDmraPmjqrmlr3jgIJcbiMjIyDnn6Xor4blupPmlK/mkpFcbuW7uueri+WFuOWei+aVhemanOahiOS+i+W6k++8jOWMheWQq+eOsOixoeeJueW+geOAgeWkhOeQhuaWueazleWSjOmihOmYsuaOquaWve+8jOaUr+aMgeaKgOacr+S6uuWRmOW/q+mAn+WMuemFjeino+WGs+aWueahiOOAgiIsInRwbGlkIjoiMTAwMDEiLCJ0cGxOYW1lIjoibGlzdDRfMjMxMjAxMTJ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305178" y="1043570"/>
            <a:ext cx="5002524" cy="5002524"/>
          </a:xfrm>
          <a:prstGeom prst="ellipse">
            <a:avLst/>
          </a:prstGeom>
          <a:gradFill>
            <a:gsLst>
              <a:gs pos="0">
                <a:schemeClr val="accent2">
                  <a:alpha val="40000"/>
                  <a:lumMod val="60000"/>
                  <a:lumOff val="40000"/>
                </a:schemeClr>
              </a:gs>
              <a:gs pos="100000">
                <a:schemeClr val="accent2">
                  <a:alpha val="40000"/>
                </a:schemeClr>
              </a:gs>
            </a:gsLst>
            <a:lin ang="0"/>
          </a:gra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465178" y="1203569"/>
            <a:ext cx="4682525" cy="4682525"/>
          </a:xfrm>
          <a:prstGeom prst="ellipse">
            <a:avLst/>
          </a:prstGeom>
          <a:solidFill>
            <a:schemeClr val="l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4079370" y="1817762"/>
            <a:ext cx="3454140" cy="345414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4568201" y="2306593"/>
            <a:ext cx="2476477" cy="2476477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7" name="AutoShape 7"/>
          <p:cNvSpPr/>
          <p:nvPr/>
        </p:nvSpPr>
        <p:spPr>
          <a:xfrm rot="0">
            <a:off x="7209226" y="1415182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3000653" y="2863543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278903" y="4670434"/>
            <a:ext cx="805160" cy="80516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7358065" y="1610472"/>
            <a:ext cx="507483" cy="41458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</a:path>
              <a:path h="304800" w="304800"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3221492" y="3107607"/>
            <a:ext cx="363483" cy="36348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7492451" y="4890111"/>
            <a:ext cx="377419" cy="36580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13502" y="3021670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技术标准对齐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712196" y="1535764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开展联合加速寿命测试（如盐雾试验+机械振动），模拟10年使用场景，优化连接器材料和结构设计。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712196" y="1012602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可靠性验证协作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8712196" y="3788298"/>
            <a:ext cx="2295358" cy="426410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96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数据共享机制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8712196" y="4320536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共享现场故障率、失效模式等数据，驱动供应商改进工艺（如增加镀层均匀性检测工序），实现质量闭环。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513502" y="3616399"/>
            <a:ext cx="2121614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与供应商共同制定接触件镀层厚度、插拔力曲线等关键参数标准，确保来件符合实际工况需求。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供应商协同优化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+m+W6lOWVhuWNj+WQjOS8mOWMllxuIyMjIOaKgOacr+agh+WHhuWvuem9kFxu5LiO5L6b5bqU5ZWG5YWx5ZCM5Yi25a6a5o6l6Kem5Lu26ZWA5bGC5Y6a5bqm44CB5o+S5ouU5Yqb5puy57q/562J5YWz6ZSu5Y+C5pWw5qCH5YeG77yM56Gu5L+d5p2l5Lu256ym5ZCI5a6e6ZmF5bel5Ya16ZyA5rGC44CCXG4jIyMg5Y+v6Z2g5oCn6aqM6K+B5Y2P5L2cXG7lvIDlsZXogZTlkIjliqDpgJ/lr7/lkb3mtYvor5XvvIjlpoLnm5Dpm77or5Xpqowr5py65qKw5oyv5Yqo77yJ77yM5qih5oufMTDlubTkvb/nlKjlnLrmma/vvIzkvJjljJbov57mjqXlmajmnZDmlpnlkoznu5PmnoTorr7orqHjgIJcbiMjIyDmlbDmja7lhbHkuqvmnLrliLZcbuWFseS6q+eOsOWcuuaVhemanOeOh+OAgeWkseaViOaooeW8j+etieaVsOaNru+8jOmpseWKqOS+m+W6lOWVhuaUuei/m+W3peiJuu+8iOWmguWinuWKoOmVgOWxguWdh+WMgOaAp+ajgOa1i+W3peW6j++8ie+8jOWunueOsOi0qOmHj+mXreeOr+OAgiIsInRwbGlkIjoiMTAwMDEiLCJ0cGxOYW1lIjoibGlzdDNfSW1nMjd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MzA5MDEzMDMwM184NzU3ODI3NzlfMjY4MDcwNTU4NTkwMzAzX21vZCIsImVkaXRlZCI6ImZhbHNlIiwiZXh0cmFQYXJhbXMiOiJ7XCJpbmZvX3VybFwiOlwiaHR0cDovL2JqLmJjZWJvcy5jb20vdjEvd2Vua3UtYWktZG9jLzMwNjAxMzA5MDEzMDMwMy9ydGNzL2JkanNvbi85ZTIxNjM2ODJiNGRlY2FjLmpzb24/cmVzcG9uc2VDYWNoZUNvbnRyb2w9bWF4LWFnZSUzRDM4ODgwMDAmcmVzcG9uc2VFeHBpcmVzPUZyaSUyQyUyMDE3JTIwQXByJTIwMjAyNiUyMDIxJTNBNDElM0EwMyUyMCUyQjA4MDAmYXV0aG9yaXphdGlvbj1iY2UtYXV0aC12MSUyRjQ2ZGM4Y2MzNDY3NDRkYWQ4MDA2NTE4MjNhOTZkOWNkJTJGMjAyNi0wMy0wM1QxMyUzQTQxJTNBMDNaJTJGLTElMkZob3N0JTJGYzVjOGZkYTVhOGI3MDdjZTlhZGY0MzIyN2JmMDUwZWFmMmJiZjdkYWEzYjYwMzM3Y2YxNjcwM2U2MmY5ZDQxYSZyZXNwb25zZUNvbnRlbnRUeXBlPWFwcGxpY2F0aW9uJTJGanNvbl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1875" r="21875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接触电阻超标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不良品中62%存在接触电阻超出规格限值（通常要求≤5mΩ），主要源于镀层磨损和氧化腐蚀，导致信号传输衰减和功率损耗增加。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绝缘性能劣化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约23%的不良表现为绝缘电阻下降（＜100MΩ）或耐压击穿（＜500V AC），与密封失效后湿气侵入或材料热老化直接相关。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机械结构失效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剩余15%涉及插拔力衰减（超出初始值±30%）、锁扣断裂等机械问题，多因金属疲劳或塑料件应力开裂所致。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不良率数据表现（4.2%）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4jeiJr+eOh+aVsOaNruihqOeOsO+8iDQuMiXvvIlcbiMjIyDmjqXop6bnlLXpmLvotoXmoIdcbuS4jeiJr+WTgeS4rTYyJeWtmOWcqOaOpeinpueUtemYu+i2heWHuuinhOagvOmZkOWAvO+8iOmAmuW4uOimgeaxguKJpDVtzqnvvInvvIzkuLvopoHmupDkuo7plYDlsYLno6jmjZ/lkozmsKfljJbohZDomoDvvIzlr7zoh7Tkv6Hlj7fkvKDovpPoobDlh4/lkozlip/njofmjZ/ogJflop7liqDjgIJcbiMjIyDnu53nvJjmgKfog73liqPljJZcbue6pjIzJeeahOS4jeiJr+ihqOeOsOS4uue7nee8mOeUtemYu+S4i+mZje+8iO+8nDEwME3Oqe+8ieaIluiAkOWOi+WHu+epv++8iO+8nDUwMFYgQUPvvInvvIzkuI7lr4blsIHlpLHmlYjlkI7mub/msJTkvrXlhaXmiJbmnZDmlpnng63ogIHljJbnm7TmjqXnm7jlhbPjgIJcbiMjIyDmnLrmorDnu5PmnoTlpLHmlYhcbuWJqeS9mTE1Jea2ieWPiuaPkuaLlOWKm+ihsOWHj++8iOi2heWHuuWIneWni+WAvMKxMzAl77yJ44CB6ZSB5omj5pat6KOC562J5py65qKw6Zeu6aKY77yM5aSa5Zug6YeR5bGe55ay5Yqz5oiW5aGR5paZ5Lu25bqU5Yqb5byA6KOC5omA6Ie044CCIiwidHBsaWQiOiIxMDAwMSIsInRwbE5hbWUiOiJsaXN0M19JbWczX21vZCIsImVkaXRlZCI6ImZhbHNlIiwiZXh0cmFQYXJhbXMiOiJ7XCJpbmZvX3VybFwiOlwiaHR0cDovL2JqLmJjZWJvcy5jb20vdjEvd2Vua3UtYWktZG9jLzMwNjAxMzA5MDEzMDMwMy9ydGNzL2JkanNvbi85ZTIxNjM2ODJiNGRlY2FjLmpzb24/cmVzcG9uc2VDYWNoZUNvbnRyb2w9bWF4LWFnZSUzRDM4ODgwMDAmcmVzcG9uc2VFeHBpcmVzPUZyaSUyQyUyMDE3JTIwQXByJTIwMjAyNiUyMDIxJTNBNDElM0EwMyUyMCUyQjA4MDAmYXV0aG9yaXphdGlvbj1iY2UtYXV0aC12MSUyRjQ2ZGM4Y2MzNDY3NDRkYWQ4MDA2NTE4MjNhOTZkOWNkJTJGMjAyNi0wMy0wM1QxMyUzQTQxJTNBMDNaJTJGLTElMkZob3N0JTJGYzVjOGZkYTVhOGI3MDdjZTlhZGY0MzIyN2JmMDUwZWFmMmJiZjdkYWEzYjYwMzM3Y2YxNjcwM2U2MmY5ZDQxYSZyZXNwb25zZUNvbnRlbnRUeXBlPWFwcGxpY2F0aW9uJTJGanNvblwifSJ9</bd:templateData>
    </p:ext>
  </p:extLst>
</p:sld>
</file>

<file path=ppt/slides/slide4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882187" y="1590397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质量问题占比最高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客户退货中质量问题占比达45%，是导致退货率上升的主要原因，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需优先解决产品设计和生产质量控制问题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包装和物流环节问题显著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包装损坏和产品错发合计占比35%，反映运输和存储环节存在较大改进空间，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建议优化包装设计和物流管理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标签错误不容忽视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标签错误占比10%，虽比例较低但直接影响客户体验，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需加强质检流程中的标签核对环节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Chart 4"/>
          <p:cNvGraphicFramePr>
            <a:graphicFrameLocks noGrp="1"/>
          </p:cNvGraphicFramePr>
          <p:nvPr/>
        </p:nvGraphicFramePr>
        <p:xfrm>
          <a:off x="650321" y="1706525"/>
          <a:ext cx="4645152" cy="4186762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客户退货率上升（35%）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mAgOi0p+WOn+WboOWIhuexu1wiLCBcIuWNoOavlO+8iOWNleS9je+8miXvvIlcIl0sIFwiZGF0YVwiOiBbW1wi6LSo6YeP6Zeu6aKYXCIsIDQ1LjBdLCBbXCLljIXoo4XmjZ/lnY9cIiwgMjAuMF0sIFtcIuS6p+WTgemUmeWPkVwiLCAxNS4wXSwgW1wi5qCH562+6ZSZ6K+vXCIsIDEwLjBdLCBbXCLlhbbku5bljp/lm6BcIiwgMTAuMF1dLCBcInR5cGVcIjogXCJsaW5lXCJ9XG5gYGAtICoq6LSo6YeP6Zeu6aKY5Y2g5q+U5pyA6auYKio6IOWuouaIt+mAgOi0p+S4rei0qOmHj+mXrumimOWNoOavlOi+vjQ1Je+8jOaYr+WvvOiHtOmAgOi0p+eOh+S4iuWNh+eahOS4u+imgeWOn+WboO+8jCoq6ZyA5LyY5YWI6Kej5Yaz5Lqn5ZOB6K6+6K6h5ZKM55Sf5Lqn6LSo6YeP5o6n5Yi26Zeu6aKYKirjgIJcbi0gKirljIXoo4XlkoznianmtYHnjq/oioLpl67popjmmL7okZcqKjog5YyF6KOF5o2f5Z2P5ZKM5Lqn5ZOB6ZSZ5Y+R5ZCI6K6h5Y2g5q+UMzUl77yM5Y+N5pig6L+Q6L6T5ZKM5a2Y5YKo546v6IqC5a2Y5Zyo6L6D5aSn5pS56L+b56m66Ze077yMKirlu7rorq7kvJjljJbljIXoo4Xorr7orqHlkoznianmtYHnrqHnkIYqKuOAglxuLSAqKuagh+etvumUmeivr+S4jeWuueW/veinhioqOiDmoIfnrb7plJnor6/ljaDmr5QxMCXvvIzomb3mr5TkvovovoPkvY7kvYbnm7TmjqXlvbHlk43lrqLmiLfkvZPpqozvvIwqKumcgOWKoOW8uui0qOajgOa1geeoi+S4reeahOagh+etvuaguOWvueeOr+iKgioq44CCIiwidHBsaWQiOiIxMDAwMSIsInRwbE5hbWUiOiJ0aXRsZUdyYXBoXzN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装配精度缺陷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端子压接高度公差±0.1mm超标（实际达±0.3mm），造成接触压力分布不均（实测压力差异＞40%）。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环境测试覆盖不全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未模拟实际工况进行复合应力测试（如温度+振动+电流同步加载），漏检潜在失效模式（热循环后接触蠕变）。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电镀工艺控制不足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镀层厚度均匀性差（CV值＞15%），孔隙率检测缺失，导致早期腐蚀风险增加（盐雾试验48小时即出现锈蚀）。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现有生产流程痛点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sOacieeUn+S6p+a1geeoi+eXm+eCuVxuIyMjIOeUtemVgOW3peiJuuaOp+WItuS4jei2s1xu6ZWA5bGC5Y6a5bqm5Z2H5YyA5oCn5beu77yIQ1blgLzvvJ4xNSXvvInvvIzlrZTpmpnnjofmo4DmtYvnvLrlpLHvvIzlr7zoh7Tml6nmnJ/ohZDomoDpo47pmanlop7liqDvvIjnm5Dpm77or5Xpqow0OOWwj+aXtuWNs+WHuueOsOmUiOiagO+8ieOAglxuIyMjIOijhemFjeeyvuW6pue8uumZt1xu56uv5a2Q5Y6L5o6l6auY5bqm5YWs5beuwrEwLjFtbei2heagh++8iOWunumZhei+vsKxMC4zbW3vvInvvIzpgKDmiJDmjqXop6bljovlipvliIbluIPkuI3lnYfvvIjlrp7mtYvljovlipvlt67lvILvvJ40MCXvvInjgIJcbiMjIyDnjq/looPmtYvor5Xopobnm5bkuI3lhahcbuacquaooeaLn+WunumZheW3peWGtei/m+ihjOWkjeWQiOW6lOWKm+a1i+ivle+8iOWmgua4qeW6pivmjK/liqgr55S15rWB5ZCM5q2l5Yqg6L2977yJ77yM5ryP5qOA5r2c5Zyo5aSx5pWI5qih5byP77yI54Ot5b6q546v5ZCO5o6l6Kem6KCV5Y+Y77yJ44CCIiwidHBsaWQiOiIxMDAwMSIsInRwbE5hbWUiOiJsaXN0M19JbWcz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失效模式根本原因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kseaViOaooeW8j+agueacrOWOn+WboCIsInRwbGlkIjoiMTAwMDEiLCJ0cGxOYW1lIjoiaDJ0aXRsZV8zMDYwMTMwOTAxMzAzMDNfODc1NzgyNzc5XzI2ODA3MDU1ODU5MDMwM19tb2QiLCJlZGl0ZWQiOiJmYWxzZSIsImV4dHJhUGFyYW1zIjoie1wiaW5mb191cmxcIjpcImh0dHA6Ly9iai5iY2Vib3MuY29tL3YxL3dlbmt1LWFpLWRvYy8zMDYwMTMwOTAxMzAzMDMvcnRjcy9iZGpzb24vOWUyMTYzNjgyYjRkZWNhYy5qc29uP3Jlc3BvbnNlQ2FjaGVDb250cm9sPW1heC1hZ2UlM0QzODg4MDAwJnJlc3BvbnNlRXhwaXJlcz1GcmklMkMlMjAxNyUyMEFwciUyMDIwMjYlMjAyMSUzQTQxJTNBMDMlMjAlMkIwODAwJmF1dGhvcml6YXRpb249YmNlLWF1dGgtdjElMkY0NmRjOGNjMzQ2NzQ0ZGFkODAwNjUxODIzYTk2ZDljZCUyRjIwMjYtMDMtMDNUMTMlM0E0MSUzQTAzWiUyRi0xJTJGaG9zdCUyRmM1YzhmZGE1YThiNzA3Y2U5YWRmNDMyMjdiZjA1MGVhZjJiYmY3ZGFhM2I2MDMzN2NmMTY3MDNlNjJmOWQ0MWEmcmVzcG9uc2VDb250ZW50VHlwZT1hcHBsaWNhdGlvbiUyRmpzb25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环境因素影响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高温高湿环境或腐蚀性气体（如硫化氢、氯气）会加速金属接触件的氧化反应，导致镍、铜等母材表面形成非导电氧化膜，显著增加接触电阻。典型表现为触点表面出现绿色铜锈或黑色氧化层。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l="21875" r="21875"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电化学迁移现象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在直流电场作用下，金属离子会通过绝缘体表面迁移形成导电枝晶，造成短路风险。这种现象在含硫、含盐环境中尤为明显，需采用氟涂层或防潮密封结构阻断迁移路径。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镀层失效机制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当镀金层厚度不足（&lt;0.2μm）或存在孔隙时，底层金属会通过镀层孔隙发生腐蚀。解决方案包括采用双层镀金（先镀镍再镀金）或选择化学镀镍钯金等复合镀层工艺。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氧化腐蚀问题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wp+WMluiFkOiagOmXrumimFxuIyMjIOeOr+Wig+WboOe0oOW9seWTjVxu6auY5rip6auY5rm/546v5aKD5oiW6IWQ6JqA5oCn5rCU5L2T77yI5aaC56Gr5YyW5rCi44CB5rCv5rCU77yJ5Lya5Yqg6YCf6YeR5bGe5o6l6Kem5Lu255qE5rCn5YyW5Y+N5bqU77yM5a+86Ie06ZWN44CB6ZOc562J5q+N5p2Q6KGo6Z2i5b2i5oiQ6Z2e5a+855S15rCn5YyW6Iac77yM5pi+6JGX5aKe5Yqg5o6l6Kem55S16Zi744CC5YW45Z6L6KGo546w5Li66Kem54K56KGo6Z2i5Ye6546w57u/6Imy6ZOc6ZSI5oiW6buR6Imy5rCn5YyW5bGC44CCXG4jIyMg55S15YyW5a2m6L+B56e7546w6LGhXG7lnKjnm7TmtYHnlLXlnLrkvZznlKjkuIvvvIzph5HlsZ7nprvlrZDkvJrpgJrov4fnu53nvJjkvZPooajpnaLov4Hnp7vlvaLmiJDlr7znlLXmnp3mmbbvvIzpgKDmiJDnn63ot6/po47pmanjgILov5nnp43njrDosaHlnKjlkKvnoavjgIHlkKvnm5Dnjq/looPkuK3lsKTkuLrmmI7mmL7vvIzpnIDph4fnlKjmsJ/mtoLlsYLmiJbpmLLmva7lr4blsIHnu5PmnoTpmLvmlq3ov4Hnp7vot6/lvoTjgIJcbiMjIyDplYDlsYLlpLHmlYjmnLrliLZcbuW9k+mVgOmHkeWxguWOmuW6puS4jei2s++8iDwwLjLOvG3vvInmiJblrZjlnKjlrZTpmpnml7bvvIzlupXlsYLph5HlsZ7kvJrpgJrov4fplYDlsYLlrZTpmpnlj5HnlJ/ohZDomoDjgILop6PlhrPmlrnmoYjljIXmi6zph4fnlKjlj4zlsYLplYDph5HvvIjlhYjplYDplY3lho3plYDph5HvvInmiJbpgInmi6nljJblrabplYDplY3pkq/ph5HnrYnlpI3lkIjplYDlsYLlt6XoibrjgIIiLCJ0cGxpZCI6IjEwMDAxIiwidHBsTmFtZSI6Imxpc3QzX0ltZzJ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AutoShape 6"/>
          <p:cNvSpPr/>
          <p:nvPr/>
        </p:nvSpPr>
        <p:spPr>
          <a:xfrm rot="0"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870713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046279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AutoShape 12"/>
          <p:cNvSpPr/>
          <p:nvPr/>
        </p:nvSpPr>
        <p:spPr>
          <a:xfrm rot="0">
            <a:off x="6058213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6186557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62122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5" name="TextBox 15"/>
          <p:cNvSpPr txBox="1"/>
          <p:nvPr/>
        </p:nvSpPr>
        <p:spPr>
          <a:xfrm rot="0">
            <a:off x="1500099" y="1567068"/>
            <a:ext cx="4309467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插拔磨损效应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500099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频繁插拔（超过5000次）会导致接触件弹性变形，弹簧爪结构的接触压力下降30%以上。表现为插拔力衰减、接触电阻波动，需通过镀硬金（硬度≥200HV）或采用铍铜合金提高耐磨性。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500099" y="3518032"/>
            <a:ext cx="4554426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应力松弛失效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500099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长期压缩应力使弹性接触件发生塑性变形，接触压力降至临界值以下。可通过有限元分析优化悬臂梁结构，保持接触压力在50-100g范围。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6894162" y="3518032"/>
            <a:ext cx="4527209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颗粒污染磨损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894162" y="4048610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灰尘、金属碎屑等异物进入接口形成三体磨损，需配合IP67以上防护等级外壳，并在装配前进行超声波清洗去除颗粒物。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967612" y="1567068"/>
            <a:ext cx="4454628" cy="66229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微动腐蚀磨损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6967612" y="2097646"/>
            <a:ext cx="3719751" cy="14606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振动环境下接触面微米级位移会产生磨屑，氧化颗粒堆积导致接触失效。应对措施包括设计自清洁触点结构（如斜楔形接触）或使用润滑脂减少摩擦。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机械磨损因素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uuaisOejqOaNn+WboOe0oFxuIyMjIOaPkuaLlOejqOaNn+aViOW6lFxu6aKR57mB5o+S5ouU77yI6LaF6L+HNTAwMOasoe+8ieS8muWvvOiHtOaOpeinpuS7tuW8ueaAp+WPmOW9ou+8jOW8ueewp+eIque7k+aehOeahOaOpeinpuWOi+WKm+S4i+mZjTMwJeS7peS4iuOAguihqOeOsOS4uuaPkuaLlOWKm+ihsOWHj+OAgeaOpeinpueUtemYu+azouWKqO+8jOmcgOmAmui/h+mVgOehrOmHke+8iOehrOW6puKJpTIwMEhW77yJ5oiW6YeH55So6ZON6ZOc5ZCI6YeR5o+Q6auY6ICQ56Oo5oCn44CCXG4jIyMg5b6u5Yqo6IWQ6JqA56Oo5o2fXG7mjK/liqjnjq/looPkuIvmjqXop6bpnaLlvq7nsbPnuqfkvY3np7vkvJrkuqfnlJ/no6jlsZHvvIzmsKfljJbpopfnspLloIbnp6/lr7zoh7TmjqXop6blpLHmlYjjgILlupTlr7nmjqrmlr3ljIXmi6zorr7orqHoh6rmuIXmtIHop6bngrnnu5PmnoTvvIjlpoLmlpzmpZTlvaLmjqXop6bvvInmiJbkvb/nlKjmtqbmu5HohILlh4/lsJHmkanmk6bjgIJcbiMjIyDlupTlipvmnb7lvJvlpLHmlYhcbumVv+acn+WOi+e8qeW6lOWKm+S9v+W8ueaAp+aOpeinpuS7tuWPkeeUn+WhkeaAp+WPmOW9ou+8jOaOpeinpuWOi+WKm+mZjeiHs+S4tOeVjOWAvOS7peS4i+OAguWPr+mAmui/h+aciemZkOWFg+WIhuaekOS8mOWMluaCrOiHguaigee7k+aehO+8jOS/neaMgeaOpeinpuWOi+WKm+WcqDUwLTEwMGfojIPlm7TjgIJcbiMjIyDpopfnspLmsaHmn5Pno6jmjZ9cbueBsOWwmOOAgemHkeWxnueijuWxkeetieW8gueJqei/m+WFpeaOpeWPo+W9ouaIkOS4ieS9k+ejqOaNn++8jOmcgOmFjeWQiElQNjfku6XkuIrpmLLmiqTnrYnnuqflpJblo7PvvIzlubblnKjoo4XphY3liY3ov5vooYzotoXlo7Dms6LmuIXmtJfljrvpmaTpopfnspLnianjgIIiLCJ0cGxpZCI6IjEwMDAxIiwidHBsTmFtZSI6Imxpc3Q0XzBfbW9kIiwiZWRpdGVkIjoiZmFsc2UiLCJleHRyYVBhcmFtcyI6IntcImluZm9fdXJsXCI6XCJodHRwOi8vYmouYmNlYm9zLmNvbS92MS93ZW5rdS1haS1kb2MvMzA2MDEzMDkwMTMwMzAzL3J0Y3MvYmRqc29uLzllMjE2MzY4MmI0ZGVjYWMuanNvbj9yZXNwb25zZUNhY2hlQ29udHJvbD1tYXgtYWdlJTNEMzg4ODAwMCZyZXNwb25zZUV4cGlyZXM9RnJpJTJDJTIwMTclMjBBcHIlMjAyMDI2JTIwMjElM0E0MSUzQTAzJTIwJTJCMDgwMCZhdXRob3JpemF0aW9uPWJjZS1hdXRoLXYxJTJGNDZkYzhjYzM0Njc0NGRhZDgwMDY1MTgyM2E5NmQ5Y2QlMkYyMDI2LTAzLTAzVDEzJTNBNDElM0EwM1olMkYtMSUyRmhvc3QlMkZjNWM4ZmRhNWE4YjcwN2NlOWFkZjQzMjI3YmYwNTBlYWYyYmJmN2RhYTNiNjAzMzdjZjE2NzAzZTYyZjlkNDFhJnJlc3BvbnNlQ29udGVudFR5cGU9YXBwbGljYXRpb24lMkZqc29uXCJ9In0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材料选择不当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在含硫环境中使用银镀层会产生硫化银黑色膜（电阻率10^6Ω·cm）。应改用金镀层或导电聚合物涂层，并通过168小时盐雾测试验证。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接触几何失配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插针/插孔尺寸公差超标导致实际接触面积不足理论值60%，引发电流集中过热。应采用三坐标测量仪全检关键尺寸，确保过盈配合在0.05-0.15mm范围。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结构可靠性不足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卡扣式连接器在振动条件下易松脱，需增加二次锁止机构（如TPA锁舌）并通过10G振动测试。同时优化注塑工艺减少内应力导致的壳体变形。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 l="16667" r="16667"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 l="16699" r="16699"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设计缺陷分析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vuiuoee8uumZt+WIhuaekFxuIyMjIOaOpeinpuWHoOS9leWksemFjVxu5o+S6ZKIL+aPkuWtlOWwuuWvuOWFrOW3rui2heagh+WvvOiHtOWunumZheaOpeinpumdouenr+S4jei2s+eQhuiuuuWAvDYwJe+8jOW8leWPkeeUtea1gembhuS4rei/h+eDreOAguW6lOmHh+eUqOS4ieWdkOagh+a1i+mHj+S7quWFqOajgOWFs+mUruWwuuWvuO+8jOehruS/nei/h+ebiOmFjeWQiOWcqDAuMDUtMC4xNW1t6IyD5Zu044CCXG4jIyMg5p2Q5paZ6YCJ5oup5LiN5b2TXG7lnKjlkKvnoavnjq/looPkuK3kvb/nlKjpk7bplYDlsYLkvJrkuqfnlJ/noavljJbpk7bpu5HoibLohpzvvIjnlLXpmLvnjocxMF42zqnCt2Nt77yJ44CC5bqU5pS555So6YeR6ZWA5bGC5oiW5a+855S16IGa5ZCI54mp5raC5bGC77yM5bm26YCa6L+HMTY45bCP5pe255uQ6Zu+5rWL6K+V6aqM6K+B44CCXG4jIyMg57uT5p6E5Y+v6Z2g5oCn5LiN6LazXG7ljaHmiaPlvI/ov57mjqXlmajlnKjmjK/liqjmnaHku7bkuIvmmJPmnb7ohLHvvIzpnIDlop7liqDkuozmrKHplIHmraLmnLrmnoTvvIjlpoJUUEHplIHoiIzvvInlubbpgJrov4cxMEfmjK/liqjmtYvor5XjgILlkIzml7bkvJjljJbms6jloZHlt6Xoibrlh4/lsJHlhoXlupTlipvlr7zoh7TnmoTlo7PkvZPlj5jlvaLjgIIiLCJ0cGxpZCI6IjEwMDAxIiwidHBsTmFtZSI6Imxpc3QzX0ltZzIwX21vZCIsImVkaXRlZCI6ImZhbHNlIiwiZXh0cmFQYXJhbXMiOiJ7XCJpbmZvX3VybFwiOlwiaHR0cDovL2JqLmJjZWJvcy5jb20vdjEvd2Vua3UtYWktZG9jLzMwNjAxMzA5MDEzMDMwMy9ydGNzL2JkanNvbi85ZTIxNjM2ODJiNGRlY2FjLmpzb24/cmVzcG9uc2VDYWNoZUNvbnRyb2w9bWF4LWFnZSUzRDM4ODgwMDAmcmVzcG9uc2VFeHBpcmVzPUZyaSUyQyUyMDE3JTIwQXByJTIwMjAyNiUyMDIxJTNBNDElM0EwMyUyMCUyQjA4MDAmYXV0aG9yaXphdGlvbj1iY2UtYXV0aC12MSUyRjQ2ZGM4Y2MzNDY3NDRkYWQ4MDA2NTE4MjNhOTZkOWNkJTJGMjAyNi0wMy0wM1QxMyUzQTQxJTNBMDNaJTJGLTElMkZob3N0JTJGYzVjOGZkYTVhOGI3MDdjZTlhZGY0MzIyN2JmMDUwZWFmMmJiZjdkYWEzYjYwMzM3Y2YxNjcwM2U2MmY5ZDQxYSZyZXNwb25zZUNvbnRlbnRUeXBlPWFwcGxpY2F0aW9uJTJGanNvblwifSJ9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2c86c81e703183b03034ad6d5436524b_1772545415_7c8e956c67dae48bc5b4d5cece5027fc","ReservedCode1":"507374af5dcf0293e9bbfc25df4f088095ddcffdfd14e0e1f5fc557d53acf1e2","ContentPropagator":"001191110000802100433B10001","PropagateID":"2c86c81e703183b03034ad6d5436524b_1772545415_7c8e956c67dae48bc5b4d5cece5027fc","ReservedCode2":"507374af5dcf0293e9bbfc25df4f088095ddcffdfd14e0e1f5fc557d53acf1e2"}</vt:lpwstr>
  </op:property>
</op:Properties>
</file>