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barChart>
        <c:barDir val="col"/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均值 (X)</c:v>
                </c:pt>
              </c:strCache>
            </c:strRef>
          </c:tx>
          <c:spPr>
            <a:solidFill>
              <a:srgbClr val="9FAAB8"/>
            </a:solidFill>
          </c:spPr>
          <c:cat>
            <c:strRef>
              <c:f>Sheet0!$A$2:$A$4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Sheet0!$B$2:$B$4</c:f>
              <c:numCache>
                <c:ptCount val="3"/>
                <c:pt idx="0">
                  <c:v>445.53</c:v>
                </c:pt>
                <c:pt idx="1">
                  <c:v>445.53</c:v>
                </c:pt>
                <c:pt idx="2">
                  <c:v>445.47</c:v>
                </c:pt>
              </c:numCache>
            </c:numRef>
          </c:val>
        </c:ser>
        <c:ser>
          <c:idx val="1"/>
          <c:order val="1"/>
          <c:tx>
            <c:strRef>
              <c:f>Sheet0!$C$1</c:f>
              <c:strCache>
                <c:ptCount val="1"/>
                <c:pt idx="0">
                  <c:v>极差 (R)</c:v>
                </c:pt>
              </c:strCache>
            </c:strRef>
          </c:tx>
          <c:spPr>
            <a:solidFill>
              <a:srgbClr val="9FAAB8"/>
            </a:solidFill>
          </c:spPr>
          <c:cat>
            <c:strRef>
              <c:f>Sheet0!$A$2:$A$4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Sheet0!$C$2:$C$4</c:f>
              <c:numCache>
                <c:ptCount val="3"/>
                <c:pt idx="0">
                  <c:v>0.1</c:v>
                </c:pt>
                <c:pt idx="1">
                  <c:v>0.1</c:v>
                </c:pt>
                <c:pt idx="2">
                  <c:v>0.2</c:v>
                </c:pt>
              </c:numCache>
            </c:numRef>
          </c:val>
        </c:ser>
        <c:axId val="0"/>
        <c:axId val="1"/>
      </c:bar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rels:Relationship Target="../media/image6.jpg" Type="http://schemas.openxmlformats.org/officeDocument/2006/relationships/image" Id="rId4"/>
<rels:Relationship Target="../media/image7.jpg" Type="http://schemas.openxmlformats.org/officeDocument/2006/relationships/image" Id="rId5"/>
<rels:Relationship Target="../media/image8.jpg" Type="http://schemas.openxmlformats.org/officeDocument/2006/relationships/image" Id="rId6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9.jpg" Type="http://schemas.openxmlformats.org/officeDocument/2006/relationships/image" Id="rId3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0.jp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2.jpg" Type="http://schemas.openxmlformats.org/officeDocument/2006/relationships/image" Id="rId3"/>
<rels:Relationship Target="../media/image13.jpg" Type="http://schemas.openxmlformats.org/officeDocument/2006/relationships/image" Id="rId4"/>
<rels:Relationship Target="../media/image14.jpg" Type="http://schemas.openxmlformats.org/officeDocument/2006/relationships/image" Id="rId5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5.jpg" Type="http://schemas.openxmlformats.org/officeDocument/2006/relationships/image" Id="rId3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5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MSA方法概述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问题背景分析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MSA实施步骤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成果验证与效果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TVNB5pa55rOV5qaC6L+wXG7pl67popjog4zmma/liIbmnpBcbk1TQeWunuaWveatpemqpFxu5YWz6ZSu5pS56L+b5o6q5pa9XG7miJDmnpzpqozor4HkuI7mlYjmnpxcbue7j+mqjOaAu+e7k+S4juaOqOW5vyIsInRwbGlkIjoiMTAwMDEiLCJ0cGxOYW1lIjoiY2F0YUxpc3RfMzA2MDE4NDA1NDUwMzAzXzg3NTc4Mjc3OV8yNjgwNzgyMzQyNjAzMDNfNl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8.案例9：MSA解决检测系统误差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精准测量，提升质量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jgu5qGI5L6LOe+8mk1TQeino+WGs+ajgOa1i+ezu+e7n+ivr+W3riIsInRwbGlkIjoiMTAwMDEiLCJ0cGxOYW1lIjoidGl0bGVfMzA2MDE4NDA1NDUwMzAzXzg3NTc4Mjc3OV8yNjgwNzgyMzQyNjAzMDN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MSA实施步骤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1TQeWunuaWveatpemqpC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3352" y="1494982"/>
            <a:ext cx="4018834" cy="401883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5075677" y="1233328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365347" y="1356704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确定校准标准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365347" y="1819949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依据国家标准或行业规范，选择与被测设备精度相匹配的校准标准器，确保量值传递的准确性。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917884" y="1233328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5075677" y="2805176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365347" y="2928551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制定校准周期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365347" y="3391796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根据设备使用频率、环境条件及历史校准数据，设定合理的定期校准计划，避免因设备漂移导致测量误差。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917884" y="2805176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075677" y="4377023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365347" y="4500399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校准流程规范化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5365347" y="4963644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明确校准操作步骤、记录格式及验收标准，确保每次校准过程可追溯且符合质量管理体系要求。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917884" y="4377023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设备校准方案制定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vuWkh+agoeWHhuaWueahiOWItuWumlxuIyMjIOehruWumuagoeWHhuagh+WHhlxu5L6d5o2u5Zu95a625qCH5YeG5oiW6KGM5Lia6KeE6IyD77yM6YCJ5oup5LiO6KKr5rWL6K6+5aSH57K+5bqm55u45Yy56YWN55qE5qCh5YeG5qCH5YeG5Zmo77yM56Gu5L+d6YeP5YC85Lyg6YCS55qE5YeG56Gu5oCn44CCXG4jIyMg5Yi25a6a5qCh5YeG5ZGo5pyfXG7moLnmja7orr7lpIfkvb/nlKjpopHnjofjgIHnjq/looPmnaHku7blj4rljoblj7LmoKHlh4bmlbDmja7vvIzorr7lrprlkIjnkIbnmoTlrprmnJ/moKHlh4borqHliJLvvIzpgb/lhY3lm6Dorr7lpIfmvILnp7vlr7zoh7TmtYvph4/or6/lt67jgIJcbiMjIyDmoKHlh4bmtYHnqIvop4TojIPljJZcbuaYjuehruagoeWHhuaTjeS9nOatpemqpOOAgeiusOW9leagvOW8j+WPiumqjOaUtuagh+WHhu+8jOehruS/neavj+asoeagoeWHhui/h+eoi+WPr+i/vea6r+S4lOespuWQiOi0qOmHj+euoeeQhuS9k+ezu+imgeaxguOAgiIsInRwbGlkIjoiMTAwMDEiLCJ0cGxOYW1lIjoibGlzdDNfSW1nMTJ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704851" y="1607816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核心误差拆分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：MSA通过方差分析分离设备重复性（EV）和人员再现性（AV），总误差GR&amp;R需＜10%方可接受。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量具选择原则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：分辨率需满足1/10公差带，量程覆盖工艺参数2/3以上，游标卡尺案例体现规格匹配逻辑。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样本设计要点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：10个样件应覆盖公差带（含±10%超差件），确保评估全流程变异捕获能力。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交互作用处理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：SPSSAU自动判断操作者*零件交互项显著性，决定方差成分计算方式（带/不带交互项）。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应用场景触发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：GR&amp;R分析在量具启用、年度保养、故障维修后强制实施，保障SPC数据可靠性。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人员培训关键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：再现性差多因操作不规范，需选择日常检验员并强化标准作业培训。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18497" y="1685115"/>
          <a:ext cx="4424507" cy="3128265"/>
        </p:xfrm>
        <a:graphic>
          <a:graphicData uri="http://schemas.openxmlformats.org/drawingml/2006/table">
            <a:tbl xmlns:ooxmlsdkcls="c:A_CT_Table">
              <a:tblPr/>
              <a:tblGrid>
                <a:gridCol w="1104900"/>
                <a:gridCol w="1104900"/>
                <a:gridCol w="1104900"/>
                <a:gridCol w="1104900"/>
              </a:tblGrid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分析指标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重复性定义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再现性定义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关键影响因素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重复性(Repeatability)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同一操作者、同一设备、同一零件多次测量的变异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不同操作者、同一设备、同一零件测量的均值变异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量具精度、测量环境稳定性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再现性(Reproducibility)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不同操作者、不同环境下的测量一致性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不同时间段、不同位置的测量系统稳定性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操作者培训、标准化作业流程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GR&amp;R总变异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重复性与再现性变异的平方和开方（≤10%合格）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反映测量系统整体误差占比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量具设计、样本覆盖范围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分辨率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量具最小刻度≤公差1/10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确保能检测过程变异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量程匹配、数字化显示精度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稳定性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长期测量同一基准的偏移趋势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受温度/湿度等环境因素影响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校准周期、材料热膨胀系数</a:t>
                      </a:r>
                      <a:endParaRPr lang="en-US" sz="11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重复性测试设计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nwg5YiG5p6Q5oyH5qCHICAgICAgIHwg6YeN5aSN5oCn5a6a5LmJICAgICAgICAgICAgICAgICAgICAgICAgICAgICAgICAgICAgICAgICAgICAgICAgICAgICAgICAgICAgICAgICB8IOWGjeeOsOaAp+WumuS5iSAgICAgICAgICAgICAgICAgICAgICAgICAgICAgICAgICAgICAgICAgICAgICAgICAgICAgICAgICAgICAgICAgfCDlhbPplK7lvbHlk43lm6DntKAgICAgICAgICAgICAgICAgICAgICB8XG58LS0tLS0tLS0tLS0tLS0tLXwtLS0tLS0tLS0tLS0tLS0tLS0tLS0tLS0tLS0tLS0tLS0tLS0tLS0tLS0tLS0tLS0tLS0tLS0tLS0tLS0tLS0tLS0tLS0tLS0tLXwtLS0tLS0tLS0tLS0tLS0tLS0tLS0tLS0tLS0tLS0tLS0tLS0tLS0tLS0tLS0tLS0tLS0tLS0tLS0tLS0tLS0tLS0tLS0tLS0tLXwtLS0tLS0tLS0tLS0tLS0tLS0tLS0tLS0tLS0tLS0tLS0tfFxufCDph43lpI3mgKcoUmVwZWF0YWJpbGl0eSkgfCDlkIzkuIDmk43kvZzogIXjgIHlkIzkuIDorr7lpIfjgIHlkIzkuIDpm7bku7blpJrmrKHmtYvph4/nmoTlj5jlvIIgfCDkuI3lkIzmk43kvZzogIXjgIHlkIzkuIDorr7lpIfjgIHlkIzkuIDpm7bku7bmtYvph4/nmoTlnYflgLzlj5jlvIIgfCDph4/lhbfnsr7luqbjgIHmtYvph4/njq/looPnqLPlrprmgKcgICAgICAgICB8XG58IOWGjeeOsOaApyhSZXByb2R1Y2liaWxpdHkpIHwg5LiN5ZCM5pON5L2c6ICF44CB5LiN5ZCM546v5aKD5LiL55qE5rWL6YeP5LiA6Ie05oCnICAgICAgIHwg5LiN5ZCM5pe26Ze05q6144CB5LiN5ZCM5L2N572u55qE5rWL6YeP57O757uf56iz5a6a5oCnICAgICAgIHwg5pON5L2c6ICF5Z+56K6t44CB5qCH5YeG5YyW5L2c5Lia5rWB56iLICAgICAgIHxcbnwgR1ImUuaAu+WPmOW8giAgICAgfCDph43lpI3mgKfkuI7lho3njrDmgKflj5jlvILnmoTlubPmlrnlkozlvIDmlrnvvIjiiaQxMCXlkIjmoLzvvIkgfCDlj43mmKDmtYvph4/ns7vnu5/mlbTkvZPor6/lt67ljaDmr5QgICAgICAgICAgICAgICAgICAgfCDph4/lhbforr7orqHjgIHmoLfmnKzopobnm5bojIPlm7QgICAgICAgICAgIHxcbnwg5YiG6L6o546HICAgICAgICAgfCDph4/lhbfmnIDlsI/liLvluqbiiaTlhazlt64xLzEwICAgICAgICAgICAgICAgICAgICAgfCDnoa7kv53og73mo4DmtYvov4fnqIvlj5jlvIIgICAgICAgICAgICAgICAgICAgICAgICAgfCDph4/nqIvljLnphY3jgIHmlbDlrZfljJbmmL7npLrnsr7luqYgICAgICAgICB8XG58IOeos+WumuaApyAgICAgICAgIHwg6ZW/5pyf5rWL6YeP5ZCM5LiA5Z+65YeG55qE5YGP56e76LaL5Yq/ICAgICAgICAgICAgICAgICB8IOWPl+a4qeW6pi/mub/luqbnrYnnjq/looPlm6DntKDlvbHlk40gICAgICAgICAgICAgICAgICB8IOagoeWHhuWRqOacn+OAgeadkOaWmeeDreiGqOiDgOezu+aVsCAgICAgICAgIHwtICoq5qC45b+D6K+v5beu5ouG5YiGKirvvJpNU0HpgJrov4fmlrnlt67liIbmnpDliIbnprvorr7lpIfph43lpI3mgKfvvIhFVu+8ieWSjOS6uuWRmOWGjeeOsOaAp++8iEFW77yJ77yM5oC76K+v5beuR1ImUumcgO+8nDEwJeaWueWPr+aOpeWPl+OAglxuLSAqKumHj+WFt+mAieaLqeWOn+WImSoq77ya5YiG6L6o546H6ZyA5ruh6LazMS8xMOWFrOW3ruW4pu+8jOmHj+eoi+imhuebluW3peiJuuWPguaVsDIvM+S7peS4iu+8jOa4uOagh+WNoeWwuuahiOS+i+S9k+eOsOinhOagvOWMuemFjemAu+i+keOAglxuLSAqKuagt+acrOiuvuiuoeimgeeCuSoq77yaMTDkuKrmoLfku7blupTopobnm5blhazlt67luKbvvIjlkKvCsTEwJei2heW3ruS7tu+8ie+8jOehruS/neivhOS8sOWFqOa1geeoi+WPmOW8guaNleiOt+iDveWKm+OAglxuLSAqKuS6pOS6kuS9nOeUqOWkhOeQhioq77yaU1BTU0FV6Ieq5Yqo5Yik5pat5pON5L2c6ICFKumbtuS7tuS6pOS6kumhueaYvuiRl+aAp++8jOWGs+WumuaWueW3ruaIkOWIhuiuoeeul+aWueW8j++8iOW4pi/kuI3luKbkuqTkupLpobnvvInjgIJcbi0gKirlupTnlKjlnLrmma/op6blj5EqKu+8mkdSJlLliIbmnpDlnKjph4/lhbflkK/nlKjjgIHlubTluqbkv53lhbvjgIHmlYXpmpznu7Tkv67lkI7lvLrliLblrp7mlr3vvIzkv53pmpxTUEPmlbDmja7lj6/pnaDmgKfjgIJcbi0gKirkurrlkZjln7norq3lhbPplK4qKu+8muWGjeeOsOaAp+W3ruWkmuWboOaTjeS9nOS4jeinhOiMg++8jOmcgOmAieaLqeaXpeW4uOajgOmqjOWRmOW5tuW8uuWMluagh+WHhuS9nOS4muWfueiureOAgiIsInRwbGlkIjoiMTAwMDEiLCJ0cGxOYW1lIjoidGl0bGVHcmFwaF80X21vZCIsImVkaXRlZCI6ImZhbHNlIiwiZXh0cmFQYXJhbXMiOiJ7XCJpbmZvX3VybFwiOlwiaHR0cDovL2JqLmJjZWJvcy5jb20vdjEvd2Vua3UtYWktZG9jLzMwNjAxODQwNTQ1MDMwMy9ydGNzL2JkanNvbi8yMTkwYzU5ZmU2NzJjZjJkLmpzb24/cmVzcG9uc2VDb250ZW50VHlwZT1hcHBsaWNhdGlvbiUyRmpzb24mcmVzcG9uc2VDYWNoZUNvbnRyb2w9bWF4LWFnZSUzRDM4ODgwMDAmcmVzcG9uc2VFeHBpcmVzPUZyaSUyQyUyMDE3JTIwQXByJTIwMjAyNiUyMDIyJTNBMDAlM0EyMSUyMCUyQjA4MDAmYXV0aG9yaXphdGlvbj1iY2UtYXV0aC12MSUyRjQ2ZGM4Y2MzNDY3NDRkYWQ4MDA2NTE4MjNhOTZkOWNkJTJGMjAyNi0wMy0wM1QxNCUzQTAwJTNBMjFaJTJGLTElMkZob3N0JTJGNTkwMWZkMDIxMDlkNWNjMjIzYjlmNGJiZjBjNjJlYjVlZDljZDQ2ODk0ZWI4MGI5NmNiOWU5Y2NjMjFkYjUwMVwifSJ9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b="0" l="12794" r="12794" t="0"/>
          <a:stretch>
            <a:fillRect/>
          </a:stretch>
        </p:blipFill>
        <p:spPr>
          <a:xfrm rot="0">
            <a:off x="6111448" y="1784271"/>
            <a:ext cx="2176599" cy="232378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6997" r="16997"/>
          <a:stretch>
            <a:fillRect/>
          </a:stretch>
        </p:blipFill>
        <p:spPr>
          <a:xfrm rot="0">
            <a:off x="671942" y="1784271"/>
            <a:ext cx="2177415" cy="219868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18732" r="18732"/>
          <a:stretch>
            <a:fillRect/>
          </a:stretch>
        </p:blipFill>
        <p:spPr>
          <a:xfrm rot="0">
            <a:off x="8825151" y="1802416"/>
            <a:ext cx="2163302" cy="2305641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eyJfdGVtcGxhdGVEYXRhIjp7ImNvbnRlbnRUeXBlIjoiJGltZzMiLCJuZWVkUmVwbGFjZSI6dHJ1ZSwidHlwZSI6ImltYWdlIn0sInRhZyI6IiRpbWczIn0=</bd:templateData>
          </p:ext>
        </p:extLst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3401776" y="1802416"/>
            <a:ext cx="2159269" cy="2305641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sp>
        <p:nvSpPr>
          <p:cNvPr id="7" name="AutoShape 7"/>
          <p:cNvSpPr/>
          <p:nvPr/>
        </p:nvSpPr>
        <p:spPr>
          <a:xfrm rot="0">
            <a:off x="6111448" y="3296375"/>
            <a:ext cx="2176599" cy="71056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6111448" y="3998229"/>
            <a:ext cx="2179683" cy="201184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401776" y="3296375"/>
            <a:ext cx="2176871" cy="811681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401776" y="4006938"/>
            <a:ext cx="2179411" cy="200313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8825151" y="3296375"/>
            <a:ext cx="2177415" cy="71056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8825151" y="4004761"/>
            <a:ext cx="2177415" cy="2005309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71942" y="3296375"/>
            <a:ext cx="2177415" cy="84193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671942" y="4006938"/>
            <a:ext cx="2177415" cy="200313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720523" y="4264887"/>
            <a:ext cx="2062107" cy="1478525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选择3名不同经验水平的测量人员（新手/熟练工/质检员），进行交叉测量实验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eyJfdGVtcGxhdGVEYXRhIjp7ImNvbnRlbnRUeXBlIjoiJGl0ZW0xX2MiLCJsaW5lQ291bnQiOiI0Iiwid29yZENvdW50IjoiOSJ9LCJ0YWciOiIkaXRlbTFfYyJ9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3456211" y="4264887"/>
            <a:ext cx="2062107" cy="1478525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统一测量手法（如千分尺的旋紧力度）、读数规则（估读位数）和记录格式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eyJfdGVtcGxhdGVEYXRhIjp7ImNvbnRlbnRUeXBlIjoiJGl0ZW0yX2MiLCJsaW5lQ291bnQiOiI0Iiwid29yZENvdW50IjoiOSJ9LCJ0YWciOiIkaXRlbTJfYyJ9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6159621" y="4264887"/>
            <a:ext cx="2062107" cy="1478525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模拟不同班次（早/晚班）、不同测量位置（生产线/实验室）等实际工况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eyJfdGVtcGxhdGVEYXRhIjp7ImNvbnRlbnRUeXBlIjoiJGl0ZW0zX2MiLCJsaW5lQ291bnQiOiI0Iiwid29yZENvdW50IjoiOSJ9LCJ0YWciOiIkaXRlbTNfYyJ9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875749" y="4264887"/>
            <a:ext cx="2062107" cy="1478525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采用ANOVA方法解析人员与设备间的交互影响，AV%应控制在15%以内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eyJfdGVtcGxhdGVEYXRhIjp7ImNvbnRlbnRUeXBlIjoiJGl0ZW00X2MiLCJsaW5lQ291bnQiOiI0Iiwid29yZENvdW50IjoiOSJ9LCJ0YWciOiIkaXRlbTRfYyJ9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671942" y="3418135"/>
            <a:ext cx="2160044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0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多操作者安排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eyJfdGVtcGxhdGVEYXRhIjp7ImNvbnRlbnRUeXBlIjoiJGl0ZW0xX3RpdGxlIiwibGluZUNvdW50IjoiMSIsIndvcmRDb3VudCI6IjcifSwidGFnIjoiJGl0ZW0xX3RpdGxlIn0=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3456211" y="3418135"/>
            <a:ext cx="2160044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0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标准化培训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eyJfdGVtcGxhdGVEYXRhIjp7ImNvbnRlbnRUeXBlIjoiJGl0ZW0yX3RpdGxlIiwibGluZUNvdW50IjoiMSIsIndvcmRDb3VudCI6IjcifSwidGFnIjoiJGl0ZW0yX3RpdGxlIn0=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128002" y="3418135"/>
            <a:ext cx="2160044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0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环境变量引入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eyJfdGVtcGxhdGVEYXRhIjp7ImNvbnRlbnRUeXBlIjoiJGl0ZW0zX3RpdGxlIiwibGluZUNvdW50IjoiMSIsIndvcmRDb3VudCI6IjcifSwidGFnIjoiJGl0ZW0zX3RpdGxlIn0=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8825151" y="3418135"/>
            <a:ext cx="2160044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0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交互作用分析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eyJfdGVtcGxhdGVEYXRhIjp7ImNvbnRlbnRUeXBlIjoiJGl0ZW00X3RpdGxlIiwibGluZUNvdW50IjoiMSIsIndvcmRDb3VudCI6IjcifSwidGFnIjoiJGl0ZW00X3RpdGxlIn0=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再现性测试设计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GjeeOsOaAp+a1i+ivleiuvuiuoVxuIyMjIOWkmuaTjeS9nOiAheWuieaOklxu6YCJ5oupM+WQjeS4jeWQjOe7j+mqjOawtOW5s+eahOa1i+mHj+S6uuWRmO+8iOaWsOaJiy/nhp/nu4Plt6Uv6LSo5qOA5ZGY77yJ77yM6L+b6KGM5Lqk5Y+J5rWL6YeP5a6e6aqMXG4jIyMg5qCH5YeG5YyW5Z+56K6tXG7nu5/kuIDmtYvph4/miYvms5XvvIjlpoLljYPliIblsLrnmoTml4vntKflipvluqbvvInjgIHor7vmlbDop4TliJnvvIjkvLDor7vkvY3mlbDvvInlkozorrDlvZXmoLzlvI9cbiMjIyDnjq/looPlj5jph4/lvJXlhaVcbuaooeaLn+S4jeWQjOePreasoe+8iOaXqS/mmZrnj63vvInjgIHkuI3lkIzmtYvph4/kvY3nva7vvIjnlJ/kuqfnur8v5a6e6aqM5a6k77yJ562J5a6e6ZmF5bel5Ya1XG4jIyMg5Lqk5LqS5L2c55So5YiG5p6QXG7ph4fnlKhBTk9WQeaWueazleino+aekOS6uuWRmOS4juiuvuWkh+mXtOeahOS6pOS6kuW9seWTje+8jEFWJeW6lOaOp+WItuWcqDE1JeS7peWGhSIsInRwbGlkIjoiMTAwMDEiLCJ0cGxOYW1lIjoibGlzdDRfSW1nMjMxMjAxMDF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Uuei/m+aOquaWvS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47383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27622" y="1274102"/>
            <a:ext cx="3357637" cy="4481057"/>
          </a:xfrm>
          <a:prstGeom prst="rect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29857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9900271" y="-879040"/>
            <a:ext cx="1255062" cy="63852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3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7729857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8914250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140136" y="1274102"/>
            <a:ext cx="1480737" cy="481911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5324529" y="1274102"/>
            <a:ext cx="481911" cy="481911"/>
          </a:xfrm>
          <a:prstGeom prst="parallelogram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547383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1731775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36207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设备升级选型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36207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根据被测对象的公差要求，选择分辨率达到公差带1/10以上的测量设备。例如将机械式千分表升级为激光测微仪，确保设备固有精度满足测量需求。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362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要点一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4539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要点二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80002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校准体系完善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4380002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建立包含日常点检、周期校准和期间核查的三级校准体系，采用可追溯的标准件进行校准，消除系统性偏倚。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8006834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夹具适配改造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8006834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针对易变形零件设计专用定位夹具，采用六点定位原理减少装夹变形，提升测量重复性40%以上。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8045876" y="1204425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量具精度优化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j+WFt+eyvuW6puS8mOWMllxuIyMjIOiuvuWkh+WNh+e6p+mAieWei1xu5qC55o2u6KKr5rWL5a+56LGh55qE5YWs5beu6KaB5rGC77yM6YCJ5oup5YiG6L6o546H6L6+5Yiw5YWs5beu5bimMS8xMOS7peS4iueahOa1i+mHj+iuvuWkh+OAguS+i+WmguWwhuacuuaisOW8j+WNg+WIhuihqOWNh+e6p+S4uua/gOWFiea1i+W+ruS7qu+8jOehruS/neiuvuWkh+WbuuacieeyvuW6pua7oei2s+a1i+mHj+mcgOaxguOAglxuIyMjIOagoeWHhuS9k+ezu+WujOWWhFxu5bu656uL5YyF5ZCr5pel5bi454K55qOA44CB5ZGo5pyf5qCh5YeG5ZKM5pyf6Ze05qC45p+l55qE5LiJ57qn5qCh5YeG5L2T57O777yM6YeH55So5Y+v6L+95rqv55qE5qCH5YeG5Lu26L+b6KGM5qCh5YeG77yM5raI6Zmk57O757uf5oCn5YGP5YCa44CCXG4jIyMg5aS55YW36YCC6YWN5pS56YCgXG7pkojlr7nmmJPlj5jlvaLpm7bku7borr7orqHkuJPnlKjlrprkvY3lpLnlhbfvvIzph4fnlKjlha3ngrnlrprkvY3ljp/nkIblh4/lsJHoo4XlpLnlj5jlvaLvvIzmj5DljYfmtYvph4/ph43lpI3mgKc0MCXku6XkuIrjgIIiLCJ0cGxpZCI6IjEwMDAxIiwidHBsTmFtZSI6Imxpc3QzXzN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制作包含图示化操作要点的标准作业指导书，明确测量点位、夹持力度、读数时机等关键参数，减少人为差异。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SOP可视化开发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利用虚拟现实技术模拟真实测量场景，通过200次重复训练使操作者肌肉记忆标准化，将人员间差异降低至0.12mm以内。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VR模拟训练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定期进行操作者间一致性评估，要求Kappa值≥0.75，对不达标人员开展针对性再培训。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Kappa一致性测试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设立测量技能比武排行榜，通过正向激励促使操作者主动提升测量规范性。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测量竞赛机制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操作标准化培训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TjeS9nOagh+WHhuWMluWfueiurVxuIyMjIFNPUOWPr+inhuWMluW8gOWPkVxu5Yi25L2c5YyF5ZCr5Zu+56S65YyW5pON5L2c6KaB54K555qE5qCH5YeG5L2c5Lia5oyH5a+85Lmm77yM5piO56Gu5rWL6YeP54K55L2N44CB5aS55oyB5Yqb5bqm44CB6K+75pWw5pe25py6562J5YWz6ZSu5Y+C5pWw77yM5YeP5bCR5Lq65Li65beu5byC44CCXG4jIyMgVlLmqKHmi5/orq3nu4NcbuWIqeeUqOiZmuaLn+eOsOWunuaKgOacr+aooeaLn+ecn+Wunua1i+mHj+WcuuaZr++8jOmAmui/hzIwMOasoemHjeWkjeiuree7g+S9v+aTjeS9nOiAheiCjOiCieiusOW/huagh+WHhuWMlu+8jOWwhuS6uuWRmOmXtOW3ruW8gumZjeS9juiHszAuMTJtbeS7peWGheOAglxuIyMjIEthcHBh5LiA6Ie05oCn5rWL6K+VXG7lrprmnJ/ov5vooYzmk43kvZzogIXpl7TkuIDoh7TmgKfor4TkvLDvvIzopoHmsYJLYXBwYeWAvOKJpTAuNzXvvIzlr7nkuI3ovr7moIfkurrlkZjlvIDlsZXpkojlr7nmgKflho3ln7norq3jgIJcbiMjIyDmtYvph4/nq57otZvmnLrliLZcbuiuvueri+a1i+mHj+aKgOiDveavlOatpuaOkuihjOamnO+8jOmAmui/h+ato+WQkea/gOWKseS/g+S9v+aTjeS9nOiAheS4u+WKqOaPkOWNh+a1i+mHj+inhOiMg+aAp+OAgiIsInRwbGlkIjoiMTAwMDEiLCJ0cGxOYW1lIjoibGlzdDRfMjd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27547" y="1550916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947114" y="1932201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在精密测量区域部署±0.5℃的恒温控制系统，消除热膨胀导致的尺寸测量波动。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947114" y="1437786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恒温系统建设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16667" r="16667"/>
          <a:stretch>
            <a:fillRect/>
          </a:stretch>
        </p:blipFill>
        <p:spPr>
          <a:xfrm rot="0">
            <a:off x="5806440" y="1099169"/>
            <a:ext cx="4947745" cy="4947745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7" name="TextBox 7"/>
          <p:cNvSpPr txBox="1"/>
          <p:nvPr/>
        </p:nvSpPr>
        <p:spPr>
          <a:xfrm rot="0">
            <a:off x="947114" y="3465101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安装主动式气浮隔振平台，将环境振动频率控制在5Hz以下，避免微小振动干扰测量结果。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947114" y="2970686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振动隔离措施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947114" y="5023807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采用双级除湿系统维持45%-55%RH湿度范围，防止金属件氧化或塑料件吸湿变形影响测量。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947114" y="4529393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湿度稳定方案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27547" y="3083816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727547" y="4642522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环境因素控制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r+Wig+WboOe0oOaOp+WItlxuIyMjIOaBkua4qeezu+e7n+W7uuiuvlxu5Zyo57K+5a+G5rWL6YeP5Yy65Z+f6YOo572ywrEwLjXihIPnmoTmgZLmuKnmjqfliLbns7vnu5/vvIzmtojpmaTng63ohqjog4Dlr7zoh7TnmoTlsLrlr7jmtYvph4/ms6LliqjjgIJcbiMjIyDmjK/liqjpmpTnprvmjqrmlr1cbuWuieijheS4u+WKqOW8j+awlOa1rumalOaMr+W5s+WPsO+8jOWwhueOr+Wig+aMr+WKqOmikeeOh+aOp+WItuWcqDVIeuS7peS4i++8jOmBv+WFjeW+ruWwj+aMr+WKqOW5suaJsOa1i+mHj+e7k+aenOOAglxuIyMjIOa5v+W6pueos+WumuaWueahiFxu6YeH55So5Y+M57qn6Zmk5rm/57O757uf57u05oyBNDUlLTU1JVJI5rm/5bqm6IyD5Zu077yM6Ziy5q2i6YeR5bGe5Lu25rCn5YyW5oiW5aGR5paZ5Lu25ZC45rm/5Y+Y5b2i5b2x5ZON5rWL6YeP44CCIiwidHBsaWQiOiIxMDAwMSIsInRwbE5hbWUiOiJsaXN0M19JbWcyOV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成果验证与效果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enOmqjOivgeS4juaViOaenC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3879748" y="1112976"/>
            <a:ext cx="433777" cy="197093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49965" y="1310069"/>
            <a:ext cx="10712950" cy="4476283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705505" y="1112976"/>
            <a:ext cx="3505032" cy="4673376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6" name="TextBox 6"/>
          <p:cNvSpPr txBox="1"/>
          <p:nvPr/>
        </p:nvSpPr>
        <p:spPr>
          <a:xfrm rot="0">
            <a:off x="4529023" y="1645545"/>
            <a:ext cx="6160333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精密测长仪应用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529023" y="2194565"/>
            <a:ext cx="5944189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通过替换原有普通卡尺为精密测长仪，测量系统GRR（重复性与再现性）从15%降至5%以内。关键改进体现在对3mm轴外径的测量中，设备分辨率提升至0.001mm，显著降低了设备变异（EV）和人员操作差异（AV）。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529023" y="3603693"/>
            <a:ext cx="594418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样本优化策略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529023" y="4226071"/>
            <a:ext cx="5944189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采用公差聚焦法，选取公差带最严苛的样本进行测试。结果显示，当测量温差较小的产品时，系统稳定性提高，GRR值稳定控制在4.8%，满足IATF16949对关键特性≤10%的要求。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GRR降至5%的数据对比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dSUumZjeiHszUl55qE5pWw5o2u5a+55q+UXG4jIyMg57K+5a+G5rWL6ZW/5Luq5bqU55SoXG7pgJrov4fmm7/mjaLljp/mnInmma7pgJrljaHlsLrkuLrnsr7lr4bmtYvplb/ku6rvvIzmtYvph4/ns7vnu59HUlLvvIjph43lpI3mgKfkuI7lho3njrDmgKfvvInku44xNSXpmY3oh7M1JeS7peWGheOAguWFs+mUruaUuei/m+S9k+eOsOWcqOWvuTNtbei9tOWkluW+hOeahOa1i+mHj+S4re+8jOiuvuWkh+WIhui+qOeOh+aPkOWNh+iHszAuMDAxbW3vvIzmmL7okZfpmY3kvY7kuoborr7lpIflj5jlvILvvIhFVu+8ieWSjOS6uuWRmOaTjeS9nOW3ruW8gu+8iEFW77yJ44CCXG4jIyMg5qC35pys5LyY5YyW562W55WlXG7ph4fnlKjlhazlt67ogZrnhKbms5XvvIzpgInlj5blhazlt67luKbmnIDkuKXoi5vnmoTmoLfmnKzov5vooYzmtYvor5XjgILnu5PmnpzmmL7npLrvvIzlvZPmtYvph4/muKnlt67ovoPlsI/nmoTkuqflk4Hml7bvvIzns7vnu5/nqLPlrprmgKfmj5Dpq5jvvIxHUlLlgLznqLPlrprmjqfliLblnKg0Ljgl77yM5ruh6LazSUFURjE2OTQ55a+55YWz6ZSu54m55oCn4omkMTAl55qE6KaB5rGC44CCIiwidHBsaWQiOiIxMDAwMSIsInRwbE5hbWUiOiJsaXN0Ml9JbWcyX21vZCIsImVkaXRlZCI6ImZhbHNlIiwiZXh0cmFQYXJhbXMiOiJ7XCJpbmZvX3VybFwiOlwiaHR0cDovL2JqLmJjZWJvcy5jb20vdjEvd2Vua3UtYWktZG9jLzMwNjAxODQwNTQ1MDMwMy9ydGNzL2JkanNvbi8yMTkwYzU5ZmU2NzJjZjJkLmpzb24/cmVzcG9uc2VDb250ZW50VHlwZT1hcHBsaWNhdGlvbiUyRmpzb24mcmVzcG9uc2VDYWNoZUNvbnRyb2w9bWF4LWFnZSUzRDM4ODgwMDAmcmVzcG9uc2VFeHBpcmVzPUZyaSUyQyUyMDE3JTIwQXByJTIwMjAyNiUyMDIyJTNBMDAlM0EyMSUyMCUyQjA4MDAmYXV0aG9yaXphdGlvbj1iY2UtYXV0aC12MSUyRjQ2ZGM4Y2MzNDY3NDRkYWQ4MDA2NTE4MjNhOTZkOWNkJTJGMjAyNi0wMy0wM1QxNCUzQTAwJTNBMjFaJTJGLTElMkZob3N0JTJGNTkwMWZkMDIxMDlkNWNjMjIzYjlmNGJiZjBjNjJlYjVlZDljZDQ2ODk0ZWI4MGI5NmNiOWU5Y2NjMjFkYjUwMVwifSJ9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MSA方法概述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1TQeaWueazleamgui/sC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cxnSp>
        <p:nvCxnSpPr>
          <p:cNvPr id="3" name="Connector 3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4" name="AutoShape 4"/>
          <p:cNvSpPr/>
          <p:nvPr/>
        </p:nvSpPr>
        <p:spPr>
          <a:xfrm rot="0"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260458" y="1202318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自动化校准效果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64864" y="1951021"/>
            <a:ext cx="8546354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引入自动读数功能后，人为读数误差减少72%。案例分析显示，同一批次产品由三位操作员测量，结果标准差从0.12mm降至0.03mm，误判率从8%下降至1.5%。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279913" y="2880543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标准化作业实施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64864" y="3605240"/>
            <a:ext cx="8519136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通过制定详细操作指导书（如固定夹持力度、统一环境温度），再现性变异（AV）降低60%。对比维修前后的数据，温度测量系统误判率由6次/月降至1次/季度。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2314751" y="4561685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均值法验证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2182283" y="5280135"/>
            <a:ext cx="8491918" cy="91632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对同一工件进行25次重复测量取均值，NDC（有效分辨率）从4提升至7。实际产线数据显示，该方法使尺寸误判率降低40%，尤其适用于高精度轴承的批量检测。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误判率降低证明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vr+WIpOeOh+mZjeS9juivgeaYjlxuIyMjIOiHquWKqOWMluagoeWHhuaViOaenFxu5byV5YWl6Ieq5Yqo6K+75pWw5Yqf6IO95ZCO77yM5Lq65Li66K+75pWw6K+v5beu5YeP5bCRNzIl44CC5qGI5L6L5YiG5p6Q5pi+56S677yM5ZCM5LiA5om55qyh5Lqn5ZOB55Sx5LiJ5L2N5pON5L2c5ZGY5rWL6YeP77yM57uT5p6c5qCH5YeG5beu5LuOMC4xMm1t6ZmN6IezMC4wM21t77yM6K+v5Yik546H5LuOOCXkuIvpmY3oh7MxLjUl44CCXG4jIyMg5qCH5YeG5YyW5L2c5Lia5a6e5pa9XG7pgJrov4fliLblrpror6bnu4bmk43kvZzmjIflr7zkuabvvIjlpoLlm7rlrprlpLnmjIHlipvluqbjgIHnu5/kuIDnjq/looPmuKnluqbvvInvvIzlho3njrDmgKflj5jlvILvvIhBVu+8iemZjeS9jjYwJeOAguWvueavlOe7tOS/ruWJjeWQjueahOaVsOaNru+8jOa4qeW6pua1i+mHj+ezu+e7n+ivr+WIpOeOh+eUsTbmrKEv5pyI6ZmN6IezMeasoS/lraPluqbjgIJcbiMjIyDlnYflgLzms5Xpqozor4FcbuWvueWQjOS4gOW3peS7tui/m+ihjDI15qyh6YeN5aSN5rWL6YeP5Y+W5Z2H5YC877yMTkRD77yI5pyJ5pWI5YiG6L6o546H77yJ5LuONOaPkOWNh+iHszfjgILlrp7pmYXkuqfnur/mlbDmja7mmL7npLrvvIzor6Xmlrnms5Xkvb/lsLrlr7jor6/liKTnjofpmY3kvY40MCXvvIzlsKTlhbbpgILnlKjkuo7pq5jnsr7luqbovbTmib/nmoTmibnph4/mo4DmtYvjgIIiLCJ0cGxpZCI6IjEwMDAxIiwidHBsTmFtZSI6Imxpc3QzXzF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3" r="163"/>
          <a:stretch>
            <a:fillRect/>
          </a:stretch>
        </p:blipFill>
        <p:spPr>
          <a:xfrm rot="0">
            <a:off x="3723981" y="1190855"/>
            <a:ext cx="7475791" cy="4998982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444337" y="3587834"/>
            <a:ext cx="3785474" cy="2355264"/>
          </a:xfrm>
          <a:prstGeom prst="rect">
            <a:avLst/>
          </a:prstGeom>
          <a:solidFill>
            <a:schemeClr val="accent1">
              <a:alpha val="76862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36852" y="1737750"/>
            <a:ext cx="2796943" cy="1528373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测量系统改进后，因尺寸超差导致的返工率下降35%，年节约成本约120万元。具体体现在发动机缸体加工线，报废率从3%降至1.2%。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573142" y="4110952"/>
            <a:ext cx="2907080" cy="1528373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GRR优化使单件检测时间缩短30%，人力需求减少2人/班次。按年产50万件计算，年节约人工成本80万元，同时设备利用率提高15%。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573142" y="3787869"/>
            <a:ext cx="2796943" cy="323083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just">
              <a:defRPr/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检测效率提升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536852" y="1338557"/>
            <a:ext cx="2796943" cy="323083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just"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返工成本削减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质量成本节约测算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aIkOacrOiKgue6pua1i+eul1xuIyMjIOi/lOW3peaIkOacrOWJiuWHj1xu5rWL6YeP57O757uf5pS56L+b5ZCO77yM5Zug5bC65a+46LaF5beu5a+86Ie055qE6L+U5bel546H5LiL6ZmNMzUl77yM5bm06IqC57qm5oiQ5pys57qmMTIw5LiH5YWD44CC5YW35L2T5L2T546w5Zyo5Y+R5Yqo5py657y45L2T5Yqg5bel57q/77yM5oql5bqf546H5LuOMyXpmY3oh7MxLjIl44CCXG4jIyMg5qOA5rWL5pWI546H5o+Q5Y2HXG5HUlLkvJjljJbkvb/ljZXku7bmo4DmtYvml7bpl7TnvKnnn60zMCXvvIzkurrlipvpnIDmsYLlh4/lsJEy5Lq6L+ePreasoeOAguaMieW5tOS6pzUw5LiH5Lu26K6h566X77yM5bm06IqC57qm5Lq65bel5oiQ5pysODDkuIflhYPvvIzlkIzml7borr7lpIfliKnnlKjnjofmj5Dpq5gxNSXjgIIiLCJ0cGxpZCI6IjEwMDAxIiwidHBsTmFtZSI6Imxpc3QyX3VuaTMxX21vZCIsImVkaXRlZCI6ImZhbHNlIiwiZXh0cmFQYXJhbXMiOiJ7XCJpbmZvX3VybFwiOlwiaHR0cDovL2JqLmJjZWJvcy5jb20vdjEvd2Vua3UtYWktZG9jLzMwNjAxODQwNTQ1MDMwMy9ydGNzL2JkanNvbi8yMTkwYzU5ZmU2NzJjZjJkLmpzb24/cmVzcG9uc2VDb250ZW50VHlwZT1hcHBsaWNhdGlvbiUyRmpzb24mcmVzcG9uc2VDYWNoZUNvbnRyb2w9bWF4LWFnZSUzRDM4ODgwMDAmcmVzcG9uc2VFeHBpcmVzPUZyaSUyQyUyMDE3JTIwQXByJTIwMjAyNiUyMDIyJTNBMDAlM0EyMSUyMCUyQjA4MDAmYXV0aG9yaXphdGlvbj1iY2UtYXV0aC12MSUyRjQ2ZGM4Y2MzNDY3NDRkYWQ4MDA2NTE4MjNhOTZkOWNkJTJGMjAyNi0wMy0wM1QxNCUzQTAwJTNBMjFaJTJGLTElMkZob3N0JTJGNTkwMWZkMDIxMDlkNWNjMjIzYjlmNGJiZjBjNjJlYjVlZDljZDQ2ODk0ZWI4MGI5NmNiOWU5Y2NjMjFkYjUwMVwifSJ9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+S4juaOqOW5vy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b="2638" t="2638"/>
          <a:stretch>
            <a:fillRect/>
          </a:stretch>
        </p:blipFill>
        <p:spPr>
          <a:xfrm rot="0">
            <a:off x="935200" y="351897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b="211" t="211"/>
          <a:stretch>
            <a:fillRect/>
          </a:stretch>
        </p:blipFill>
        <p:spPr>
          <a:xfrm rot="0">
            <a:off x="4168914" y="150278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27" t="2627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数据收集与分析标准化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确保测量系统分析（MSA）过程中数据采集方法统一，采用GR&amp;R（重复性与再现性）等工具量化误差来源，减少人为偏差。  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跨部门协作机制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建立质量、生产、工程等多部门联合小组，明确职责分工，快速响应并解决测量系统异常问题。  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持续改进与培训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定期对操作人员进行MSA方法培训，结合案例复盘优化检测流程，形成闭环管理机制。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成功关键因素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WKn+WFs+mUruWboOe0oFxuIyMjIOaVsOaNruaUtumbhuS4juWIhuaekOagh+WHhuWMllxu56Gu5L+d5rWL6YeP57O757uf5YiG5p6Q77yITVNB77yJ6L+H56iL5Lit5pWw5o2u6YeH6ZuG5pa55rOV57uf5LiA77yM6YeH55SoR1ImUu+8iOmHjeWkjeaAp+S4juWGjeeOsOaAp++8ieetieW3peWFt+mHj+WMluivr+W3ruadpea6kO+8jOWHj+WwkeS6uuS4uuWBj+W3ruOAgiAgXG4jIyMg6Leo6YOo6Zeo5Y2P5L2c5py65Yi2XG7lu7rnq4votKjph4/jgIHnlJ/kuqfjgIHlt6XnqIvnrYnlpJrpg6jpl6jogZTlkIjlsI/nu4TvvIzmmI7noa7ogYzotKPliIblt6XvvIzlv6vpgJ/lk43lupTlubbop6PlhrPmtYvph4/ns7vnu5/lvILluLjpl67popjjgIIgIFxuIyMjIOaMgee7reaUuei/m+S4juWfueiurVxu5a6a5pyf5a+55pON5L2c5Lq65ZGY6L+b6KGMTVNB5pa55rOV5Z+56K6t77yM57uT5ZCI5qGI5L6L5aSN55uY5LyY5YyW5qOA5rWL5rWB56iL77yM5b2i5oiQ6Zet546v566h55CG5py65Yi244CCIiwidHBsaWQiOiIxMDAwMSIsInRwbE5hbWUiOiJsaXN0M19JbWcyMzEyMDEwMV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653417" y="3985457"/>
            <a:ext cx="2565012" cy="969374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flipH="1" rot="0">
            <a:off x="4524351" y="1320058"/>
            <a:ext cx="1282094" cy="1282094"/>
          </a:xfrm>
          <a:custGeom>
            <a:avLst/>
            <a:gdLst/>
            <a:ahLst/>
            <a:cxnLst/>
            <a:rect b="b" l="l" r="r" t="t"/>
            <a:pathLst>
              <a:path h="1346030" w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806445" y="2402415"/>
            <a:ext cx="1282094" cy="1282094"/>
          </a:xfrm>
          <a:custGeom>
            <a:avLst/>
            <a:gdLst/>
            <a:ahLst/>
            <a:cxnLst/>
            <a:rect b="b" l="l" r="r" t="t"/>
            <a:pathLst>
              <a:path h="1346030" w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flipH="1" rot="0">
            <a:off x="4524351" y="3474973"/>
            <a:ext cx="1282094" cy="1282094"/>
          </a:xfrm>
          <a:custGeom>
            <a:avLst/>
            <a:gdLst/>
            <a:ahLst/>
            <a:cxnLst/>
            <a:rect b="b" l="l" r="r" t="t"/>
            <a:pathLst>
              <a:path h="1346030" w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5806445" y="4551705"/>
            <a:ext cx="1282094" cy="1282094"/>
          </a:xfrm>
          <a:custGeom>
            <a:avLst/>
            <a:gdLst/>
            <a:ahLst/>
            <a:cxnLst/>
            <a:rect b="b" l="l" r="r" t="t"/>
            <a:pathLst>
              <a:path h="1346030" w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1290618" y="965934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多品种小批量生产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394178" y="1380036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针对频繁换产线的离散制造业，通过MSA分析快速验证新测量系统的适用性，如汽车零部件尺寸检测的夹具适配性验证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290618" y="3474973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自动化检测系统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1394178" y="3889075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适用于视觉检测设备的能力验证，通过MSA分析像素分辨率与实际公差带的匹配度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7088538" y="1898733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高温/高湿环境测量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192099" y="2312835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对注塑成型等特殊环境，需额外评估温度波动对光学测量仪的影响，建立环境补偿系数库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140319" y="4197580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实验室测试场景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eyJfdGVtcGxhdGVEYXRhIjp7ImNvbnRlbnRUeXBlIjoiJGl0ZW00X3RpdGxlIiwibGluZUNvdW50IjoiMSIsIndvcmRDb3VudCI6IjExIn0sInRhZyI6IiRpdGVtNF90aXRsZSJ9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7243879" y="4611682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在材料拉伸试验等破坏性检测中，通过嵌套方差分析评估设备重复性与样品均匀性的交互影响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eyJfdGVtcGxhdGVEYXRhIjp7ImNvbnRlbnRUeXBlIjoiJGl0ZW00X2MiLCJsaW5lQ291bnQiOiI0Iiwid29yZENvdW50IjoiMTUifSwidGFnIjoiJGl0ZW00X2MifQ==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其他适用场景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tuS7lumAgueUqOWcuuaZr1xuIyMjIOWkmuWTgeenjeWwj+aJuemHj+eUn+S6p1xu6ZKI5a+56aKR57mB5o2i5Lqn57q/55qE56a75pWj5Yi26YCg5Lia77yM6YCa6L+HTVNB5YiG5p6Q5b+r6YCf6aqM6K+B5paw5rWL6YeP57O757uf55qE6YCC55So5oCn77yM5aaC5rG96L2m6Zu26YOo5Lu25bC65a+45qOA5rWL55qE5aS55YW36YCC6YWN5oCn6aqM6K+BXG4jIyMg6auY5ripL+mrmOa5v+eOr+Wig+a1i+mHj1xu5a+55rOo5aGR5oiQ5Z6L562J54m55q6K546v5aKD77yM6ZyA6aKd5aSW6K+E5Lyw5rip5bqm5rOi5Yqo5a+55YWJ5a2m5rWL6YeP5Luq55qE5b2x5ZON77yM5bu656uL546v5aKD6KGl5YG/57O75pWw5bqTXG4jIyMg6Ieq5Yqo5YyW5qOA5rWL57O757ufXG7pgILnlKjkuo7op4bop4nmo4DmtYvorr7lpIfnmoTog73lipvpqozor4HvvIzpgJrov4dNU0HliIbmnpDlg4/ntKDliIbovqjnjofkuI7lrp7pmYXlhazlt67luKbnmoTljLnphY3luqZcbiMjIyDlrp7pqozlrqTmtYvor5XlnLrmma9cbuWcqOadkOaWmeaLieS8uOivlemqjOetieegtOWdj+aAp+ajgOa1i+S4re+8jOmAmui/h+W1jOWll+aWueW3ruWIhuaekOivhOS8sOiuvuWkh+mHjeWkjeaAp+S4juagt+WTgeWdh+WMgOaAp+eahOS6pOS6kuW9seWTjSIsInRwbGlkIjoiMTAwMDEiLCJ0cGxOYW1lIjoibGlzdDRfMjMxMjAxMTB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响应阈值设定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当GRR%超过30%或NDC（可区分类别数）&lt;5时触发纠正措施，包括设备检修或测量方法优化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知识沉淀体系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将MSA分析结果转化为设备点检标准和测量规范，例如某车企将扭矩枪MSA数据直接写入工艺卡控制限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稳定性追踪计划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建立定期测量标准件的控制图，监控X-bar图趋势与R图波动，识别设备漂移或人员操作变异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 b="0" l="19350" r="19350" t="0"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持续监控机制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Mgee7reebkeaOp+acuuWItlxuIyMjIOeos+WumuaAp+i/vei4quiuoeWIklxu5bu656uL5a6a5pyf5rWL6YeP5qCH5YeG5Lu255qE5o6n5Yi25Zu+77yM55uR5o6nWC1iYXLlm77otovlir/kuI5S5Zu+5rOi5Yqo77yM6K+G5Yir6K6+5aSH5ryC56e75oiW5Lq65ZGY5pON5L2c5Y+Y5byCXG4jIyMg5ZON5bqU6ZiI5YC86K6+5a6aXG7lvZNHUlIl6LaF6L+HMzAl5oiWTkRD77yI5Y+v5Yy65YiG57G75Yir5pWw77yJPDXml7bop6blj5HnuqDmraPmjqrmlr3vvIzljIXmi6zorr7lpIfmo4Dkv67miJbmtYvph4/mlrnms5XkvJjljJZcbiMjIyDnn6Xor4bmsonmt4DkvZPns7tcbuWwhk1TQeWIhuaekOe7k+aenOi9rOWMluS4uuiuvuWkh+eCueajgOagh+WHhuWSjOa1i+mHj+inhOiMg++8jOS+i+WmguafkOi9puS8geWwhuaJreefqeaeqk1TQeaVsOaNruebtOaOpeWGmeWFpeW3peiJuuWNoeaOp+WItumZkCIsInRwbGlkIjoiMTAwMDEiLCJ0cGxOYW1lIjoibGlzdDNfSW1nMzJ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ODQwNTQ1MDMwM184NzU3ODI3NzlfMjY4MDc4MjM0MjYwMzAzX21vZCIsImVkaXRlZCI6ImZhbHNlIiwiZXh0cmFQYXJhbXMiOiJ7XCJpbmZvX3VybFwiOlwiaHR0cDovL2JqLmJjZWJvcy5jb20vdjEvd2Vua3UtYWktZG9jLzMwNjAxODQwNTQ1MDMwMy9ydGNzL2JkanNvbi8yMTkwYzU5ZmU2NzJjZjJkLmpzb24/cmVzcG9uc2VDb250ZW50VHlwZT1hcHBsaWNhdGlvbiUyRmpzb24mcmVzcG9uc2VDYWNoZUNvbnRyb2w9bWF4LWFnZSUzRDM4ODgwMDAmcmVzcG9uc2VFeHBpcmVzPUZyaSUyQyUyMDE3JTIwQXByJTIwMjAyNiUyMDIyJTNBMDAlM0EyMSUyMCUyQjA4MDAmYXV0aG9yaXphdGlvbj1iY2UtYXV0aC12MSUyRjQ2ZGM4Y2MzNDY3NDRkYWQ4MDA2NTE4MjNhOTZkOWNkJTJGMjAyNi0wMy0wM1QxNCUzQTAwJTNBMjFaJTJGLTElMkZob3N0JTJGNTkwMWZkMDIxMDlkNWNjMjIzYjlmNGJiZjBjNjJlYjVlZDljZDQ2ODk0ZWI4MGI5NmNiOWU5Y2NjMjFkYjUwMV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系统化评估方法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测量系统分析（MSA）是通过统计手段对测量系统的各影响因子（人员、设备、环境等）进行变差分析，判断系统是否可靠的过程。例如汽车零部件尺寸测量中，MSA能识别因量具误差导致的误判风险。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赋值过程验证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MSA的核心是验证"赋值过程"的准确性，即测量值能否真实反映被测特性。如卡尺测量时需分析操作者手法、仪器校准状态等对数据的影响。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过程类比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将测量系统视为"数据制造过程"，其输出是决策依据。通过SPC（统计过程控制）工具评估该"过程"能力，类似评估生产线良品率。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测量系统分析定义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1i+mHj+ezu+e7n+WIhuaekOWumuS5iVxuIyMjIOezu+e7n+WMluivhOS8sOaWueazlVxu5rWL6YeP57O757uf5YiG5p6Q77yITVNB77yJ5piv6YCa6L+H57uf6K6h5omL5q615a+55rWL6YeP57O757uf55qE5ZCE5b2x5ZON5Zug5a2Q77yI5Lq65ZGY44CB6K6+5aSH44CB546v5aKD562J77yJ6L+b6KGM5Y+Y5beu5YiG5p6Q77yM5Yik5pat57O757uf5piv5ZCm5Y+v6Z2g55qE6L+H56iL44CC5L6L5aaC5rG96L2m6Zu26YOo5Lu25bC65a+45rWL6YeP5Lit77yMTVNB6IO96K+G5Yir5Zug6YeP5YW36K+v5beu5a+86Ie055qE6K+v5Yik6aOO6Zmp44CCXG4jIyMg6LWL5YC86L+H56iL6aqM6K+BXG5NU0HnmoTmoLjlv4PmmK/pqozor4FcIui1i+WAvOi/h+eoi1wi55qE5YeG56Gu5oCn77yM5Y2z5rWL6YeP5YC86IO95ZCm55yf5a6e5Y+N5pig6KKr5rWL54m55oCn44CC5aaC5Y2h5bC65rWL6YeP5pe26ZyA5YiG5p6Q5pON5L2c6ICF5omL5rOV44CB5Luq5Zmo5qCh5YeG54q25oCB562J5a+55pWw5o2u55qE5b2x5ZON44CCXG4jIyMg6L+H56iL57G75q+UXG7lsIbmtYvph4/ns7vnu5/op4bkuLpcIuaVsOaNruWItumAoOi/h+eoi1wi77yM5YW26L6T5Ye65piv5Yaz562W5L6d5o2u44CC6YCa6L+HU1BD77yI57uf6K6h6L+H56iL5o6n5Yi277yJ5bel5YW36K+E5Lyw6K+lXCLov4fnqItcIuiDveWKm++8jOexu+S8vOivhOS8sOeUn+S6p+e6v+iJr+WTgeeOh+OAgiIsInRwbGlkIjoiMTAwMDEiLCJ0cGxOYW1lIjoibGlzdDNfSW1nMl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4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graphicFrame>
        <p:nvGraphicFramePr>
          <p:cNvPr id="3" name="Chart 3"/>
          <p:cNvGraphicFramePr>
            <a:graphicFrameLocks noGrp="1"/>
          </p:cNvGraphicFramePr>
          <p:nvPr/>
        </p:nvGraphicFramePr>
        <p:xfrm>
          <a:off x="650321" y="1707093"/>
          <a:ext cx="4645152" cy="4199314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4" name="TextBox 4"/>
          <p:cNvSpPr txBox="1"/>
          <p:nvPr/>
        </p:nvSpPr>
        <p:spPr>
          <a:xfrm rot="0">
            <a:off x="5882187" y="1590397"/>
            <a:ext cx="4980837" cy="363809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重复性表现优异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所有操作员的极差(R)均≤0.2，显示测量工具本身波动极小（卡尺精度0.01mm），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重复性误差仅占公差带的5%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（0.1/2.0×100%）。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再现性差异可控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操作员间最大均值差(XDIFF)为0.06（445.53-445.47），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再现性贡献率为3%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（0.06/2.0×100%），远低于10%的接受阈值。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系统整体可靠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综合GR&amp;R%=√(5%²+3%²)=5.8%，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低于10%的行业临界值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，表明该测量系统适用于关键尺寸检测。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GR&amp;R（重复性与再现性）概念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ivhOS7t+S6ulwiLCBcIuWdh+WAvCAoWClcIiwgXCLmnoHlt64gKFIpXCJdLCBcImRhdGFcIjogW1tcIkFcIiwgNDQ1LjUzLCAwLjFdLCBbXCJCXCIsIDQ0NS41MywgMC4xXSwgW1wiQ1wiLCA0NDUuNDcsIDAuMl1dLCBcInR5cGVcIjogXCJiYXJcIn1cbmBgYC0gKirph43lpI3mgKfooajnjrDkvJjlvIIqKjog5omA5pyJ5pON5L2c5ZGY55qE5p6B5beuKFIp5Z2H4omkMC4y77yM5pi+56S65rWL6YeP5bel5YW35pys6Lqr5rOi5Yqo5p6B5bCP77yI5Y2h5bC657K+5bqmMC4wMW1t77yJ77yMKirph43lpI3mgKfor6/lt67ku4XljaDlhazlt67luKbnmoQ1JSoq77yIMC4xLzIuMMOXMTAwJe+8ieOAglxuLSAqKuWGjeeOsOaAp+W3ruW8guWPr+aOpyoqOiDmk43kvZzlkZjpl7TmnIDlpKflnYflgLzlt64oWERJRkYp5Li6MC4wNu+8iDQ0NS41My00NDUuNDfvvInvvIwqKuWGjeeOsOaAp+i0oeeMrueOh+S4ujMlKirvvIgwLjA2LzIuMMOXMTAwJe+8ie+8jOi/nOS9juS6jjEwJeeahOaOpeWPl+mYiOWAvOOAglxuLSAqKuezu+e7n+aVtOS9k+WPr+mdoCoqOiDnu7zlkIhHUiZSJT3iiJooNSXCsiszJcKyKT01Ljgl77yMKirkvY7kuo4xMCXnmoTooYzkuJrkuLTnlYzlgLwqKu+8jOihqOaYjuivpea1i+mHj+ezu+e7n+mAgueUqOS6juWFs+mUruWwuuWvuOajgOa1i+OAgiIsInRwbGlkIjoiMTAwMDEiLCJ0cGxOYW1lIjoidGl0bGVHcmFwaF8yX21vZCIsImVkaXRlZCI6ImZhbHNlIiwiZXh0cmFQYXJhbXMiOiJ7XCJpbmZvX3VybFwiOlwiaHR0cDovL2JqLmJjZWJvcy5jb20vdjEvd2Vua3UtYWktZG9jLzMwNjAxODQwNTQ1MDMwMy9ydGNzL2JkanNvbi8yMTkwYzU5ZmU2NzJjZjJkLmpzb24/cmVzcG9uc2VDb250ZW50VHlwZT1hcHBsaWNhdGlvbiUyRmpzb24mcmVzcG9uc2VDYWNoZUNvbnRyb2w9bWF4LWFnZSUzRDM4ODgwMDAmcmVzcG9uc2VFeHBpcmVzPUZyaSUyQyUyMDE3JTIwQXByJTIwMjAyNiUyMDIyJTNBMDAlM0EyMSUyMCUyQjA4MDAmYXV0aG9yaXphdGlvbj1iY2UtYXV0aC12MSUyRjQ2ZGM4Y2MzNDY3NDRkYWQ4MDA2NTE4MjNhOTZkOWNkJTJGMjAyNi0wMy0wM1QxNCUzQTAwJTNBMjFaJTJGLTElMkZob3N0JTJGNTkwMWZkMDIxMDlkNWNjMjIzYjlmNGJiZjBjNjJlYjVlZDljZDQ2ODk0ZWI4MGI5NmNiOWU5Y2NjMjFkYjUwMVwifSJ9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测量平均值与基准值的差异。如压力表读数持续比标准值高0.5Bar，需通过校准消除系统偏差。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偏倚(Bias)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随时间推移的测量变异。例如温控仪每周漂移±2℃，需建立定期校验周期。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稳定性(Stability)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在全量程范围内偏倚的变化。如电子秤在50g/500g/5kg量程段的误差率分别为0.1%/0.5%/2%，需进行分段线性补偿。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线性(Linearity)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常见误差类型（偏倚/稳定性/线性）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4uOingeivr+W3ruexu+Wei++8iOWBj+WAmi/nqLPlrprmgKcv57q/5oCn77yJXG4jIyMg5YGP5YCaKEJpYXMpXG7mtYvph4/lubPlnYflgLzkuI7ln7rlh4blgLznmoTlt67lvILjgILlpoLljovlipvooajor7vmlbDmjIHnu63mr5TmoIflh4blgLzpq5gwLjVCYXLvvIzpnIDpgJrov4fmoKHlh4bmtojpmaTns7vnu5/lgY/lt67jgIJcbiMjIyDnqLPlrprmgKcoU3RhYmlsaXR5KVxu6ZqP5pe26Ze05o6o56e755qE5rWL6YeP5Y+Y5byC44CC5L6L5aaC5rip5o6n5Luq5q+P5ZGo5ryC56e7wrEy4oSD77yM6ZyA5bu656uL5a6a5pyf5qCh6aqM5ZGo5pyf44CCXG4jIyMg57q/5oCnKExpbmVhcml0eSlcbuWcqOWFqOmHj+eoi+iMg+WbtOWGheWBj+WAmueahOWPmOWMluOAguWmgueUteWtkOenpOWcqDUwZy81MDBnLzVrZ+mHj+eoi+auteeahOivr+W3rueOh+WIhuWIq+S4ujAuMSUvMC41JS8yJe+8jOmcgOi/m+ihjOWIhuautee6v+aAp+ihpeWBv+OAgiIsInRwbGlkIjoiMTAwMDEiLCJ0cGxOYW1lIjoibGlzdDNfSW1nMTN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问题背景分析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iDjOaZr+WIhuaekCIsInRwbGlkIjoiMTAwMDEiLCJ0cGxOYW1lIjoiaDJ0aXRsZV8zMDYwMTg0MDU0NTAzMDNfODc1NzgyNzc5XzI2ODA3ODIzNDI2MDMwM19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9488" r="29488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当GRR超过10%时，测量系统变差会掩盖真实的过程变差，导致无法准确评估实际过程能力，可能误判合格率为不合格。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过程能力被掩盖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高GRR值表明测量数据波动中15%来自测量系统本身，仅85%反映真实产品变异，数据用于分析决策时可靠性存疑。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数据可信度低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因测量误差导致的误判可能引发不必要的返工或报废，特别是对高精度零件（如汽车轴承）会造成显著经济损失。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成本浪费加剧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IATF16949要求关键特性GRR≤10%，当前系统不符合质量管理体系要求，存在审核不符合项风险。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标准符合性风险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原检测系统GRR=15%的痛点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On+ajgOa1i+ezu+e7n0dSUj0xNSXnmoTnl5vngrlcbiMjIyDov4fnqIvog73lipvooqvmjqnnm5ZcbuW9k0dSUui2hei/hzEwJeaXtu+8jOa1i+mHj+ezu+e7n+WPmOW3ruS8muaOqeebluecn+WunueahOi/h+eoi+WPmOW3ru+8jOWvvOiHtOaXoOazleWHhuehruivhOS8sOWunumZhei/h+eoi+iDveWKm++8jOWPr+iDveivr+WIpOWQiOagvOeOh+S4uuS4jeWQiOagvOOAglxuIyMjIOaVsOaNruWPr+S/oeW6puS9jlxu6auYR1JS5YC86KGo5piO5rWL6YeP5pWw5o2u5rOi5Yqo5LitMTUl5p2l6Ieq5rWL6YeP57O757uf5pys6Lqr77yM5LuFODUl5Y+N5pig55yf5a6e5Lqn5ZOB5Y+Y5byC77yM5pWw5o2u55So5LqO5YiG5p6Q5Yaz562W5pe25Y+v6Z2g5oCn5a2Y55aR44CCXG4jIyMg5oiQ5pys5rWq6LS55Yqg5YmnXG7lm6DmtYvph4/or6/lt67lr7zoh7TnmoTor6/liKTlj6/og73lvJXlj5HkuI3lv4XopoHnmoTov5Tlt6XmiJbmiqXlup/vvIznibnliKvmmK/lr7npq5jnsr7luqbpm7bku7bvvIjlpoLmsb3ovabovbTmib/vvInkvJrpgKDmiJDmmL7okZfnu4/mtY7mjZ/lpLHjgIJcbiMjIyDmoIflh4bnrKblkIjmgKfpo47pmalcbklBVEYxNjk0OeimgeaxguWFs+mUrueJueaAp0dSUuKJpDEwJe+8jOW9k+WJjeezu+e7n+S4jeespuWQiOi0qOmHj+euoeeQhuS9k+ezu+imgeaxgu+8jOWtmOWcqOWuoeaguOS4jeespuWQiOmhuemjjumZqeOAgiIsInRwbGlkIjoiMTAwMDEiLCJ0cGxOYW1lIjoibGlzdDRfSW1nMV9tb2QiLCJlZGl0ZWQiOiJmYWxzZSIsImV4dHJhUGFyYW1zIjoie1wiaW5mb191cmxcIjpcImh0dHA6Ly9iai5iY2Vib3MuY29tL3YxL3dlbmt1LWFpLWRvYy8zMDYwMTg0MDU0NTAzMDMvcnRjcy9iZGpzb24vMjE5MGM1OWZlNjcyY2YyZC5qc29uP3Jlc3BvbnNlQ29udGVudFR5cGU9YXBwbGljYXRpb24lMkZqc29uJnJlc3BvbnNlQ2FjaGVDb250cm9sPW1heC1hZ2UlM0QzODg4MDAwJnJlc3BvbnNlRXhwaXJlcz1GcmklMkMlMjAxNyUyMEFwciUyMDIwMjYlMjAyMiUzQTAwJTNBMjElMjAlMkIwODAwJmF1dGhvcml6YXRpb249YmNlLWF1dGgtdjElMkY0NmRjOGNjMzQ2NzQ0ZGFkODAwNjUxODIzYTk2ZDljZCUyRjIwMjYtMDMtMDNUMTQlM0EwMCUzQTIxWiUyRi0xJTJGaG9zdCUyRjU5MDFmZDAyMTA5ZDVjYzIyM2I5ZjRiYmYwYzYyZWI1ZWQ5Y2Q0Njg5NGViODBiOTZjYjllOWNjYzIxZGI1MDFcIn0ifQ=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假性超差风险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测量系统误差可能将合格品误判为不合格（α风险），例如某批次轴径实际合格但因测量偏差被拒收。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漏检缺陷风险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同样可能将不合格品误判为合格（β风险），如变速箱齿轮的临界尺寸缺陷未被有效检出。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过程调整误判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基于误差数据进行的SPC控制可能引发错误的过程调整，如过度修正本已稳定的注塑成型参数。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误差导致的误判风险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vr+W3ruWvvOiHtOeahOivr+WIpOmjjumZqVxuIyMjIOWBh+aAp+i2heW3rumjjumZqVxu5rWL6YeP57O757uf6K+v5beu5Y+v6IO95bCG5ZCI5qC85ZOB6K+v5Yik5Li65LiN5ZCI5qC877yIzrHpo47pmanvvInvvIzkvovlpoLmn5DmibnmrKHovbTlvoTlrp7pmYXlkIjmoLzkvYblm6DmtYvph4/lgY/lt67ooqvmi5LmlLbjgIJcbiMjIyDmvI/mo4DnvLrpmbfpo47pmalcbuWQjOagt+WPr+iDveWwhuS4jeWQiOagvOWTgeivr+WIpOS4uuWQiOagvO+8iM6y6aOO6Zmp77yJ77yM5aaC5Y+Y6YCf566x6b2/6L2u55qE5Li055WM5bC65a+457y66Zm35pyq6KKr5pyJ5pWI5qOA5Ye644CCXG4jIyMg6L+H56iL6LCD5pW06K+v5YikXG7ln7rkuo7or6/lt67mlbDmja7ov5vooYznmoRTUEPmjqfliLblj6/og73lvJXlj5HplJnor6/nmoTov4fnqIvosIPmlbTvvIzlpoLov4fluqbkv67mraPmnKzlt7LnqLPlrprnmoTms6jloZHmiJDlnovlj4LmlbDjgIIiLCJ0cGxpZCI6IjEwMDAxIiwidHBsTmFtZSI6Imxpc3QzX0ltZzN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263278" y="1699577"/>
            <a:ext cx="3594826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通过对比三个月内同一工件的多次测量数据，发现重复测量极差达公差带的20%，超出允许范围。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历史数据分析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设备比对测试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人员操作评估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环境因素排查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使用三坐标测量机对争议工件进行权威复测，确认原卡尺测量系统存在系统性偏倚0.05mm。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视频分析显示三位操作者测量手法不一致，特别是卡尺夹紧力差异导致0.02mm的再现性误差。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车间温度波动导致金属热胀冷缩，每日测量结果呈现规律性漂移，贡献约3%的测量变差。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校准需求的识别过程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goeWHhumcgOaxgueahOivhuWIq+i/h+eoi1xuIyMjIOWOhuWPsuaVsOaNruWIhuaekFxu6YCa6L+H5a+55q+U5LiJ5Liq5pyI5YaF5ZCM5LiA5bel5Lu255qE5aSa5qyh5rWL6YeP5pWw5o2u77yM5Y+R546w6YeN5aSN5rWL6YeP5p6B5beu6L6+5YWs5beu5bim55qEMjAl77yM6LaF5Ye65YWB6K646IyD5Zu044CCXG4jIyMg6K6+5aSH5q+U5a+55rWL6K+VXG7kvb/nlKjkuInlnZDmoIfmtYvph4/mnLrlr7nkuonorq7lt6Xku7bov5vooYzmnYPlqIHlpI3mtYvvvIznoa7orqTljp/ljaHlsLrmtYvph4/ns7vnu5/lrZjlnKjns7vnu5/mgKflgY/lgJowLjA1bW3jgIJcbiMjIyDkurrlkZjmk43kvZzor4TkvLBcbuinhumikeWIhuaekOaYvuekuuS4ieS9jeaTjeS9nOiAhea1i+mHj+aJi+azleS4jeS4gOiHtO+8jOeJueWIq+aYr+WNoeWwuuWkuee0p+WKm+W3ruW8guWvvOiHtDAuMDJtbeeahOWGjeeOsOaAp+ivr+W3ruOAglxuIyMjIOeOr+Wig+WboOe0oOaOkuafpVxu6L2m6Ze05rip5bqm5rOi5Yqo5a+86Ie06YeR5bGe54Ot6IOA5Ya357yp77yM5q+P5pel5rWL6YeP57uT5p6c5ZGI546w6KeE5b6L5oCn5ryC56e777yM6LSh54yu57qmMyXnmoTmtYvph4/lj5jlt67jgIIiLCJ0cGxpZCI6IjEwMDAxIiwidHBsTmFtZSI6Imxpc3Q0X0ltZzBfbW9kIiwiZWRpdGVkIjoiZmFsc2UiLCJleHRyYVBhcmFtcyI6IntcImluZm9fdXJsXCI6XCJodHRwOi8vYmouYmNlYm9zLmNvbS92MS93ZW5rdS1haS1kb2MvMzA2MDE4NDA1NDUwMzAzL3J0Y3MvYmRqc29uLzIxOTBjNTlmZTY3MmNmMmQuanNvbj9yZXNwb25zZUNvbnRlbnRUeXBlPWFwcGxpY2F0aW9uJTJGanNvbiZyZXNwb25zZUNhY2hlQ29udHJvbD1tYXgtYWdlJTNEMzg4ODAwMCZyZXNwb25zZUV4cGlyZXM9RnJpJTJDJTIwMTclMjBBcHIlMjAyMDI2JTIwMjIlM0EwMCUzQTIxJTIwJTJCMDgwMCZhdXRob3JpemF0aW9uPWJjZS1hdXRoLXYxJTJGNDZkYzhjYzM0Njc0NGRhZDgwMDY1MTgyM2E5NmQ5Y2QlMkYyMDI2LTAzLTAzVDE0JTNBMDAlM0EyMVolMkYtMSUyRmhvc3QlMkY1OTAxZmQwMjEwOWQ1Y2MyMjNiOWY0YmJmMGM2MmViNWVkOWNkNDY4OTRlYjgwYjk2Y2I5ZTljY2MyMWRiNTAxXCJ9In0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eef48fb0326add1cad894fe62902d53c_1772546570_c78fc1943159ee45aeb4d99e2ec27a21","ReservedCode1":"a6e80585d18ba1c7c7e983a089cfd2a9b00142cf1f1c077ffbc8c36e9d2e57ec","ContentPropagator":"001191110000802100433B10001","PropagateID":"eef48fb0326add1cad894fe62902d53c_1772546570_c78fc1943159ee45aeb4d99e2ec27a21","ReservedCode2":"a6e80585d18ba1c7c7e983a089cfd2a9b00142cf1f1c077ffbc8c36e9d2e57ec"}</vt:lpwstr>
  </op:property>
</op:Properties>
</file>