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  <Override ContentType="application/vnd.openxmlformats-officedocument.presentationml.slide+xml" PartName="/ppt/slides/slide.xml"/>
  <Override ContentType="application/vnd.openxmlformats-officedocument.presentationml.slide+xml" PartName="/ppt/slides/slide2.xml"/>
  <Override ContentType="application/vnd.openxmlformats-officedocument.presentationml.slide+xml" PartName="/ppt/slides/slide3.xml"/>
  <Default Extension="jpg" ContentType="image/jpeg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custom-properties+xml" PartName="/docProps/custom.xml"/>
</Types>
</file>

<file path=_rels/.rels><?xml version="1.0" encoding="UTF-8" standalone="yes"?>
<Relationships xmlns="http://schemas.openxmlformats.org/package/2006/relationships">
<Relationship Target="ppt/presentation.xml" Type="http://schemas.openxmlformats.org/officeDocument/2006/relationships/officeDocument" Id="rId1"/>
<Relationship Target="docProps/thumbnail.jpeg" Type="http://schemas.openxmlformats.org/package/2006/relationships/metadata/thumbnail" Id="rId2"/>
<Relationship Target="docProps/core.xml" Type="http://schemas.openxmlformats.org/package/2006/relationships/metadata/core-properties" Id="rId3"/>
<Relationship Target="docProps/app.xml" Type="http://schemas.openxmlformats.org/officeDocument/2006/relationships/extended-properties" Id="rId4"/>
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x="12192000" cy="6858000" type="screen16x9"/>
  <p:notesSz cx="6858000" cy="9144000"/>
  <p:defaultTextStyle>
    <a:defPPr>
      <a:defRPr lang="zh-CN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ooxmlsdkcls="c:P15_CT_ExtendedGuideList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 lastView="sldThumbnailView">
  <p:normalViewPr>
    <p:restoredLeft sz="16520"/>
    <p:restoredTop sz="94674"/>
  </p:normalViewPr>
  <p:slideViewPr>
    <p:cSldViewPr snapToGrid="0">
      <p:cViewPr varScale="1">
        <p:scale>
          <a:sx d="100" n="124"/>
          <a:sy d="100" n="124"/>
        </p:scale>
        <p:origin x="224" y="168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Target="slideMasters/slideMaster1.xml" Type="http://schemas.openxmlformats.org/officeDocument/2006/relationships/slideMaster" Id="rId1"/>
<Relationship Target="presProps.xml" Type="http://schemas.openxmlformats.org/officeDocument/2006/relationships/presProps" Id="rId2"/>
<Relationship Target="viewProps.xml" Type="http://schemas.openxmlformats.org/officeDocument/2006/relationships/viewProps" Id="rId3"/>
<Relationship Target="theme/theme1.xml" Type="http://schemas.openxmlformats.org/officeDocument/2006/relationships/theme" Id="rId4"/>
<Relationship Target="tableStyles.xml" Type="http://schemas.openxmlformats.org/officeDocument/2006/relationships/tableStyles" Id="rId5"/>
<Relationship Target="slides/slide1.xml" Type="http://schemas.openxmlformats.org/officeDocument/2006/relationships/slide" Id="rId6"/>
<Relationship Target="slides/slide.xml" Type="http://schemas.openxmlformats.org/officeDocument/2006/relationships/slide" Id="rId7"/>
<Relationship Target="slides/slide2.xml" Type="http://schemas.openxmlformats.org/officeDocument/2006/relationships/slide" Id="rId8"/>
<Relationship Target="slides/slide3.xml" Type="http://schemas.openxmlformats.org/officeDocument/2006/relationships/slide" Id="rId9"/>
<Relationship Target="slides/slide4.xml" Type="http://schemas.openxmlformats.org/officeDocument/2006/relationships/slide" Id="rId10"/>
<Relationship Target="slides/slide5.xml" Type="http://schemas.openxmlformats.org/officeDocument/2006/relationships/slide" Id="rId11"/>
<Relationship Target="slides/slide6.xml" Type="http://schemas.openxmlformats.org/officeDocument/2006/relationships/slide" Id="rId12"/>
<Relationship Target="slides/slide7.xml" Type="http://schemas.openxmlformats.org/officeDocument/2006/relationships/slide" Id="rId13"/>
<Relationship Target="slides/slide8.xml" Type="http://schemas.openxmlformats.org/officeDocument/2006/relationships/slide" Id="rId14"/>
<Relationship Target="slides/slide9.xml" Type="http://schemas.openxmlformats.org/officeDocument/2006/relationships/slide" Id="rId15"/>
<Relationship Target="slides/slide10.xml" Type="http://schemas.openxmlformats.org/officeDocument/2006/relationships/slide" Id="rId16"/>
<Relationship Target="slides/slide11.xml" Type="http://schemas.openxmlformats.org/officeDocument/2006/relationships/slide" Id="rId17"/>
<Relationship Target="slides/slide12.xml" Type="http://schemas.openxmlformats.org/officeDocument/2006/relationships/slide" Id="rId18"/>
<Relationship Target="slides/slide13.xml" Type="http://schemas.openxmlformats.org/officeDocument/2006/relationships/slide" Id="rId19"/>
<Relationship Target="slides/slide14.xml" Type="http://schemas.openxmlformats.org/officeDocument/2006/relationships/slide" Id="rId20"/>
<Relationship Target="slides/slide15.xml" Type="http://schemas.openxmlformats.org/officeDocument/2006/relationships/slide" Id="rId21"/>
<Relationship Target="slides/slide16.xml" Type="http://schemas.openxmlformats.org/officeDocument/2006/relationships/slide" Id="rId22"/>
<Relationship Target="slides/slide17.xml" Type="http://schemas.openxmlformats.org/officeDocument/2006/relationships/slide" Id="rId23"/>
<Relationship Target="slides/slide18.xml" Type="http://schemas.openxmlformats.org/officeDocument/2006/relationships/slide" Id="rId24"/>
<Relationship Target="slides/slide19.xml" Type="http://schemas.openxmlformats.org/officeDocument/2006/relationships/slide" Id="rId25"/>
<Relationship Target="slides/slide20.xml" Type="http://schemas.openxmlformats.org/officeDocument/2006/relationships/slide" Id="rId26"/>
<Relationship Target="slides/slide21.xml" Type="http://schemas.openxmlformats.org/officeDocument/2006/relationships/slide" Id="rId27"/>
<Relationship Target="slides/slide22.xml" Type="http://schemas.openxmlformats.org/officeDocument/2006/relationships/slide" Id="rId28"/>
<Relationship Target="slides/slide23.xml" Type="http://schemas.openxmlformats.org/officeDocument/2006/relationships/slide" Id="rId29"/>
<Relationship Target="slides/slide24.xml" Type="http://schemas.openxmlformats.org/officeDocument/2006/relationships/slide" Id="rId30"/>
<Relationship Target="slides/slide25.xml" Type="http://schemas.openxmlformats.org/officeDocument/2006/relationships/slide" Id="rId31"/>
<Relationship Target="slides/slide26.xml" Type="http://schemas.openxmlformats.org/officeDocument/2006/relationships/slide" Id="rId32"/>
</Relationships>

</file>

<file path=ppt/slideLayouts/_rels/slideLayout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0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11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2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3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4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5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6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7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8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_rels/slideLayout9.xml.rels><?xml version="1.0" encoding="UTF-8" standalone="yes"?>
<Relationships xmlns="http://schemas.openxmlformats.org/package/2006/relationships">
<Relationship Target="../slideMasters/slideMaster1.xml" Type="http://schemas.openxmlformats.org/officeDocument/2006/relationships/slideMaster" Id="rId1"/>
</Relationships>

</file>

<file path=ppt/slideLayouts/slideLayout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FF4D715-50C3-B803-A8ED-E297CF0F2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:ooxmlsdkcls="c:A16_CT_CreationId" id="{72D1C8FA-4E74-3C2B-B2E1-90179EE0F86D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EAF96F5C-20E8-D5B3-4B51-E00FBADC240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5DCA3150-268E-E144-EB8E-C83266A4625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62C9375F-A225-D342-874D-7AF26BF34C8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213152611"/>
      </p:ext>
    </p:extLst>
  </p:cSld>
  <p:clrMapOvr>
    <a:masterClrMapping/>
  </p:clrMapOvr>
  <p:extLst>
    <p:ext uri="ooxmlsdk">
      <ooxmlsdk:mediaFallback xmlns:ooxmlsdkcls="c:OOXMLSDK_CT_MediaFallback" target="/slidelayout//ppt/slideLayouts/slideLayout1.xml.png" type="slideLayout"/>
    </p:ext>
  </p:extLst>
</p:sldLayout>
</file>

<file path=ppt/slideLayouts/slideLayout10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19FE248-CB53-29A6-B21F-1B9B25DDF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3CB66B5-34D0-BDE9-5932-0E416504FDCD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BD9B6BF-E627-7250-3EDA-1287E111052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AA7CADA8-4560-F141-7ED6-BD570DF7468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24590A53-D30B-FB19-DA4E-56FFB4BECD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21721733"/>
      </p:ext>
    </p:extLst>
  </p:cSld>
  <p:clrMapOvr>
    <a:masterClrMapping/>
  </p:clrMapOvr>
  <p:extLst>
    <p:ext uri="ooxmlsdk">
      <ooxmlsdk:mediaFallback xmlns:ooxmlsdkcls="c:OOXMLSDK_CT_MediaFallback" target="/slidelayout//ppt/slideLayouts/slideLayout10.xml.png" type="slideLayout"/>
    </p:ext>
  </p:extLst>
</p:sldLayout>
</file>

<file path=ppt/slideLayouts/slideLayout11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:ooxmlsdkcls="c:A16_CT_CreationId" id="{9F20F4DD-F736-F394-947B-5741BD745FEF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:ooxmlsdkcls="c:A16_CT_CreationId" id="{B6E099BE-C301-7614-65DF-46D9E84D64D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5B136390-1E46-C21F-75CD-E31A783244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85A1DA6-C2F0-C179-3F42-8D6667B9AE8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B4619AC8-8FAF-9013-7FB4-18456D33271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923299543"/>
      </p:ext>
    </p:extLst>
  </p:cSld>
  <p:clrMapOvr>
    <a:masterClrMapping/>
  </p:clrMapOvr>
  <p:extLst>
    <p:ext uri="ooxmlsdk">
      <ooxmlsdk:mediaFallback xmlns:ooxmlsdkcls="c:OOXMLSDK_CT_MediaFallback" target="/slidelayout//ppt/slideLayouts/slideLayout11.xml.png" type="slideLayout"/>
    </p:ext>
  </p:extLst>
</p:sldLayout>
</file>

<file path=ppt/slideLayouts/slideLayout2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B05BA219-D050-862C-E65B-9683A367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773736A5-1585-C5FA-D2FE-8F5ED1377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6E2F4FD-E8D7-1C42-14C4-121EA09928C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7BD03D1D-7811-D79C-3E26-008C6266453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9F5FEE4B-101F-62CC-E69D-F081B97B9CB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2047147540"/>
      </p:ext>
    </p:extLst>
  </p:cSld>
  <p:clrMapOvr>
    <a:masterClrMapping/>
  </p:clrMapOvr>
  <p:extLst>
    <p:ext uri="ooxmlsdk">
      <ooxmlsdk:mediaFallback xmlns:ooxmlsdkcls="c:OOXMLSDK_CT_MediaFallback" target="/slidelayout//ppt/slideLayouts/slideLayout2.xml.png" type="slideLayout"/>
    </p:ext>
  </p:extLst>
</p:sldLayout>
</file>

<file path=ppt/slideLayouts/slideLayout3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4B30E9EE-8C71-67D4-A2BC-53B106986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6C09279D-06F0-EFDE-9CD6-193A29D31A4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23B3CCE7-DC65-DA1D-3E8E-70130CD6E89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99B74EE2-CD7D-A99C-E5D2-1366E53CABF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5252B1E2-E5C3-92D1-FF78-B950DDC1B42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205822510"/>
      </p:ext>
    </p:extLst>
  </p:cSld>
  <p:clrMapOvr>
    <a:masterClrMapping/>
  </p:clrMapOvr>
  <p:extLst>
    <p:ext uri="ooxmlsdk">
      <ooxmlsdk:mediaFallback xmlns:ooxmlsdkcls="c:OOXMLSDK_CT_MediaFallback" target="/slidelayout//ppt/slideLayouts/slideLayout3.xml.png" type="slideLayout"/>
    </p:ext>
  </p:extLst>
</p:sldLayout>
</file>

<file path=ppt/slideLayouts/slideLayout4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A8C4817C-99A1-757B-E4AD-A4032027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2C17D338-6AC5-3B05-1915-B1578DB8BD8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0F8E3BF0-2279-8BF3-1C0E-03C9E7BF3BF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5EB8EC9A-56DC-2B36-BF93-CCB1A8E3E9A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1F3D304B-FAC1-533F-1456-38E73C2AFC5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016F4D4A-E839-BFE4-78EA-559F4A54D91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968786054"/>
      </p:ext>
    </p:extLst>
  </p:cSld>
  <p:clrMapOvr>
    <a:masterClrMapping/>
  </p:clrMapOvr>
  <p:extLst>
    <p:ext uri="ooxmlsdk">
      <ooxmlsdk:mediaFallback xmlns:ooxmlsdkcls="c:OOXMLSDK_CT_MediaFallback" target="/slidelayout//ppt/slideLayouts/slideLayout4.xml.png" type="slideLayout"/>
    </p:ext>
  </p:extLst>
</p:sldLayout>
</file>

<file path=ppt/slideLayouts/slideLayout5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044C5FF1-6080-2725-74AB-5FF7D3F27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47A501C3-38EB-2364-C39C-33279253F15E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:ooxmlsdkcls="c:A16_CT_CreationId" id="{85EEC63D-4589-C043-285B-B8127689F2C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:ooxmlsdkcls="c:A16_CT_CreationId" id="{18810A47-0A22-AB30-2FCE-43F3C972A80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:ooxmlsdkcls="c:A16_CT_CreationId" id="{588C72C7-7B09-FD2C-30C5-4350039BABB1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:ooxmlsdkcls="c:A16_CT_CreationId" id="{B3957867-163A-9E7A-AE92-DDB0D8E1D82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:ooxmlsdkcls="c:A16_CT_CreationId" id="{140928ED-F638-2A81-FAF0-17D14FCA979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:ooxmlsdkcls="c:A16_CT_CreationId" id="{EB5BCCDA-B30D-A94D-59C6-47F6302534C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120130515"/>
      </p:ext>
    </p:extLst>
  </p:cSld>
  <p:clrMapOvr>
    <a:masterClrMapping/>
  </p:clrMapOvr>
  <p:extLst>
    <p:ext uri="ooxmlsdk">
      <ooxmlsdk:mediaFallback xmlns:ooxmlsdkcls="c:OOXMLSDK_CT_MediaFallback" target="/slidelayout//ppt/slideLayouts/slideLayout5.xml.png" type="slideLayout"/>
    </p:ext>
  </p:extLst>
</p:sldLayout>
</file>

<file path=ppt/slideLayouts/slideLayout6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F6C2DB04-0D11-419F-4D88-8EE71954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:ooxmlsdkcls="c:A16_CT_CreationId" id="{5CFF8EF7-C3FC-15DF-EB99-F3AFA6C50F0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:ooxmlsdkcls="c:A16_CT_CreationId" id="{BBA37BA3-FB71-5172-B46A-25DF8DB9748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:ooxmlsdkcls="c:A16_CT_CreationId" id="{890FED2D-6DE6-4528-CEC4-A1B115005D0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81781461"/>
      </p:ext>
    </p:extLst>
  </p:cSld>
  <p:clrMapOvr>
    <a:masterClrMapping/>
  </p:clrMapOvr>
  <p:extLst>
    <p:ext uri="ooxmlsdk">
      <ooxmlsdk:mediaFallback xmlns:ooxmlsdkcls="c:OOXMLSDK_CT_MediaFallback" target="/slidelayout//ppt/slideLayouts/slideLayout6.xml.png" type="slideLayout"/>
    </p:ext>
  </p:extLst>
</p:sldLayout>
</file>

<file path=ppt/slideLayouts/slideLayout7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:ooxmlsdkcls="c:A16_CT_CreationId" id="{3C4BDD16-6439-B908-EDD7-E328E0DBDD5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ooxmlsdkcls="c:A16_CT_CreationId" id="{82E04F1C-1C5E-FF25-BFF4-A2FD0C4AB89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ooxmlsdkcls="c:A16_CT_CreationId" id="{25C5C0E4-D1F8-57FC-808D-20A6FC4DDD9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495038035"/>
      </p:ext>
    </p:extLst>
  </p:cSld>
  <p:clrMapOvr>
    <a:masterClrMapping/>
  </p:clrMapOvr>
  <p:extLst>
    <p:ext uri="ooxmlsdk">
      <ooxmlsdk:mediaFallback xmlns:ooxmlsdkcls="c:OOXMLSDK_CT_MediaFallback" target="/slidelayout//ppt/slideLayouts/slideLayout7.xml.png" type="slideLayout"/>
    </p:ext>
  </p:extLst>
</p:sldLayout>
</file>

<file path=ppt/slideLayouts/slideLayout8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7843FCD8-D346-D209-27B3-7C09A6E1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ooxmlsdkcls="c:A16_CT_CreationId" id="{4FB47027-3D1C-237E-E4D0-376667F14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F304B274-03F4-DFA5-61F7-9E8E0AC98463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D8BAC8FF-DC28-5C76-6936-568A1EF2B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0762A2AA-F26F-56C5-60C1-F265434CD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2E79CC6C-B836-7CF1-8B26-F26AD143943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850346981"/>
      </p:ext>
    </p:extLst>
  </p:cSld>
  <p:clrMapOvr>
    <a:masterClrMapping/>
  </p:clrMapOvr>
  <p:extLst>
    <p:ext uri="ooxmlsdk">
      <ooxmlsdk:mediaFallback xmlns:ooxmlsdkcls="c:OOXMLSDK_CT_MediaFallback" target="/slidelayout//ppt/slideLayouts/slideLayout8.xml.png" type="slideLayout"/>
    </p:ext>
  </p:extLst>
</p:sldLayout>
</file>

<file path=ppt/slideLayouts/slideLayout9.xml><?xml version="1.0" encoding="utf-8"?>
<p:sldLayout xmlns:a="http://schemas.openxmlformats.org/drawingml/2006/main" xmlns:ooxmlsdk="ooxmlsdk" xmlns:p="http://schemas.openxmlformats.org/presentationml/2006/main" xmlns:r="http://schemas.openxmlformats.org/officeDocument/2006/relationships" preserve="1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ooxmlsdkcls="c:A16_CT_CreationId" id="{93E0D37B-120B-5DC1-45AB-49EAA8B78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:ooxmlsdkcls="c:A16_CT_CreationId" id="{BB5A8308-143D-B013-FA6D-13A508B23FD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:ooxmlsdkcls="c:A16_CT_CreationId" id="{A09730FC-073C-5B6F-22E8-FA4523B5C264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:ooxmlsdkcls="c:A16_CT_CreationId" id="{9C0007D1-71A0-CD5F-5290-4EB94B79278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:ooxmlsdkcls="c:A16_CT_CreationId" id="{F4971ABE-DCFA-3F63-9336-9EBAF4904C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:ooxmlsdkcls="c:A16_CT_CreationId" id="{BF786D08-7017-BD7F-109B-79A0EF202E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1851326504"/>
      </p:ext>
    </p:extLst>
  </p:cSld>
  <p:clrMapOvr>
    <a:masterClrMapping/>
  </p:clrMapOvr>
  <p:extLst>
    <p:ext uri="ooxmlsdk">
      <ooxmlsdk:mediaFallback xmlns:ooxmlsdkcls="c:OOXMLSDK_CT_MediaFallback" target="/slidelayout//ppt/slideLayouts/slideLayout9.xml.png" type="slideLayout"/>
    </p:ext>
  </p:extLst>
</p:sldLayout>
</file>

<file path=ppt/slideMasters/_rels/slideMaster1.xml.rels><?xml version="1.0" encoding="UTF-8" standalone="yes"?>
<Relationships xmlns="http://schemas.openxmlformats.org/package/2006/relationships">
<Relationship Target="../slideLayouts/slideLayout1.xml" Type="http://schemas.openxmlformats.org/officeDocument/2006/relationships/slideLayout" Id="rId1"/>
<Relationship Target="../slideLayouts/slideLayout10.xml" Type="http://schemas.openxmlformats.org/officeDocument/2006/relationships/slideLayout" Id="rId10"/>
<Relationship Target="../slideLayouts/slideLayout11.xml" Type="http://schemas.openxmlformats.org/officeDocument/2006/relationships/slideLayout" Id="rId11"/>
<Relationship Target="../theme/theme1.xml" Type="http://schemas.openxmlformats.org/officeDocument/2006/relationships/theme" Id="rId12"/>
<Relationship Target="../slideLayouts/slideLayout2.xml" Type="http://schemas.openxmlformats.org/officeDocument/2006/relationships/slideLayout" Id="rId2"/>
<Relationship Target="../slideLayouts/slideLayout3.xml" Type="http://schemas.openxmlformats.org/officeDocument/2006/relationships/slideLayout" Id="rId3"/>
<Relationship Target="../slideLayouts/slideLayout4.xml" Type="http://schemas.openxmlformats.org/officeDocument/2006/relationships/slideLayout" Id="rId4"/>
<Relationship Target="../slideLayouts/slideLayout5.xml" Type="http://schemas.openxmlformats.org/officeDocument/2006/relationships/slideLayout" Id="rId5"/>
<Relationship Target="../slideLayouts/slideLayout6.xml" Type="http://schemas.openxmlformats.org/officeDocument/2006/relationships/slideLayout" Id="rId6"/>
<Relationship Target="../slideLayouts/slideLayout7.xml" Type="http://schemas.openxmlformats.org/officeDocument/2006/relationships/slideLayout" Id="rId7"/>
<Relationship Target="../slideLayouts/slideLayout8.xml" Type="http://schemas.openxmlformats.org/officeDocument/2006/relationships/slideLayout" Id="rId8"/>
<Relationship Target="../slideLayouts/slideLayout9.xml" Type="http://schemas.openxmlformats.org/officeDocument/2006/relationships/slideLayout" Id="rId9"/>
</Relationships>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:ooxmlsdkcls="c:A16_CT_CreationId" id="{779C2722-3B8C-2065-5AC5-263CFE98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:ooxmlsdkcls="c:A16_CT_CreationId" id="{857A3692-2AD9-CE6F-D53F-7845B9B389B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zh-CN"/>
              <a:t>单击此处编辑母版文本样式</a:t>
            </a:r>
          </a:p>
          <a:p>
            <a:pPr lvl="1"/>
            <a:r>
              <a:rPr altLang="en-US" kumimoji="1" lang="zh-CN"/>
              <a:t>二级</a:t>
            </a:r>
          </a:p>
          <a:p>
            <a:pPr lvl="2"/>
            <a:r>
              <a:rPr altLang="en-US" kumimoji="1" lang="zh-CN"/>
              <a:t>三级</a:t>
            </a:r>
          </a:p>
          <a:p>
            <a:pPr lvl="3"/>
            <a:r>
              <a:rPr altLang="en-US" kumimoji="1" lang="zh-CN"/>
              <a:t>四级</a:t>
            </a:r>
          </a:p>
          <a:p>
            <a:pPr lvl="4"/>
            <a:r>
              <a:rPr altLang="en-US" kumimoji="1" 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ooxmlsdkcls="c:A16_CT_CreationId" id="{7B51CEA3-90BC-60A3-2BF0-EFFB67E7C6ED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48963-C8E2-1E4C-A771-F62A9F2C7DEC}" type="datetimeFigureOut">
              <a:rPr altLang="en-US" kumimoji="1" lang="zh-CN" smtClean="0"/>
              <a:t>2025/10/20</a:t>
            </a:fld>
            <a:endParaRPr altLang="en-US" kumimoji="1" 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ooxmlsdkcls="c:A16_CT_CreationId" id="{CA196AE0-833D-16AA-C61D-4401D75F8977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kumimoji="1" 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ooxmlsdkcls="c:A16_CT_CreationId" id="{03FBC43C-0D70-FA29-5981-9056C96452AA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114B-15D0-654E-97CA-9E77F051A874}" type="slidenum">
              <a:rPr altLang="en-US" kumimoji="1" lang="zh-CN" smtClean="0"/>
              <a:t>‹#›</a:t>
            </a:fld>
            <a:endParaRPr altLang="en-US" kumimoji="1" lang="zh-CN"/>
          </a:p>
        </p:txBody>
      </p:sp>
    </p:spTree>
    <p:extLst>
      <p:ext uri="{BB962C8B-B14F-4D97-AF65-F5344CB8AC3E}">
        <p14:creationId xmlns:ooxmlsdkcls="c:P14_CT_RandomId" xmlns:p14="http://schemas.microsoft.com/office/powerpoint/2010/main" val="325848798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png" Type="http://schemas.openxmlformats.org/officeDocument/2006/relationships/image" Id="rId3"/>
<rels:Relationship Target="../media/image6.png" Type="http://schemas.openxmlformats.org/officeDocument/2006/relationships/image" Id="rId4"/>
<rels:Relationship Target="../media/image7.png" Type="http://schemas.openxmlformats.org/officeDocument/2006/relationships/image" Id="rId5"/>
<rels:Relationship Target="../media/image8.png" Type="http://schemas.openxmlformats.org/officeDocument/2006/relationships/image" Id="rId6"/>
<rels:Relationship Target="../media/image9.png" Type="http://schemas.openxmlformats.org/officeDocument/2006/relationships/image" Id="rId7"/>
<rels:Relationship Target="../media/image10.png" Type="http://schemas.openxmlformats.org/officeDocument/2006/relationships/image" Id="rId8"/>
</rels:Relationships>

</file>

<file path=ppt/slides/_rels/slide1.xml.rels><?xml version="1.0" encoding="UTF-8" standalone="yes"?>
<Relationships xmlns="http://schemas.openxmlformats.org/package/2006/relationships">
<Relationship Target="../slideLayouts/slideLayout7.xml" Type="http://schemas.openxmlformats.org/officeDocument/2006/relationships/slideLayout" Id="rId1"/>
<Relationship Target="../media/image1.png" Type="http://schemas.openxmlformats.org/officeDocument/2006/relationships/image" Id="rId2"/>
<Relationship Target="../media/image2.png" Type="http://schemas.openxmlformats.org/officeDocument/2006/relationships/image" Id="rId3"/>
<Relationship Target="../media/image3.png" Type="http://schemas.openxmlformats.org/officeDocument/2006/relationships/image" Id="rId4"/>
<Relationship Target="../media/image4.png" Type="http://schemas.openxmlformats.org/officeDocument/2006/relationships/image" Id="rId5"/>
<Relationship Target="../media/image5.png" Type="http://schemas.openxmlformats.org/officeDocument/2006/relationships/image" Id="rId6"/>
</Relationships>

</file>

<file path=ppt/slides/_rels/slide1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4.jpg" Type="http://schemas.openxmlformats.org/officeDocument/2006/relationships/image" Id="rId3"/>
</rels:Relationships>

</file>

<file path=ppt/slides/_rels/slide1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5.jpg" Type="http://schemas.openxmlformats.org/officeDocument/2006/relationships/image" Id="rId3"/>
</rels:Relationships>

</file>

<file path=ppt/slides/_rels/slide1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1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1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0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6.jpg" Type="http://schemas.openxmlformats.org/officeDocument/2006/relationships/image" Id="rId3"/>
</rels:Relationships>

</file>

<file path=ppt/slides/_rels/slide21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7.jpg" Type="http://schemas.openxmlformats.org/officeDocument/2006/relationships/image" Id="rId3"/>
</rels:Relationships>

</file>

<file path=ppt/slides/_rels/slide22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2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8.jpg" Type="http://schemas.openxmlformats.org/officeDocument/2006/relationships/image" Id="rId3"/>
<rels:Relationship Target="../media/image9.jpg" Type="http://schemas.openxmlformats.org/officeDocument/2006/relationships/image" Id="rId4"/>
<rels:Relationship Target="../media/image10.jpg" Type="http://schemas.openxmlformats.org/officeDocument/2006/relationships/image" Id="rId5"/>
</rels:Relationships>

</file>

<file path=ppt/slides/_rels/slide2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2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jpg" Type="http://schemas.openxmlformats.org/officeDocument/2006/relationships/image" Id="rId3"/>
</rels:Relationships>

</file>

<file path=ppt/slides/_rels/slide2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5.png" Type="http://schemas.openxmlformats.org/officeDocument/2006/relationships/image" Id="rId2"/>
</rels:Relationships>

</file>

<file path=ppt/slides/_rels/slide3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.jpg" Type="http://schemas.openxmlformats.org/officeDocument/2006/relationships/image" Id="rId3"/>
</rels:Relationships>

</file>

<file path=ppt/slides/_rels/slide4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.jpg" Type="http://schemas.openxmlformats.org/officeDocument/2006/relationships/image" Id="rId3"/>
</rels:Relationships>

</file>

<file path=ppt/slides/_rels/slide5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2.jpg" Type="http://schemas.openxmlformats.org/officeDocument/2006/relationships/image" Id="rId3"/>
</rels:Relationships>

</file>

<file path=ppt/slides/_rels/slide6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1.png" Type="http://schemas.openxmlformats.org/officeDocument/2006/relationships/image" Id="rId3"/>
<rels:Relationship Target="../media/image12.png" Type="http://schemas.openxmlformats.org/officeDocument/2006/relationships/image" Id="rId4"/>
<rels:Relationship Target="../media/image13.png" Type="http://schemas.openxmlformats.org/officeDocument/2006/relationships/image" Id="rId5"/>
</rels:Relationships>

</file>

<file path=ppt/slides/_rels/slide7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14.png" Type="http://schemas.openxmlformats.org/officeDocument/2006/relationships/image" Id="rId3"/>
</rels:Relationships>

</file>

<file path=ppt/slides/_rels/slide8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/rels:Relationships>

</file>

<file path=ppt/slides/_rels/slide9.xml.rels><?xml version="1.0" encoding="UTF-8" standalone="yes"?>
<rels:Relationships xmlns:rels="http://schemas.openxmlformats.org/package/2006/relationships">
<rels:Relationship Target="../slideLayouts/slideLayout7.xml" Type="http://schemas.openxmlformats.org/officeDocument/2006/relationships/slideLayout" Id="rId1"/>
<rels:Relationship Target="../media/image1.png" Type="http://schemas.openxmlformats.org/officeDocument/2006/relationships/image" Id="rId2"/>
<rels:Relationship Target="../media/image3.jpg" Type="http://schemas.openxmlformats.org/officeDocument/2006/relationships/image" Id="rId3"/>
</rels:Relationships>

</file>

<file path=ppt/slides/slide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9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58" name="AutoShape 3"/>
          <p:cNvSpPr/>
          <p:nvPr/>
        </p:nvSpPr>
        <p:spPr>
          <a:xfrm rot="0">
            <a:off x="609600" y="609600"/>
            <a:ext cx="10972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27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课程目录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212850"/>
            <a:ext cx="914400" cy="12700"/>
          </a:xfrm>
          <a:prstGeom prst="line">
            <a:avLst/>
          </a:prstGeom>
          <a:ln w="38100">
            <a:solidFill>
              <a:srgbClr val="2563EB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200004" name="AutoShape 5"/>
          <p:cNvSpPr/>
          <p:nvPr/>
        </p:nvSpPr>
        <p:spPr>
          <a:xfrm rot="0">
            <a:off x="6096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05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9144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06" name="AutoShape 7"/>
          <p:cNvSpPr/>
          <p:nvPr/>
        </p:nvSpPr>
        <p:spPr>
          <a:xfrm rot="0">
            <a:off x="29464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3" name="AutoShape 8"/>
          <p:cNvSpPr/>
          <p:nvPr/>
        </p:nvSpPr>
        <p:spPr>
          <a:xfrm rot="0">
            <a:off x="9144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eyJfdGVtcGxhdGVEYXRhIjp7ImNvbnRlbnRUeXBlIjoiJGNhdGEwIiwibGluZUNvdW50IjoiMSIsIndvcmRDb3VudCI6IjUifSwidGFnIjoiJGNhdGEwIn0=</bd:templateData>
          </p:ext>
        </p:extLst>
      </p:sp>
      <p:sp>
        <p:nvSpPr>
          <p:cNvPr id="219464" name="AutoShape 9"/>
          <p:cNvSpPr/>
          <p:nvPr/>
        </p:nvSpPr>
        <p:spPr>
          <a:xfrm rot="0">
            <a:off x="9144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09" name="AutoShape 10"/>
          <p:cNvSpPr/>
          <p:nvPr/>
        </p:nvSpPr>
        <p:spPr>
          <a:xfrm rot="0">
            <a:off x="43688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0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46736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1" name="AutoShape 12"/>
          <p:cNvSpPr/>
          <p:nvPr/>
        </p:nvSpPr>
        <p:spPr>
          <a:xfrm rot="0">
            <a:off x="67056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68" name="AutoShape 13"/>
          <p:cNvSpPr/>
          <p:nvPr/>
        </p:nvSpPr>
        <p:spPr>
          <a:xfrm rot="0">
            <a:off x="46736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eyJfdGVtcGxhdGVEYXRhIjp7ImNvbnRlbnRUeXBlIjoiJGNhdGExIiwibGluZUNvdW50IjoiMSIsIndvcmRDb3VudCI6IjUifSwidGFnIjoiJGNhdGExIn0=</bd:templateData>
          </p:ext>
        </p:extLst>
      </p:sp>
      <p:sp>
        <p:nvSpPr>
          <p:cNvPr id="219469" name="AutoShape 14"/>
          <p:cNvSpPr/>
          <p:nvPr/>
        </p:nvSpPr>
        <p:spPr>
          <a:xfrm rot="0">
            <a:off x="46736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4" name="AutoShape 15"/>
          <p:cNvSpPr/>
          <p:nvPr/>
        </p:nvSpPr>
        <p:spPr>
          <a:xfrm rot="0">
            <a:off x="8128000" y="1651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432800" y="1955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16" name="AutoShape 17"/>
          <p:cNvSpPr/>
          <p:nvPr/>
        </p:nvSpPr>
        <p:spPr>
          <a:xfrm rot="0">
            <a:off x="10464800" y="1955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3" name="AutoShape 18"/>
          <p:cNvSpPr/>
          <p:nvPr/>
        </p:nvSpPr>
        <p:spPr>
          <a:xfrm rot="0">
            <a:off x="8432800" y="2463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eyJfdGVtcGxhdGVEYXRhIjp7ImNvbnRlbnRUeXBlIjoiJGNhdGEyIiwibGluZUNvdW50IjoiMSIsIndvcmRDb3VudCI6IjUifSwidGFnIjoiJGNhdGEyIn0=</bd:templateData>
          </p:ext>
        </p:extLst>
      </p:sp>
      <p:sp>
        <p:nvSpPr>
          <p:cNvPr id="219474" name="AutoShape 19"/>
          <p:cNvSpPr/>
          <p:nvPr/>
        </p:nvSpPr>
        <p:spPr>
          <a:xfrm rot="0">
            <a:off x="8432800" y="2844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19" name="AutoShape 20"/>
          <p:cNvSpPr/>
          <p:nvPr/>
        </p:nvSpPr>
        <p:spPr>
          <a:xfrm rot="0">
            <a:off x="6096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0" name="Picture 2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9144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1" name="AutoShape 22"/>
          <p:cNvSpPr/>
          <p:nvPr/>
        </p:nvSpPr>
        <p:spPr>
          <a:xfrm rot="0">
            <a:off x="29464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78" name="AutoShape 23"/>
          <p:cNvSpPr/>
          <p:nvPr/>
        </p:nvSpPr>
        <p:spPr>
          <a:xfrm rot="0">
            <a:off x="9144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eyJfdGVtcGxhdGVEYXRhIjp7ImNvbnRlbnRUeXBlIjoiJGNhdGEzIiwibGluZUNvdW50IjoiMSIsIndvcmRDb3VudCI6IjUifSwidGFnIjoiJGNhdGEzIn0=</bd:templateData>
          </p:ext>
        </p:extLst>
      </p:sp>
      <p:sp>
        <p:nvSpPr>
          <p:cNvPr id="219479" name="AutoShape 24"/>
          <p:cNvSpPr/>
          <p:nvPr/>
        </p:nvSpPr>
        <p:spPr>
          <a:xfrm rot="0">
            <a:off x="9144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0024" name="AutoShape 25"/>
          <p:cNvSpPr/>
          <p:nvPr/>
        </p:nvSpPr>
        <p:spPr>
          <a:xfrm rot="0">
            <a:off x="43688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5400000" dist="50800">
              <a:srgbClr val="000000">
                <a:alpha val="8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25" name="Picture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0">
            <a:off x="46736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00026" name="AutoShape 27"/>
          <p:cNvSpPr/>
          <p:nvPr/>
        </p:nvSpPr>
        <p:spPr>
          <a:xfrm rot="0">
            <a:off x="6705600" y="4241800"/>
            <a:ext cx="812800" cy="3048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800">
                <a:solidFill>
                  <a:srgbClr val="2563EB">
                    <a:alpha val="2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3" name="AutoShape 28"/>
          <p:cNvSpPr/>
          <p:nvPr/>
        </p:nvSpPr>
        <p:spPr>
          <a:xfrm rot="0">
            <a:off x="46736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项目成果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eyJfdGVtcGxhdGVEYXRhIjp7ImNvbnRlbnRUeXBlIjoiJGNhdGE0IiwibGluZUNvdW50IjoiMSIsIndvcmRDb3VudCI6IjUifSwidGFnIjoiJGNhdGE0In0=</bd:templateData>
          </p:ext>
        </p:extLst>
      </p:sp>
      <p:sp>
        <p:nvSpPr>
          <p:cNvPr id="219484" name="AutoShape 29"/>
          <p:cNvSpPr/>
          <p:nvPr/>
        </p:nvSpPr>
        <p:spPr>
          <a:xfrm rot="0">
            <a:off x="46736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9485" name="AutoShape 30"/>
          <p:cNvSpPr/>
          <p:nvPr/>
        </p:nvSpPr>
        <p:spPr>
          <a:xfrm rot="0">
            <a:off x="8128000" y="3937000"/>
            <a:ext cx="3454400" cy="2032000"/>
          </a:xfrm>
          <a:prstGeom prst="roundRect">
            <a:avLst>
              <a:gd fmla="val 6250" name="adj"/>
            </a:avLst>
          </a:prstGeom>
          <a:solidFill>
            <a:srgbClr val="2563EB">
              <a:alpha val="4999"/>
            </a:srgbClr>
          </a:solidFill>
          <a:ln w="12700">
            <a:solidFill>
              <a:srgbClr val="2563EB">
                <a:alpha val="100000"/>
              </a:srgbClr>
            </a:solidFill>
            <a:prstDash val="dash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200030" name="Picture 3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0">
            <a:off x="8432800" y="42418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219487" name="AutoShape 32"/>
          <p:cNvSpPr/>
          <p:nvPr/>
        </p:nvSpPr>
        <p:spPr>
          <a:xfrm rot="0">
            <a:off x="8432800" y="4749800"/>
            <a:ext cx="2844800" cy="3556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2563EB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eyJfdGVtcGxhdGVEYXRhIjp7ImNvbnRlbnRUeXBlIjoiJGNhdGE1IiwibGluZUNvdW50IjoiMSIsIndvcmRDb3VudCI6IjUifSwidGFnIjoiJGNhdGE1In0=</bd:templateData>
          </p:ext>
        </p:extLst>
      </p:sp>
      <p:sp>
        <p:nvSpPr>
          <p:cNvPr id="219488" name="AutoShape 33"/>
          <p:cNvSpPr/>
          <p:nvPr/>
        </p:nvSpPr>
        <p:spPr>
          <a:xfrm rot="0">
            <a:off x="8432800" y="5130800"/>
            <a:ext cx="28448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99">
                <a:solidFill>
                  <a:srgbClr val="6B7280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/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ebruW9lVxu6aG555uu6IOM5pmvXG7pl67popjliIbmnpBcbuaUuei/m+aOquaWvVxu5a6e5pa96L+H56iLXG7pobnnm67miJDmnpxcbue7j+mqjOaAu+e7kyIsInRwbGlkIjoiMTAwMDEiLCJ0cGxOYW1lIjoiY2F0YUxpc3RfMzA2MDE4ODM4MTYwMzAzXzg3NTc4Mjc3OV8yNjgwNzkyNTY5MjAzMDNfNl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0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62000" y="1778000"/>
            <a:ext cx="1016000" cy="10160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2" name="AutoShape 5"/>
          <p:cNvSpPr/>
          <p:nvPr/>
        </p:nvSpPr>
        <p:spPr>
          <a:xfrm rot="0">
            <a:off x="762000" y="3048000"/>
            <a:ext cx="3048000" cy="1524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600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返工成本削减项目案例研究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762000" y="4692650"/>
            <a:ext cx="1016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00006" name="AutoShape 7"/>
          <p:cNvSpPr/>
          <p:nvPr/>
        </p:nvSpPr>
        <p:spPr>
          <a:xfrm rot="0">
            <a:off x="762000" y="4953000"/>
            <a:ext cx="3048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07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080000" y="1778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6" name="AutoShape 9"/>
          <p:cNvSpPr/>
          <p:nvPr/>
        </p:nvSpPr>
        <p:spPr>
          <a:xfrm rot="0">
            <a:off x="5080000" y="2540000"/>
            <a:ext cx="6096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17" name="AutoShape 10"/>
          <p:cNvSpPr/>
          <p:nvPr/>
        </p:nvSpPr>
        <p:spPr>
          <a:xfrm rot="0">
            <a:off x="5080000" y="3175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0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5334000" y="3365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19" name="AutoShape 12"/>
          <p:cNvSpPr/>
          <p:nvPr/>
        </p:nvSpPr>
        <p:spPr>
          <a:xfrm rot="0">
            <a:off x="5842000" y="3302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7420" name="AutoShape 13"/>
          <p:cNvSpPr/>
          <p:nvPr/>
        </p:nvSpPr>
        <p:spPr>
          <a:xfrm rot="0">
            <a:off x="5080000" y="4191000"/>
            <a:ext cx="6096000" cy="889000"/>
          </a:xfrm>
          <a:prstGeom prst="roundRect">
            <a:avLst>
              <a:gd fmla="val 14287" name="adj"/>
            </a:avLst>
          </a:prstGeom>
          <a:solidFill>
            <a:srgbClr val="F1F5F9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00013" name="Picture 1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0">
            <a:off x="5334000" y="43815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117422" name="AutoShape 15"/>
          <p:cNvSpPr/>
          <p:nvPr/>
        </p:nvSpPr>
        <p:spPr>
          <a:xfrm rot="0">
            <a:off x="5842000" y="4318000"/>
            <a:ext cx="5080000" cy="635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1599">
                <a:solidFill>
                  <a:srgbClr val="334155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降本增效的实践智慧</a:t>
            </a:r>
            <a:endParaRPr lang="en-US" sz="1100"/>
          </a:p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</a:p>
        </p:txBody>
        <p:extLst>
          <p:ext uri="http://schemas.baidu.com/office/drawing/2023/templateData">
            <bd:templateData xmlns:bd="http://schemas.baidu.com/office/drawing/2023/templateData">eyJ0YWciOiIkc3ViVGl0bGUifQ==</bd:templateData>
          </p:ext>
        </p:extLst>
      </p:sp>
      <p:cxnSp>
        <p:nvCxnSpPr>
          <p:cNvPr id="16" name="Connector 16"/>
          <p:cNvCxnSpPr/>
          <p:nvPr/>
        </p:nvCxnSpPr>
        <p:spPr>
          <a:xfrm>
            <a:off x="5080000" y="5454650"/>
            <a:ext cx="6096000" cy="12700"/>
          </a:xfrm>
          <a:prstGeom prst="line">
            <a:avLst/>
          </a:prstGeom>
          <a:ln w="12700">
            <a:solidFill>
              <a:srgbClr val="E2E8F0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17424" name="AutoShape 17"/>
          <p:cNvSpPr/>
          <p:nvPr/>
        </p:nvSpPr>
        <p:spPr>
          <a:xfrm rot="0">
            <a:off x="5080000" y="5651500"/>
            <a:ext cx="60960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 fontScale="100000"/>
          </a:bodyPr>
          <a:lstStyle/>
          <a:p>
            <a:pPr algn="l" defTabSz="914400" mar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等线"/>
                <a:ea typeface="宋体"/>
                <a:cs typeface="+mn-cs"/>
              </a:defRPr>
            </a:pPr>
            <a:r>
              <a:rPr lang="en-US" sz="1200">
                <a:solidFill>
                  <a:srgbClr val="94A3B8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汇报人：卓越质量智库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ui/lOW3peaIkOacrOWJiuWHj+mhueebruahiOS+i+eglOeptiIsInRwbGlkIjoiMTAwMDEiLCJ0cGxOYW1lIjoidGl0bGVfMzA2MDE4ODM4MTYwMzAzXzg3NTc4Mjc3OV8yNjgwNzkyNTY5MjAzMDN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03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改进措施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Uuei/m+aOquaWvS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25006" r="25006"/>
          <a:stretch>
            <a:fillRect/>
          </a:stretch>
        </p:blipFill>
        <p:spPr>
          <a:xfrm rot="0">
            <a:off x="154300" y="1109992"/>
            <a:ext cx="4095887" cy="5461182"/>
          </a:xfrm>
          <a:prstGeom prst="parallelogram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5021790" y="1109992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提升检测精度与效率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723196" y="1295798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144917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3461209" y="1295798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3629632" y="1174560"/>
            <a:ext cx="761713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021790" y="1611739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采用机器视觉和AI算法实现微米级缺陷识别，漏检率可降至0.03%以下，较人工检测提升两个数量级，避免因漏检导致的批量返工。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603086" y="2766189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降低人力依赖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304492" y="2951995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726213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3042505" y="2951995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3094713" y="2830757"/>
            <a:ext cx="105020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4603086" y="3267935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自动化设备可24小时连续工作，单台设备检测速度达每分钟1500次，替代传统5-8人质检团队，年节省人力成本超百万元。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221062" y="4422385"/>
            <a:ext cx="5989821" cy="71999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数据驱动的工艺优化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22468" y="4608191"/>
            <a:ext cx="668149" cy="52397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AutoShape 18"/>
          <p:cNvSpPr/>
          <p:nvPr/>
        </p:nvSpPr>
        <p:spPr>
          <a:xfrm rot="0">
            <a:off x="3344189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2660481" y="4608191"/>
            <a:ext cx="523974" cy="52397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2741771" y="4486953"/>
            <a:ext cx="1062715" cy="75483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221062" y="4924131"/>
            <a:ext cx="5833336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通过缺陷特征聚类分析，自动定位波峰焊温度异常等根本性问题，反向优化工艺参数，使整体不良率下降62%。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自动化检测设备的引入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HquWKqOWMluajgOa1i+iuvuWkh+eahOW8leWFpVxuIyMjIOaPkOWNh+ajgOa1i+eyvuW6puS4juaViOeOh1xu6YeH55So5py65Zmo6KeG6KeJ5ZKMQUnnrpfms5Xlrp7njrDlvq7nsbPnuqfnvLrpmbfor4bliKvvvIzmvI/mo4Dnjoflj6/pmY3oh7MwLjAzJeS7peS4i++8jOi+g+S6uuW3peajgOa1i+aPkOWNh+S4pOS4quaVsOmHj+e6p++8jOmBv+WFjeWboOa8j+ajgOWvvOiHtOeahOaJuemHj+i/lOW3peOAglxuIyMjIOmZjeS9juS6uuWKm+S+nei1llxu6Ieq5Yqo5YyW6K6+5aSH5Y+vMjTlsI/ml7bov57nu63lt6XkvZzvvIzljZXlj7Dorr7lpIfmo4DmtYvpgJ/luqbovr7mr4/liIbpkp8xNTAw5qyh77yM5pu/5Luj5Lyg57ufNS045Lq66LSo5qOA5Zui6Zif77yM5bm06IqC55yB5Lq65Yqb5oiQ5pys6LaF55m+5LiH5YWD44CCXG4jIyMg5pWw5o2u6amx5Yqo55qE5bel6Im65LyY5YyWXG7pgJrov4fnvLrpmbfnibnlvoHogZrnsbvliIbmnpDvvIzoh6rliqjlrprkvY3ms6Lls7DnhIrmuKnluqblvILluLjnrYnmoLnmnKzmgKfpl67popjvvIzlj43lkJHkvJjljJblt6Xoibrlj4LmlbDvvIzkvb/mlbTkvZPkuI3oia/njofkuIvpmY02MiXjgIIiLCJ0cGxpZCI6IjEwMDAxIiwidHBsTmFtZSI6Imxpc3QzX0ltZzN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6667" r="16667"/>
          <a:stretch>
            <a:fillRect/>
          </a:stretch>
        </p:blipFill>
        <p:spPr>
          <a:xfrm rot="0">
            <a:off x="671635" y="1198944"/>
            <a:ext cx="4896317" cy="4896317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TextBox 4"/>
          <p:cNvSpPr txBox="1"/>
          <p:nvPr/>
        </p:nvSpPr>
        <p:spPr>
          <a:xfrm rot="0">
            <a:off x="6117399" y="1833417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在CNC加工环节部署智能算法，根据原材料特性动态优化进给速率与切削深度，单件能耗降低19%，尺寸超差率减少43%。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6117399" y="1466523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参数自适应调整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6117399" y="3371805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通过价值流图分析，识别并合并3道重复检验工序，缩短生产周期22%，减少因流程冗余导致的误操作风险。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6117399" y="3039750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冗余工序剔除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6117399" y="4966332"/>
            <a:ext cx="4823847" cy="9475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在装配线关键工位安装力矩传感器与光电报警系统，实时拦截螺丝漏打、部件错装等常见错误，将装配返工率从8%压降至1.2%。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6117399" y="4594438"/>
            <a:ext cx="3971456" cy="34983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防错装置加装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高缺陷工序的优化方案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rmOe8uumZt+W3peW6j+eahOS8mOWMluaWueahiFxuIyMjIOWPguaVsOiHqumAguW6lOiwg+aVtFxu5ZyoQ05D5Yqg5bel546v6IqC6YOo572y5pm66IO9566X5rOV77yM5qC55o2u5Y6f5p2Q5paZ54m55oCn5Yqo5oCB5LyY5YyW6L+b57uZ6YCf546H5LiO5YiH5YmK5rex5bqm77yM5Y2V5Lu26IO96ICX6ZmN5L2OMTkl77yM5bC65a+46LaF5beu546H5YeP5bCRNDMl44CCXG4jIyMg5YaX5L2Z5bel5bqP5YmU6ZmkXG7pgJrov4fku7flgLzmtYHlm77liIbmnpDvvIzor4bliKvlubblkIjlubYz6YGT6YeN5aSN5qOA6aqM5bel5bqP77yM57yp55+t55Sf5Lqn5ZGo5pyfMjIl77yM5YeP5bCR5Zug5rWB56iL5YaX5L2Z5a+86Ie055qE6K+v5pON5L2c6aOO6Zmp44CCXG4jIyMg6Ziy6ZSZ6KOF572u5Yqg6KOFXG7lnKjoo4XphY3nur/lhbPplK7lt6XkvY3lronoo4Xlipvnn6nkvKDmhJ/lmajkuI7lhYnnlLXmiqXorabns7vnu5/vvIzlrp7ml7bmi6bmiKronrrkuJ3mvI/miZPjgIHpg6jku7bplJnoo4XnrYnluLjop4HplJnor6/vvIzlsIboo4XphY3ov5Tlt6Xnjofku444JeWOi+mZjeiHszEuMiXjgIIiLCJ0cGxpZCI6IjEwMDAxIiwidHBsTmFtZSI6Imxpc3QzX0ltZzEz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891942" y="1668101"/>
            <a:ext cx="4993636" cy="4033322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727302" y="1668101"/>
            <a:ext cx="4993636" cy="4033322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4315509" y="2315106"/>
            <a:ext cx="2981862" cy="2981862"/>
          </a:xfrm>
          <a:prstGeom prst="ellipse">
            <a:avLst/>
          </a:prstGeom>
          <a:solidFill>
            <a:srgbClr val="FFFFFF">
              <a:alpha val="5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4497273" y="2496870"/>
            <a:ext cx="2618335" cy="2618335"/>
          </a:xfrm>
          <a:prstGeom prst="ellipse">
            <a:avLst/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647494" y="2818943"/>
            <a:ext cx="2146888" cy="197419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7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VS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8" name="Connector 8"/>
          <p:cNvCxnSpPr/>
          <p:nvPr/>
        </p:nvCxnSpPr>
        <p:spPr>
          <a:xfrm>
            <a:off x="1156826" y="2719570"/>
            <a:ext cx="2720394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9" name="TextBox 9"/>
          <p:cNvSpPr txBox="1"/>
          <p:nvPr/>
        </p:nvSpPr>
        <p:spPr>
          <a:xfrm rot="0">
            <a:off x="1033531" y="2792629"/>
            <a:ext cx="3108025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开发AR辅助操作手册，通过三维动画演示关键步骤，使新员工培训周期缩短40%，操作失误率降低35%。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每月开展“缺陷复盘会”，分析TOP3返工原因并更新SOP，确保操作规范与实际问题同步迭代。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6085745" y="1966720"/>
            <a:ext cx="4490918" cy="68951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r">
              <a:lnSpc>
                <a:spcPct val="150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动态流程监控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cxnSp>
        <p:nvCxnSpPr>
          <p:cNvPr id="11" name="Connector 11"/>
          <p:cNvCxnSpPr/>
          <p:nvPr/>
        </p:nvCxnSpPr>
        <p:spPr>
          <a:xfrm>
            <a:off x="7732070" y="2719570"/>
            <a:ext cx="2720394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2" name="TextBox 12"/>
          <p:cNvSpPr txBox="1"/>
          <p:nvPr/>
        </p:nvSpPr>
        <p:spPr>
          <a:xfrm rot="0">
            <a:off x="7446343" y="2792629"/>
            <a:ext cx="3130034" cy="268547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部署IoT传感器采集工位节拍数据，当工序耗时偏离标准值±15%时自动触发预警，避免因节奏失衡导致的堆积性返工。</a:t>
            </a:r>
          </a:p>
          <a:p>
            <a:pPr indent="-228600" lvl="1" marL="228600">
              <a:lnSpc>
                <a:spcPct val="150000"/>
              </a:lnSpc>
              <a:buFont typeface="Arial"/>
              <a:buChar char="•"/>
            </a:pPr>
            <a:r>
              <a:rPr lang="en-US" sz="1275">
                <a:solidFill>
                  <a:schemeClr val="accent1">
                    <a:lumMod val="50000"/>
                  </a:schemeClr>
                </a:solidFill>
                <a:latin typeface="Microsoft Yahei"/>
                <a:ea typeface="Microsoft Yahei"/>
                <a:cs typeface="Microsoft Yahei"/>
              </a:rPr>
              <a:t>建立跨部门快速响应机制，质量异常需在30分钟内完成根本原因分析并启动纠正措施，将问题解决周期压缩至原1/3。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033531" y="1966720"/>
            <a:ext cx="3953624" cy="81272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9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标准化操作培训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员工培训与流程调整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RmOW3peWfueiureS4jua1geeoi+iwg+aVtFxuIyMjIOagh+WHhuWMluaTjeS9nOWfueiurVxuLSDlvIDlj5FBUui+heWKqeaTjeS9nOaJi+WGjO+8jOmAmui/h+S4iee7tOWKqOeUu+a8lOekuuWFs+mUruatpemqpO+8jOS9v+aWsOWRmOW3peWfueiureWRqOacn+e8qeefrTQwJe+8jOaTjeS9nOWkseivr+eOh+mZjeS9jjM1JeOAglxuLSDmr4/mnIjlvIDlsZXigJznvLrpmbflpI3nm5jkvJrigJ3vvIzliIbmnpBUT1Az6L+U5bel5Y6f5Zug5bm25pu05pawU09Q77yM56Gu5L+d5pON5L2c6KeE6IyD5LiO5a6e6ZmF6Zeu6aKY5ZCM5q2l6L+t5Luj44CCXG4jIyMg5Yqo5oCB5rWB56iL55uR5o6nXG4tIOmDqOe9sklvVOS8oOaEn+WZqOmHh+mbhuW3peS9jeiKguaLjeaVsOaNru+8jOW9k+W3peW6j+iAl+aXtuWBj+emu+agh+WHhuWAvMKxMTUl5pe26Ieq5Yqo6Kem5Y+R6aKE6K2m77yM6YG/5YWN5Zug6IqC5aWP5aSx6KGh5a+86Ie055qE5aCG56ev5oCn6L+U5bel44CCXG4tIOW7uueri+i3qOmDqOmXqOW/q+mAn+WTjeW6lOacuuWItu+8jOi0qOmHj+W8guW4uOmcgOWcqDMw5YiG6ZKf5YaF5a6M5oiQ5qC55pys5Y6f5Zug5YiG5p6Q5bm25ZCv5Yqo57qg5q2j5o6q5pa977yM5bCG6Zeu6aKY6Kej5Yaz5ZGo5pyf5Y6L57yp6Iez5Y6fMS8z44CCIiwidHBsaWQiOiIxMDAwMSIsInRwbE5hbWUiOiJsaXN0Ml8w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04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实施过程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i/h+eoiy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547383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27622" y="1274102"/>
            <a:ext cx="3357637" cy="4481057"/>
          </a:xfrm>
          <a:prstGeom prst="rect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729857" y="1274102"/>
            <a:ext cx="3357637" cy="4481057"/>
          </a:xfrm>
          <a:prstGeom prst="rect">
            <a:avLst/>
          </a:prstGeom>
          <a:solidFill>
            <a:schemeClr val="accent2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9900271" y="-879040"/>
            <a:ext cx="1255062" cy="63852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13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7729857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8914250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140136" y="1274102"/>
            <a:ext cx="1480737" cy="481911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5324529" y="1274102"/>
            <a:ext cx="481911" cy="481911"/>
          </a:xfrm>
          <a:prstGeom prst="parallelogram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547383" y="1274102"/>
            <a:ext cx="1480737" cy="481911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1731775" y="1274102"/>
            <a:ext cx="481911" cy="481911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36207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供应商评估与选择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36207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技术部门协同设备部进行设备选型研讨，制定统一技术标准，优先选择同行业占有率高的厂家，确保设备性能与兼容性满足生产需求。在采购谈判中同步锁定备品备件价格及维修服务条款，避免后期垄断性高价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362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要点一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4453907" y="1202054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要点二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4380002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设备专项管理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4380002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建立《设备的一生》管理制度，从采购到报废全程跟踪，包括设备档案、维护记录、备件消耗等数据，通过数字化系统实现实时监控，预防因管理疏漏导致的隐性返工成本。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8006834" y="1939963"/>
            <a:ext cx="2848785" cy="1079635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安装过程优化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8006834" y="2882999"/>
            <a:ext cx="2848785" cy="237701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采用模块化安装方案，减少现场调试时间。例如特斯拉上海工厂通过直线型动线设计，避免机械臂无效动作，同时配合本土化供应链（4小时交付圈），缩短安装周期30%以上。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8045876" y="1204425"/>
            <a:ext cx="1051264" cy="63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18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要点三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设备采购与安装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uvuWkh+mHh+i0reS4juWuieijhVxuIyMjIOS+m+W6lOWVhuivhOS8sOS4jumAieaLqVxu6YCa6L+H5oqA5pyv6YOo6Zeo5Y2P5ZCM6K6+5aSH6YOo6L+b6KGM6K6+5aSH6YCJ5Z6L56CU6K6o77yM5Yi25a6a57uf5LiA5oqA5pyv5qCH5YeG77yM5LyY5YWI6YCJ5oup5ZCM6KGM5Lia5Y2g5pyJ546H6auY55qE5Y6C5a6277yM56Gu5L+d6K6+5aSH5oCn6IO95LiO5YW85a655oCn5ruh6Laz55Sf5Lqn6ZyA5rGC44CC5Zyo6YeH6LSt6LCI5Yik5Lit5ZCM5q2l6ZSB5a6a5aSH5ZOB5aSH5Lu25Lu35qC85Y+K57u05L+u5pyN5Yqh5p2h5qy+77yM6YG/5YWN5ZCO5pyf5Z6E5pat5oCn6auY5Lu344CCXG4jIyMg6K6+5aSH5LiT6aG5566h55CGXG7lu7rnq4vjgIrorr7lpIfnmoTkuIDnlJ/jgIvnrqHnkIbliLbluqbvvIzku47ph4fotK3liLDmiqXlup/lhajnqIvot5/ouKrvvIzljIXmi6zorr7lpIfmoaPmoYjjgIHnu7TmiqTorrDlvZXjgIHlpIfku7bmtojogJfnrYnmlbDmja7vvIzpgJrov4fmlbDlrZfljJbns7vnu5/lrp7njrDlrp7ml7bnm5HmjqfvvIzpooTpmLLlm6DnrqHnkIbnlo/mvI/lr7zoh7TnmoTpmpDmgKfov5Tlt6XmiJDmnKzjgIJcbiMjIyDlronoo4Xov4fnqIvkvJjljJZcbumHh+eUqOaooeWdl+WMluWuieijheaWueahiO+8jOWHj+WwkeeOsOWcuuiwg+ivleaXtumXtOOAguS+i+WmgueJueaWr+aLieS4iua1t+W3peWOgumAmui/h+ebtOe6v+Wei+WKqOe6v+iuvuiuoe+8jOmBv+WFjeacuuaisOiHguaXoOaViOWKqOS9nO+8jOWQjOaXtumFjeWQiOacrOWcn+WMluS+m+W6lOmTvu+8iDTlsI/ml7bkuqTku5jlnIjvvInvvIznvKnnn63lronoo4XlkajmnJ8zMCXku6XkuIrjgIIiLCJ0cGxpZCI6IjEwMDAxIiwidHBsTmFtZSI6Imxpc3QzXzN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1022108" y="1906619"/>
            <a:ext cx="9147717" cy="328063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参数标准化验证：对自动化焊装线等关键设备进行毫米级精度测试，记录焊接强度、定位误差等数据，确保符合工艺标准。例如特斯拉Model3焊装线通过500+机械臂的协同调试，将焊接不良率控制在0.5%以下。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故障模拟与应对：主动模拟材料错配、程序错误等场景，测试系统容错能力。针对压铸工艺良率不足的问题，要求供应商提供废品补偿条款（如良率&lt;95%按差额扣款），倒逼工艺改进。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人员操作培训：开展“理论+实操”双维度培训，重点培养设备异常识别能力。某电子厂通过VR模拟返工场景，使操作员错误操作率下降40%。</a:t>
            </a:r>
          </a:p>
          <a:p>
            <a:pPr indent="-228600" lvl="1" marL="228600">
              <a:lnSpc>
                <a:spcPct val="186000"/>
              </a:lnSpc>
              <a:buFont typeface="Arial"/>
              <a:buChar char="•"/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数据闭环管理：部署MES系统实时采集调试数据，自动生成SPC控制图，识别波动异常。例如某汽车零部件厂通过温度传感器数据追溯，发现模具预热不足导致的尺寸偏差，减少返工批次15%。</a:t>
            </a:r>
          </a:p>
        </p:txBody>
        <p:extLst>
          <p:ext uri="http://schemas.baidu.com/office/drawing/2023/templateData">
            <bd:templateData xmlns:bd="http://schemas.baidu.com/office/drawing/2023/templateData">eyJ0YWciOiIkdGV4dCJ9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测试与调试阶段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1i+ivleS4juiwg+ivlemYtuautVxu5Y+C5pWw5qCH5YeG5YyW6aqM6K+B77ya5a+56Ieq5Yqo5YyW54SK6KOF57q/562J5YWz6ZSu6K6+5aSH6L+b6KGM5q+r57Gz57qn57K+5bqm5rWL6K+V77yM6K6w5b2V54SK5o6l5by65bqm44CB5a6a5L2N6K+v5beu562J5pWw5o2u77yM56Gu5L+d56ym5ZCI5bel6Im65qCH5YeG44CC5L6L5aaC54m55pav5ouJTW9kZWwz54SK6KOF57q/6YCa6L+HNTAwK+acuuaisOiHgueahOWNj+WQjOiwg+ivle+8jOWwhueEiuaOpeS4jeiJr+eOh+aOp+WItuWcqDAuNSXku6XkuIvjgIItIOWPguaVsOagh+WHhuWMlumqjOivge+8muWvueiHquWKqOWMlueEiuijhee6v+etieWFs+mUruiuvuWkh+i/m+ihjOavq+exs+e6p+eyvuW6pua1i+ivle+8jOiusOW9leeEiuaOpeW8uuW6puOAgeWumuS9jeivr+W3ruetieaVsOaNru+8jOehruS/neespuWQiOW3peiJuuagh+WHhuOAguS+i+WmgueJueaWr+aLiU1vZGVsM+eEiuijhee6v+mAmui/hzUwMCvmnLrmorDoh4LnmoTljY/lkIzosIPor5XvvIzlsIbnhIrmjqXkuI3oia/njofmjqfliLblnKgwLjUl5Lul5LiL44CCXG7mlYXpmpzmqKHmi5/kuI7lupTlr7nvvJrkuLvliqjmqKHmi5/mnZDmlpnplJnphY3jgIHnqIvluo/plJnor6/nrYnlnLrmma/vvIzmtYvor5Xns7vnu5/lrrnplJnog73lipvjgILpkojlr7nljovpk7jlt6Xoibroia/njofkuI3otrPnmoTpl67popjvvIzopoHmsYLkvpvlupTllYbmj5Dkvpvlup/lk4HooaXlgb/mnaHmrL7vvIjlpoLoia/njoc8OTUl5oyJ5beu6aKd5omj5qy+77yJ77yM5YCS6YC85bel6Im65pS56L+b44CCLSDmlYXpmpzmqKHmi5/kuI7lupTlr7nvvJrkuLvliqjmqKHmi5/mnZDmlpnplJnphY3jgIHnqIvluo/plJnor6/nrYnlnLrmma/vvIzmtYvor5Xns7vnu5/lrrnplJnog73lipvjgILpkojlr7nljovpk7jlt6Xoibroia/njofkuI3otrPnmoTpl67popjvvIzopoHmsYLkvpvlupTllYbmj5Dkvpvlup/lk4HooaXlgb/mnaHmrL7vvIjlpoLoia/njoc8OTUl5oyJ5beu6aKd5omj5qy+77yJ77yM5YCS6YC85bel6Im65pS56L+b44CCXG7kurrlkZjmk43kvZzln7norq3vvJrlvIDlsZXigJznkIborror5a6e5pON4oCd5Y+M57u05bqm5Z+56K6t77yM6YeN54K55Z+55YW76K6+5aSH5byC5bi46K+G5Yir6IO95Yqb44CC5p+Q55S15a2Q5Y6C6YCa6L+HVlLmqKHmi5/ov5Tlt6XlnLrmma/vvIzkvb/mk43kvZzlkZjplJnor6/mk43kvZznjofkuIvpmY00MCXjgIItIOS6uuWRmOaTjeS9nOWfueiure+8muW8gOWxleKAnOeQhuiuuivlrp7mk43igJ3lj4znu7Tluqbln7norq3vvIzph43ngrnln7nlhbvorr7lpIflvILluLjor4bliKvog73lipvjgILmn5DnlLXlrZDljoLpgJrov4dWUuaooeaLn+i/lOW3peWcuuaZr++8jOS9v+aTjeS9nOWRmOmUmeivr+aTjeS9nOeOh+S4i+mZjTQwJeOAglxu5pWw5o2u6Zet546v566h55CG77ya6YOo572yTUVT57O757uf5a6e5pe26YeH6ZuG6LCD6K+V5pWw5o2u77yM6Ieq5Yqo55Sf5oiQU1BD5o6n5Yi25Zu+77yM6K+G5Yir5rOi5Yqo5byC5bi444CC5L6L5aaC5p+Q5rG96L2m6Zu26YOo5Lu25Y6C6YCa6L+H5rip5bqm5Lyg5oSf5Zmo5pWw5o2u6L+95rqv77yM5Y+R546w5qih5YW36aKE54Ot5LiN6Laz5a+86Ie055qE5bC65a+45YGP5beu77yM5YeP5bCR6L+U5bel5om55qyhMTUl44CCLSDmlbDmja7pl63njq/nrqHnkIbvvJrpg6jnvbJNRVPns7vnu5/lrp7ml7bph4fpm4bosIPor5XmlbDmja7vvIzoh6rliqjnlJ/miJBTUEPmjqfliLblm77vvIzor4bliKvms6LliqjlvILluLjjgILkvovlpoLmn5Dmsb3ovabpm7bpg6jku7bljoLpgJrov4fmuKnluqbkvKDmhJ/lmajmlbDmja7ov73muq/vvIzlj5HnjrDmqKHlhbfpooTng63kuI3otrPlr7zoh7TnmoTlsLrlr7jlgY/lt67vvIzlh4/lsJHov5Tlt6XmibnmrKExNSXjgIIiLCJ0cGxpZCI6IjEwMDAxIiwidHBsTmFtZSI6InRpdGxlQ29udGVudF8w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70821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70821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894271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双轨制对比分析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eyJfdGVtcGxhdGVEYXRhIjp7ImNvbnRlbnRUeXBlIjoiJGl0ZW0xX3RpdGxlIiwibGluZUNvdW50IjoiMiIsIndvcmRDb3VudCI6IjkifSwidGFnIjoiJGl0ZW0xX3RpdGxlIn0=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869433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在过渡期同步运行新旧产线，量化对比产能、良率、工时等指标。某挤出机厂商通过3个月并行测试，验证国产备件替代方案可靠性，最终实现降本30%且零断供风险。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eyJfdGVtcGxhdGVEYXRhIjp7ImNvbnRlbnRUeXBlIjoiJGl0ZW0xX2MiLCJsaW5lQ291bnQiOiI4Iiwid29yZENvdW50IjoiMTUifSwidGFnIjoiJGl0ZW0xX2MifQ==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218786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4218786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40484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风险隔离机制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eyJfdGVtcGxhdGVEYXRhIjp7ImNvbnRlbnRUeXBlIjoiJGl0ZW0yX3RpdGxlIiwibGluZUNvdW50IjoiMiIsIndvcmRDb3VudCI6IjkifSwidGFnIjoiJGl0ZW0yX3RpdGxlIn0=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40484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对关键工序设置物理隔离区，避免新旧流程交叉污染。例如CNC精加工与压铸产线分开管理，防止因工艺差异导致的批量性返工。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eyJfdGVtcGxhdGVEYXRhIjp7ImNvbnRlbnRUeXBlIjoiJGl0ZW0yX2MiLCJsaW5lQ291bnQiOiI4Iiwid29yZENvdW50IjoiMTUifSwidGFnIjoiJGl0ZW0yX2MifQ==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733145" y="1274542"/>
            <a:ext cx="3175309" cy="4589051"/>
          </a:xfrm>
          <a:prstGeom prst="rect">
            <a:avLst/>
          </a:prstGeom>
          <a:solidFill>
            <a:schemeClr val="accent2">
              <a:alpha val="100000"/>
              <a:lumMod val="75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7733145" y="1274542"/>
            <a:ext cx="3175309" cy="120778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919200" y="1372185"/>
            <a:ext cx="2852876" cy="998708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20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渐进式切换策略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eyJfdGVtcGxhdGVEYXRhIjp7ImNvbnRlbnRUeXBlIjoiJGl0ZW0zX3RpdGxlIiwibGluZUNvdW50IjoiMiIsIndvcmRDb3VudCI6IjkifSwidGFnIjoiJGl0ZW0zX3RpdGxlIn0=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919200" y="2822635"/>
            <a:ext cx="2852876" cy="267096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按“非核心部件→半核心部件→核心部件”分阶段替换，每阶段通过FMEA评估风险。某新能源企业用此方法将设备切换周期压缩至2周，返工成本降低50%。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eyJfdGVtcGxhdGVEYXRhIjp7ImNvbnRlbnRUeXBlIjoiJGl0ZW0zX2MiLCJsaW5lQ291bnQiOiI4Iiwid29yZENvdW50IjoiMTUifSwidGFnIjoiJGl0ZW0zX2MifQ==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新旧流程的并行运行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WsOaXp+a1geeoi+eahOW5tuihjOi/kOihjFxuIyMjIOWPjOi9qOWItuWvueavlOWIhuaekFxu5Zyo6L+H5rih5pyf5ZCM5q2l6L+Q6KGM5paw5pen5Lqn57q/77yM6YeP5YyW5a+55q+U5Lqn6IO944CB6Imv546H44CB5bel5pe2562J5oyH5qCH44CC5p+Q5oyk5Ye65py65Y6C5ZWG6YCa6L+HM+S4quaciOW5tuihjOa1i+ivle+8jOmqjOivgeWbveS6p+Wkh+S7tuabv+S7o+aWueahiOWPr+mdoOaAp++8jOacgOe7iOWunueOsOmZjeacrDMwJeS4lOmbtuaWreS+m+mjjumZqeOAglxuIyMjIOmjjumZqemalOemu+acuuWItlxu5a+55YWz6ZSu5bel5bqP6K6+572u54mp55CG6ZqU56a75Yy677yM6YG/5YWN5paw5pen5rWB56iL5Lqk5Y+J5rGh5p+T44CC5L6L5aaCQ05D57K+5Yqg5bel5LiO5Y6L6ZO45Lqn57q/5YiG5byA566h55CG77yM6Ziy5q2i5Zug5bel6Im65beu5byC5a+86Ie055qE5om56YeP5oCn6L+U5bel44CCXG4jIyMg5riQ6L+b5byP5YiH5o2i562W55WlXG7mjInigJzpnZ7moLjlv4Ppg6jku7bihpLljYrmoLjlv4Ppg6jku7bihpLmoLjlv4Ppg6jku7bigJ3liIbpmLbmrrXmm7/mjaLvvIzmr4/pmLbmrrXpgJrov4dGTUVB6K+E5Lyw6aOO6Zmp44CC5p+Q5paw6IO95rqQ5LyB5Lia55So5q2k5pa55rOV5bCG6K6+5aSH5YiH5o2i5ZGo5pyf5Y6L57yp6IezMuWRqO+8jOi/lOW3peaIkOacrOmZjeS9jjUwJeOAgiIsInRwbGlkIjoiMTAwMDEiLCJ0cGxOYW1lIjoibGlzdDNfN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05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项目成果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aIkOaenC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03691" y="2087038"/>
            <a:ext cx="1923317" cy="444944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844782" y="2087038"/>
            <a:ext cx="1923317" cy="443782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4844782" y="1211788"/>
            <a:ext cx="1923317" cy="192331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9119302" y="2087038"/>
            <a:ext cx="1923317" cy="4437827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9119302" y="1211788"/>
            <a:ext cx="1923317" cy="1923317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9236540" y="1329026"/>
            <a:ext cx="1688839" cy="168883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6961712" y="2087038"/>
            <a:ext cx="1923317" cy="4437827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6961712" y="1211788"/>
            <a:ext cx="1923317" cy="1923317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7078950" y="1329026"/>
            <a:ext cx="1688839" cy="168883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2734767" y="2087038"/>
            <a:ext cx="1923317" cy="444944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2734767" y="1211788"/>
            <a:ext cx="1923317" cy="1923317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2852006" y="1329026"/>
            <a:ext cx="1688839" cy="168883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603691" y="1211788"/>
            <a:ext cx="1923317" cy="1923317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720930" y="1329026"/>
            <a:ext cx="1688839" cy="168883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667816" y="3135104"/>
            <a:ext cx="1795068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工艺优化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603691" y="4073297"/>
            <a:ext cx="1923317" cy="20612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通过改进长柄三槽壳的热处理工艺，将二次回火改为一次回火，每条产线减少一台回火炉设备，单月节省加工成本2.83万元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2772240" y="4073297"/>
            <a:ext cx="1923317" cy="20612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实施单件进炉模式后，每条产线在线库存减少150件再制品，显著降低资金占用成本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4882255" y="4073297"/>
            <a:ext cx="1923317" cy="20612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减少回火次数直接降低电力消耗，年节约能源支出达37万元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999185" y="4073297"/>
            <a:ext cx="1923317" cy="20612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取消人工搬运工序后，相应岗位人力成本年节省28万元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9156774" y="4073297"/>
            <a:ext cx="1923317" cy="2061286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在7条产线推广新工艺后，综合年降本达到230万元以上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eyJ0YWciOiIkaXRlbTVfYyJ9</bd:templateData>
          </p:ext>
        </p:extLst>
      </p:sp>
      <p:sp>
        <p:nvSpPr>
          <p:cNvPr id="23" name="AutoShape 23"/>
          <p:cNvSpPr/>
          <p:nvPr/>
        </p:nvSpPr>
        <p:spPr>
          <a:xfrm rot="0">
            <a:off x="4962020" y="1329026"/>
            <a:ext cx="1688839" cy="1688839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2798892" y="3135104"/>
            <a:ext cx="1795068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库存压缩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25" name="TextBox 25"/>
          <p:cNvSpPr txBox="1"/>
          <p:nvPr/>
        </p:nvSpPr>
        <p:spPr>
          <a:xfrm rot="0">
            <a:off x="7025836" y="3135104"/>
            <a:ext cx="1795068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人力精简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6" name="TextBox 26"/>
          <p:cNvSpPr txBox="1"/>
          <p:nvPr/>
        </p:nvSpPr>
        <p:spPr>
          <a:xfrm rot="0">
            <a:off x="9183426" y="3135104"/>
            <a:ext cx="1795068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规模效应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eyJ0YWciOiIkaXRlbTVfdGl0bGUifQ==</bd:templateData>
          </p:ext>
        </p:extLst>
      </p:sp>
      <p:sp>
        <p:nvSpPr>
          <p:cNvPr id="27" name="TextBox 27"/>
          <p:cNvSpPr txBox="1"/>
          <p:nvPr/>
        </p:nvSpPr>
        <p:spPr>
          <a:xfrm rot="0">
            <a:off x="4908906" y="3135104"/>
            <a:ext cx="1795068" cy="97548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能耗控制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28" name="Freeform 28"/>
          <p:cNvSpPr/>
          <p:nvPr/>
        </p:nvSpPr>
        <p:spPr>
          <a:xfrm rot="0">
            <a:off x="1236522" y="1910384"/>
            <a:ext cx="657655" cy="52612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9" name="Freeform 29"/>
          <p:cNvSpPr/>
          <p:nvPr/>
        </p:nvSpPr>
        <p:spPr>
          <a:xfrm rot="0">
            <a:off x="3354445" y="1831465"/>
            <a:ext cx="683962" cy="68396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" name="Freeform 30"/>
          <p:cNvSpPr/>
          <p:nvPr/>
        </p:nvSpPr>
        <p:spPr>
          <a:xfrm rot="0">
            <a:off x="5418423" y="1699021"/>
            <a:ext cx="776033" cy="776033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1" name="Freeform 31"/>
          <p:cNvSpPr/>
          <p:nvPr/>
        </p:nvSpPr>
        <p:spPr>
          <a:xfrm rot="0">
            <a:off x="7588989" y="1745057"/>
            <a:ext cx="668763" cy="68396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" name="Freeform 32"/>
          <p:cNvSpPr/>
          <p:nvPr/>
        </p:nvSpPr>
        <p:spPr>
          <a:xfrm rot="0">
            <a:off x="9746012" y="1752090"/>
            <a:ext cx="669896" cy="66989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3" name="TextBox 3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返工成本降低至200万元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lOW3peaIkOacrOmZjeS9juiHszIwMOS4h+WFg1xuIyMjIOW3peiJuuS8mOWMllxu6YCa6L+H5pS56L+b6ZW/5p+E5LiJ5qe95aOz55qE54Ot5aSE55CG5bel6Im677yM5bCG5LqM5qyh5Zue54Gr5pS55Li65LiA5qyh5Zue54Gr77yM5q+P5p2h5Lqn57q/5YeP5bCR5LiA5Y+w5Zue54Gr54KJ6K6+5aSH77yM5Y2V5pyI6IqC55yB5Yqg5bel5oiQ5pysMi44M+S4h+WFg1xuIyMjIOW6k+WtmOWOi+e8qVxu5a6e5pa95Y2V5Lu26L+b54KJ5qih5byP5ZCO77yM5q+P5p2h5Lqn57q/5Zyo57q/5bqT5a2Y5YeP5bCRMTUw5Lu25YaN5Yi25ZOB77yM5pi+6JGX6ZmN5L2O6LWE6YeR5Y2g55So5oiQ5pysXG4jIyMg6IO96ICX5o6n5Yi2XG7lh4/lsJHlm57ngavmrKHmlbDnm7TmjqXpmY3kvY7nlLXlipvmtojogJfvvIzlubToioLnuqbog73mupDmlK/lh7rovr4zN+S4h+WFg1xuIyMjIOS6uuWKm+eyvueugFxu5Y+W5raI5Lq65bel5pCs6L+Q5bel5bqP5ZCO77yM55u45bqU5bKX5L2N5Lq65Yqb5oiQ5pys5bm06IqC55yBMjjkuIflhYNcbiMjIyDop4TmqKHmlYjlupRcbuWcqDfmnaHkuqfnur/mjqjlub/mlrDlt6XoibrlkI7vvIznu7zlkIjlubTpmY3mnKzovr7liLAyMzDkuIflhYPku6XkuIoiLCJ0cGxpZCI6IjEwMDAxIiwidHBsTmFtZSI6Imxpc3Q1XzB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01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项目背景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hueebruiDjOaZry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-263278" y="1699577"/>
            <a:ext cx="3594826" cy="359482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3670522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670522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3862187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建立三级报检制度，对1256个施工小项实施标准化验收，缺陷检出率提升至99.97%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3873676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质量追溯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7499203" y="1601805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7499203" y="1239201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7702358" y="1285653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过程监控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670522" y="4013108"/>
            <a:ext cx="3483864" cy="1895185"/>
          </a:xfrm>
          <a:prstGeom prst="rect">
            <a:avLst/>
          </a:prstGeom>
          <a:solidFill>
            <a:schemeClr val="accent2">
              <a:alpha val="8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3670522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3873676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预防维护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7499203" y="4013108"/>
            <a:ext cx="3483864" cy="1895185"/>
          </a:xfrm>
          <a:prstGeom prst="rect">
            <a:avLst/>
          </a:prstGeom>
          <a:solidFill>
            <a:schemeClr val="accent2">
              <a:alpha val="79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7499203" y="3710273"/>
            <a:ext cx="3483864" cy="685160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7702358" y="3756724"/>
            <a:ext cx="3215461" cy="60387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数据驱动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7690869" y="1982745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安装高分辨率工业相机进行0.8秒/件的自动检测，尺寸偏差识别精度达0.02mm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3862187" y="4453497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采用振动传感器预测设备故障，将非计划停机减少60%，保障产品一致性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7690869" y="4456926"/>
            <a:ext cx="3100533" cy="1347094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通过智能排产系统优化模具组合，使原材料利用率从78%提升至93%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客户投诉下降50%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KleivieS4i+mZjTUwJVxuIyMjIOi0qOmHj+i/vea6r1xu5bu656uL5LiJ57qn5oql5qOA5Yi25bqm77yM5a+5MTI1NuS4quaWveW3peWwj+mhueWunuaWveagh+WHhuWMlumqjOaUtu+8jOe8uumZt+ajgOWHuueOh+aPkOWNh+iHszk5Ljk3JVxuIyMjIOi/h+eoi+ebkeaOp1xu5a6J6KOF6auY5YiG6L6o546H5bel5Lia55u45py66L+b6KGMMC4456eSL+S7tueahOiHquWKqOajgOa1i++8jOWwuuWvuOWBj+W3ruivhuWIq+eyvuW6pui+vjAuMDJtbVxuIyMjIOmihOmYsue7tOaKpFxu6YeH55So5oyv5Yqo5Lyg5oSf5Zmo6aKE5rWL6K6+5aSH5pWF6Zqc77yM5bCG6Z2e6K6h5YiS5YGc5py65YeP5bCRNjAl77yM5L+d6Zqc5Lqn5ZOB5LiA6Ie05oCnXG4jIyMg5pWw5o2u6amx5YqoXG7pgJrov4fmmbrog73mjpLkuqfns7vnu5/kvJjljJbmqKHlhbfnu4TlkIjvvIzkvb/ljp/mnZDmlpnliKnnlKjnjofku443OCXmj5DljYfoh7M5MyUiLCJ0cGxpZCI6IjEwMDAxIiwidHBsTmFtZSI6Imxpc3Q0X0ltZzB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301998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物流升级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68172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部署18台AGV实现24小时无人配送，物料周转时间从45分钟压缩至12分钟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94142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平衡改善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5042326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产线平衡率从81%提升至94%，单件人工成本下降19%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4577378" y="4679677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449658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布局优化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5698613" y="1897842"/>
            <a:ext cx="541699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运用数字孪生技术测试12种产线方案，最终使物料搬运距离缩短42%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577378" y="3117136"/>
            <a:ext cx="771749" cy="77174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577378" y="1534940"/>
            <a:ext cx="771749" cy="77174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Freeform 12"/>
          <p:cNvSpPr/>
          <p:nvPr/>
        </p:nvSpPr>
        <p:spPr>
          <a:xfrm rot="0">
            <a:off x="4776261" y="3320653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h="304800" w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h="304800" w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h="304800" w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h="304800" w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h="304800" w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h="304800" w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h="304800" w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Freeform 13"/>
          <p:cNvSpPr/>
          <p:nvPr/>
        </p:nvSpPr>
        <p:spPr>
          <a:xfrm rot="0">
            <a:off x="4776261" y="1710221"/>
            <a:ext cx="373065" cy="373065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4787874" y="4885326"/>
            <a:ext cx="360452" cy="3604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3">
            <a:alphaModFix amt="100000"/>
          </a:blip>
          <a:srcRect l="11972" r="11972"/>
          <a:stretch>
            <a:fillRect/>
          </a:stretch>
        </p:blipFill>
        <p:spPr>
          <a:xfrm rot="0">
            <a:off x="610988" y="1794415"/>
            <a:ext cx="3545956" cy="3496708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生产效率的提升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Un+S6p+aViOeOh+eahOaPkOWNh1xuIyMjIOW4g+WxgOS8mOWMllxu6L+Q55So5pWw5a2X5a2q55Sf5oqA5pyv5rWL6K+VMTLnp43kuqfnur/mlrnmoYjvvIzmnIDnu4jkvb/nianmlpnmkKzov5Dot53nprvnvKnnn600MiVcbiMjIyDnianmtYHljYfnuqdcbumDqOe9sjE45Y+wQUdW5a6e546wMjTlsI/ml7bml6DkurrphY3pgIHvvIznianmlpnlkajovazml7bpl7Tku440NeWIhumSn+WOi+e8qeiHszEy5YiG6ZKfXG4jIyMg5bmz6KGh5pS55ZaEXG7kuqfnur/lubPooaHnjofku444MSXmj5DljYfoh7M5NCXvvIzljZXku7bkurrlt6XmiJDmnKzkuIvpmY0xOSUiLCJ0cGxpZCI6IjEwMDAxIiwidHBsTmFtZSI6Imxpc3QzX0ltZzMy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06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经验总结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7j+mqjOaAu+e7ky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935200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txBody>
          <a:bodyPr anchor="ctr" anchorCtr="0" bIns="45720" lIns="91440" rIns="91440" rtlCol="0" tIns="45720" vert="horz" wrap="square">
            <a:noAutofit/>
          </a:bodyPr>
          <a:lstStyle/>
          <a:p>
            <a:pPr algn="ctr">
              <a:defRPr/>
            </a:pPr>
            <a:r>
              <a:rPr lang="en-US" sz="2775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  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4168842" y="3544832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7402576" y="1528636"/>
            <a:ext cx="3233733" cy="2016196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5424" r="5424"/>
          <a:stretch>
            <a:fillRect/>
          </a:stretch>
        </p:blipFill>
        <p:spPr>
          <a:xfrm rot="0">
            <a:off x="935200" y="351897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eyJfdGVtcGxhdGVEYXRhIjp7ImNvbnRlbnRUeXBlIjoiJGltZzAiLCJuZWVkUmVwbGFjZSI6dHJ1ZSwidHlwZSI6ImltYWdlIn0sInRhZyI6IiRpbWcwIn0=</bd:templateData>
          </p:ext>
        </p:extLst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5462" r="5462"/>
          <a:stretch>
            <a:fillRect/>
          </a:stretch>
        </p:blipFill>
        <p:spPr>
          <a:xfrm rot="0">
            <a:off x="4168914" y="1502788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eyJfdGVtcGxhdGVEYXRhIjp7ImNvbnRlbnRUeXBlIjoiJGltZzEiLCJuZWVkUmVwbGFjZSI6dHJ1ZSwidHlwZSI6ImltYWdlIn0sInRhZyI6IiRpbWcxIn0=</bd:templateData>
          </p:ext>
        </p:extLst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b="2627" t="2627"/>
          <a:stretch>
            <a:fillRect/>
          </a:stretch>
        </p:blipFill>
        <p:spPr>
          <a:xfrm rot="0">
            <a:off x="7402576" y="3544832"/>
            <a:ext cx="3233682" cy="204203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eyJfdGVtcGxhdGVEYXRhIjp7ImNvbnRlbnRUeXBlIjoiJGltZzIiLCJuZWVkUmVwbGFjZSI6dHJ1ZSwidHlwZSI6ImltYWdlIn0sInRhZyI6IiRpbWcyIn0=</bd:templateData>
          </p:ext>
        </p:extLst>
      </p:pic>
      <p:sp>
        <p:nvSpPr>
          <p:cNvPr id="9" name="TextBox 9"/>
          <p:cNvSpPr txBox="1"/>
          <p:nvPr/>
        </p:nvSpPr>
        <p:spPr>
          <a:xfrm rot="0">
            <a:off x="935200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管理层强力支持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eyJfdGVtcGxhdGVEYXRhIjp7ImNvbnRlbnRUeXBlIjoiJGl0ZW0xX3RpdGxlIiwibGluZUNvdW50IjoiMSIsIndvcmRDb3VudCI6IjExIn0sInRhZyI6IiRpdGVtMV90aXRsZSJ9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1038761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项目获得高层管理者全程参与和资源倾斜，定期召开质量专项会议，将返工率纳入部门KPI考核体系，形成全员质量意识。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eyJfdGVtcGxhdGVEYXRhIjp7ImNvbnRlbnRUeXBlIjoiJGl0ZW0xX2MiLCJsaW5lQ291bnQiOiI0Iiwid29yZENvdW50IjoiMTUifSwidGFnIjoiJGl0ZW0xX2MifQ==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4168933" y="3570685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数字化工具深度应用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eyJfdGVtcGxhdGVEYXRhIjp7ImNvbnRlbnRUeXBlIjoiJGl0ZW0yX3RpdGxlIiwibGluZUNvdW50IjoiMSIsIndvcmRDb3VudCI6IjExIn0sInRhZyI6IiRpdGVtMl90aXRsZSJ9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4272494" y="3984787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部署MES系统实现生产全流程追溯，结合简道云搭建质量数据中台，通过SPC统计过程控制实时预警工序异常。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eyJfdGVtcGxhdGVEYXRhIjp7ImNvbnRlbnRUeXBlIjoiJGl0ZW0yX2MiLCJsaW5lQ291bnQiOiI0Iiwid29yZENvdW50IjoiMTUifSwidGFnIjoiJGl0ZW0yX2MifQ==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7402576" y="1528636"/>
            <a:ext cx="3233733" cy="467043"/>
          </a:xfrm>
          <a:prstGeom prst="rect">
            <a:avLst/>
          </a:prstGeom>
          <a:ln/>
        </p:spPr>
        <p:txBody>
          <a:bodyPr anchor="t" anchorCtr="0" bIns="33052" lIns="66008" rIns="66008" rtlCol="0" tIns="33052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7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跨部门协同机制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eyJfdGVtcGxhdGVEYXRhIjp7ImNvbnRlbnRUeXBlIjoiJGl0ZW0zX3RpdGxlIiwibGluZUNvdW50IjoiMSIsIndvcmRDb3VudCI6IjExIn0sInRhZyI6IiRpdGVtM190aXRsZSJ9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506137" y="1942738"/>
            <a:ext cx="3130173" cy="1576240"/>
          </a:xfrm>
          <a:prstGeom prst="rect">
            <a:avLst/>
          </a:prstGeom>
          <a:ln/>
        </p:spPr>
        <p:txBody>
          <a:bodyPr anchor="ctr" anchorCtr="1" bIns="33052" lIns="66008" rIns="66008" rtlCol="0" tIns="33052" wrap="square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425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建立由生产、工艺、质量部门组成的联合改善小组，采用PDCA循环方法系统性解决问题，避免信息孤岛现象。</a:t>
            </a:r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eyJfdGVtcGxhdGVEYXRhIjp7ImNvbnRlbnRUeXBlIjoiJGl0ZW0zX2MiLCJsaW5lQ291bnQiOiI0Iiwid29yZENvdW50IjoiMTUifSwidGFnIjoiJGl0ZW0zX2MifQ==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r>
              <a:rPr b="1" lang="en-US" sz="3000">
                <a:latin typeface="Microsoft Yahei"/>
                <a:ea typeface="Microsoft Yahei"/>
                <a:cs typeface="Microsoft Yahei"/>
              </a:rPr>
              <a:t>成功关键因素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IkOWKn+WFs+mUruWboOe0oFxuIyMjIOeuoeeQhuWxguW8uuWKm+aUr+aMgVxu6aG555uu6I635b6X6auY5bGC566h55CG6ICF5YWo56iL5Y+C5LiO5ZKM6LWE5rqQ5YC+5pac77yM5a6a5pyf5Y+s5byA6LSo6YeP5LiT6aG55Lya6K6u77yM5bCG6L+U5bel546H57qz5YWl6YOo6ZeoS1BJ6ICD5qC45L2T57O777yM5b2i5oiQ5YWo5ZGY6LSo6YeP5oSP6K+G44CCXG4jIyMg5pWw5a2X5YyW5bel5YW35rex5bqm5bqU55SoXG7pg6jnvbJNRVPns7vnu5/lrp7njrDnlJ/kuqflhajmtYHnqIvov73muq/vvIznu5PlkIjnroDpgZPkupHmkK3lu7rotKjph4/mlbDmja7kuK3lj7DvvIzpgJrov4dTUEPnu5/orqHov4fnqIvmjqfliLblrp7ml7bpooTorablt6Xluo/lvILluLjjgIJcbiMjIyDot6jpg6jpl6jljY/lkIzmnLrliLZcbuW7uueri+eUseeUn+S6p+OAgeW3peiJuuOAgei0qOmHj+mDqOmXqOe7hOaIkOeahOiBlOWQiOaUueWWhOWwj+e7hO+8jOmHh+eUqFBEQ0Hlvqrnjq/mlrnms5Xns7vnu5/mgKfop6PlhrPpl67popjvvIzpgb/lhY3kv6Hmga/lraTlspvnjrDosaHjgIIiLCJ0cGxpZCI6IjEwMDAxIiwidHBsTmFtZSI6Imxpc3QzX0ltZzIzMTIwMTAx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954011" y="1776060"/>
            <a:ext cx="1887279" cy="188709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5565053" y="1776060"/>
            <a:ext cx="1889296" cy="1887093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3954011" y="3411298"/>
            <a:ext cx="1887279" cy="1887093"/>
          </a:xfrm>
          <a:prstGeom prst="ellipse">
            <a:avLst/>
          </a:pr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AutoShape 6"/>
          <p:cNvSpPr/>
          <p:nvPr/>
        </p:nvSpPr>
        <p:spPr>
          <a:xfrm rot="0">
            <a:off x="5565053" y="3411298"/>
            <a:ext cx="1887093" cy="1887093"/>
          </a:xfrm>
          <a:prstGeom prst="ellipse">
            <a:avLst/>
          </a:prstGeom>
          <a:solidFill>
            <a:schemeClr val="accent3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AutoShape 7"/>
          <p:cNvSpPr/>
          <p:nvPr/>
        </p:nvSpPr>
        <p:spPr>
          <a:xfrm rot="18900000">
            <a:off x="3451929" y="2635035"/>
            <a:ext cx="348840" cy="348840"/>
          </a:xfrm>
          <a:prstGeom prst="halfFram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AutoShape 8"/>
          <p:cNvSpPr/>
          <p:nvPr/>
        </p:nvSpPr>
        <p:spPr>
          <a:xfrm rot="18900000">
            <a:off x="3453925" y="4262199"/>
            <a:ext cx="344757" cy="350836"/>
          </a:xfrm>
          <a:prstGeom prst="halfFrame">
            <a:avLst/>
          </a:prstGeom>
          <a:solidFill>
            <a:schemeClr val="accent4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AutoShape 9"/>
          <p:cNvSpPr/>
          <p:nvPr/>
        </p:nvSpPr>
        <p:spPr>
          <a:xfrm rot="8100000">
            <a:off x="7569239" y="2526164"/>
            <a:ext cx="348840" cy="346844"/>
          </a:xfrm>
          <a:prstGeom prst="halfFram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AutoShape 10"/>
          <p:cNvSpPr/>
          <p:nvPr/>
        </p:nvSpPr>
        <p:spPr>
          <a:xfrm rot="8100000">
            <a:off x="7524965" y="4264195"/>
            <a:ext cx="348840" cy="348840"/>
          </a:xfrm>
          <a:prstGeom prst="halfFram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1499400" y="1776060"/>
            <a:ext cx="1760077" cy="45362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员工抵触情绪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761779" y="2155136"/>
            <a:ext cx="2497698" cy="1406247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针对老员工对数字化质检的抵触，采取"师徒制"分层培训，用实际返工成本数据对比说服，设置质量标兵奖励机制。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1499400" y="3748025"/>
            <a:ext cx="1760077" cy="45362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chemeClr val="accent4"/>
                </a:solidFill>
                <a:latin typeface="Microsoft Yahei"/>
                <a:ea typeface="Microsoft Yahei"/>
                <a:cs typeface="Microsoft Yahei"/>
              </a:rPr>
              <a:t>数据采集瓶颈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764522" y="4127101"/>
            <a:ext cx="2494955" cy="126824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 algn="r">
              <a:lnSpc>
                <a:spcPct val="14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在老旧设备加装工业物联网传感器时遇到协议不兼容问题，通过部署边缘计算网关进行数据格式转换，实现90%设备联网率。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8114920" y="1776060"/>
            <a:ext cx="1760077" cy="45362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chemeClr val="accent2"/>
                </a:solidFill>
                <a:latin typeface="Microsoft Yahei"/>
                <a:ea typeface="Microsoft Yahei"/>
                <a:cs typeface="Microsoft Yahei"/>
              </a:rPr>
              <a:t>标准执行偏差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8114920" y="2155136"/>
            <a:ext cx="2494955" cy="1283379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发现作业指导书版本混乱问题后，建立文档管理中心，推行电子化SOP，配置工艺参数防错校验功能。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8114920" y="3748025"/>
            <a:ext cx="1760077" cy="45362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b="1" lang="en-US" sz="1500">
                <a:solidFill>
                  <a:schemeClr val="accent3"/>
                </a:solidFill>
                <a:latin typeface="Microsoft Yahei"/>
                <a:ea typeface="Microsoft Yahei"/>
                <a:cs typeface="Microsoft Yahei"/>
              </a:rPr>
              <a:t>供应商质量波动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8114920" y="4127101"/>
            <a:ext cx="2494955" cy="1268248"/>
          </a:xfrm>
          <a:prstGeom prst="rect">
            <a:avLst/>
          </a:prstGeom>
          <a:ln/>
        </p:spPr>
        <p:txBody>
          <a:bodyPr anchor="t" anchorCtr="0" bIns="95250" lIns="95250" rIns="47625" rtlCol="0" tIns="95250" wrap="square">
            <a:norm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对关键原材料供应商实施飞行审核，引入二级供应商管理，建立材料质量风险共担机制。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495573" y="2453009"/>
            <a:ext cx="767865" cy="478759"/>
          </a:xfrm>
          <a:prstGeom prst="rect">
            <a:avLst/>
          </a:prstGeom>
          <a:ln/>
        </p:spPr>
        <p:txBody>
          <a:bodyPr anchor="t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345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4513718" y="4115465"/>
            <a:ext cx="767865" cy="478759"/>
          </a:xfrm>
          <a:prstGeom prst="rect">
            <a:avLst/>
          </a:prstGeom>
          <a:ln/>
        </p:spPr>
        <p:txBody>
          <a:bodyPr anchor="t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345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6134841" y="2471154"/>
            <a:ext cx="767865" cy="478759"/>
          </a:xfrm>
          <a:prstGeom prst="rect">
            <a:avLst/>
          </a:prstGeom>
          <a:ln/>
        </p:spPr>
        <p:txBody>
          <a:bodyPr anchor="t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345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2" name="TextBox 22"/>
          <p:cNvSpPr txBox="1"/>
          <p:nvPr/>
        </p:nvSpPr>
        <p:spPr>
          <a:xfrm rot="0">
            <a:off x="6125769" y="4115465"/>
            <a:ext cx="767865" cy="478759"/>
          </a:xfrm>
          <a:prstGeom prst="rect">
            <a:avLst/>
          </a:prstGeom>
          <a:ln/>
        </p:spPr>
        <p:txBody>
          <a:bodyPr anchor="t" anchorCtr="0" bIns="45720" lIns="91440" rIns="91440" rtlCol="0" tIns="45720" wrap="square">
            <a:normAutofit/>
          </a:bodyPr>
          <a:lstStyle/>
          <a:p>
            <a:pPr algn="ctr">
              <a:lnSpc>
                <a:spcPct val="80000"/>
              </a:lnSpc>
            </a:pPr>
            <a:r>
              <a:rPr b="1" lang="en-US" sz="345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04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实施中的挑战与应对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nuaWveS4reeahOaMkeaImOS4juW6lOWvuVxuIyMjIOWRmOW3peaKteinpuaDhee7qlxu6ZKI5a+56ICB5ZGY5bel5a+55pWw5a2X5YyW6LSo5qOA55qE5oq16Kem77yM6YeH5Y+WXCLluIjlvpLliLZcIuWIhuWxguWfueiure+8jOeUqOWunumZhei/lOW3peaIkOacrOaVsOaNruWvueavlOivtOacje+8jOiuvue9rui0qOmHj+agh+WFteWlluWKseacuuWItuOAglxuIyMjIOaVsOaNrumHh+mbhueTtumiiFxu5Zyo6ICB5pen6K6+5aSH5Yqg6KOF5bel5Lia54mp6IGU572R5Lyg5oSf5Zmo5pe26YGH5Yiw5Y2P6K6u5LiN5YW85a656Zeu6aKY77yM6YCa6L+H6YOo572y6L6557yY6K6h566X572R5YWz6L+b6KGM5pWw5o2u5qC85byP6L2s5o2i77yM5a6e546wOTAl6K6+5aSH6IGU572R546H44CCXG4jIyMg5qCH5YeG5omn6KGM5YGP5beuXG7lj5HnjrDkvZzkuJrmjIflr7zkuabniYjmnKzmt7fkubHpl67popjlkI7vvIzlu7rnq4vmlofmoaPnrqHnkIbkuK3lv4PvvIzmjqjooYznlLXlrZDljJZTT1DvvIzphY3nva7lt6Xoibrlj4LmlbDpmLLplJnmoKHpqozlip/og73jgIJcbiMjIyDkvpvlupTllYbotKjph4/ms6LliqhcbuWvueWFs+mUruWOn+adkOaWmeS+m+W6lOWVhuWunuaWvemjnuihjOWuoeaguO+8jOW8leWFpeS6jOe6p+S+m+W6lOWVhueuoeeQhu+8jOW7uueri+adkOaWmei0qOmHj+mjjumZqeWFseaLheacuuWItuOAgiIsInRwbGlkIjoiMTAwMDEiLCJ0cGxOYW1lIjoibGlzdDRfdW5pMTl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TextBox 3"/>
          <p:cNvSpPr txBox="1"/>
          <p:nvPr/>
        </p:nvSpPr>
        <p:spPr>
          <a:xfrm rot="0">
            <a:off x="5698613" y="2968756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全价值链延伸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5698613" y="3405327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将质量管控向供应链上游延伸，与核心供应商共享生产数据，协同优化原材料工艺参数。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5698613" y="4542909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知识体系沉淀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698613" y="4979481"/>
            <a:ext cx="55085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构建企业质量知识库，将改善案例转化为标准化解决方案，开发内部质量工程师认证课程体系。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698613" y="1398425"/>
            <a:ext cx="4306342" cy="379596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22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智能化深度应用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698613" y="1834997"/>
            <a:ext cx="5430080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规划引入AI视觉检测替代人工抽检，开发基于机器学习的质量预测模型，提前3小时预警潜在缺陷风险。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l="28345" r="28345" t="0"/>
          <a:stretch>
            <a:fillRect/>
          </a:stretch>
        </p:blipFill>
        <p:spPr>
          <a:xfrm rot="0">
            <a:off x="827728" y="1232187"/>
            <a:ext cx="4346281" cy="4346281"/>
          </a:xfrm>
          <a:prstGeom prst="diamond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TextBox 1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未来持续改进方向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acquadpeaMgee7reaUuei/m+aWueWQkVxuIyMjIOaZuuiDveWMlua3seW6puW6lOeUqFxu6KeE5YiS5byV5YWlQUnop4bop4nmo4DmtYvmm7/ku6Pkurrlt6Xmir3mo4DvvIzlvIDlj5Hln7rkuo7mnLrlmajlrabkuaDnmoTotKjph4/pooTmtYvmqKHlnovvvIzmj5DliY0z5bCP5pe26aKE6K2m5r2c5Zyo57y66Zm36aOO6Zmp44CCXG4jIyMg5YWo5Lu35YC86ZO+5bu25Ly4XG7lsIbotKjph4/nrqHmjqflkJHkvpvlupTpk77kuIrmuLjlu7bkvLjvvIzkuI7moLjlv4PkvpvlupTllYblhbHkuqvnlJ/kuqfmlbDmja7vvIzljY/lkIzkvJjljJbljp/mnZDmlpnlt6Xoibrlj4LmlbDjgIJcbiMjIyDnn6Xor4bkvZPns7vmsonmt4BcbuaehOW7uuS8geS4mui0qOmHj+efpeivhuW6k++8jOWwhuaUueWWhOahiOS+i+i9rOWMluS4uuagh+WHhuWMluino+WGs+aWueahiO+8jOW8gOWPkeWGhemDqOi0qOmHj+W3peeoi+W4iOiupOivgeivvueoi+S9k+ezu+OAgiIsInRwbGlkIjoiMTAwMDEiLCJ0cGxOYW1lIjoibGlzdDNfSW1nMzN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5" name="TextBox 2"/>
          <p:cNvSpPr txBox="1"/>
          <p:nvPr/>
        </p:nvSpPr>
        <p:spPr>
          <a:xfrm rot="0">
            <a:off x="4764088" y="6445250"/>
            <a:ext cx="2851150" cy="276225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200">
                <a:solidFill>
                  <a:srgbClr val="222935">
                    <a:alpha val="100000"/>
                  </a:srgbClr>
                </a:solidFill>
                <a:latin typeface="Arial"/>
                <a:ea typeface="Arial"/>
                <a:cs typeface="Arial"/>
                <a:hlinkClick/>
              </a:rPr>
              <a:t>卓越质量智库 | www.zhiliangclub.com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52457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508125" y="1268413"/>
            <a:ext cx="9180513" cy="2351087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524579" name="AutoShape 4"/>
          <p:cNvSpPr/>
          <p:nvPr/>
        </p:nvSpPr>
        <p:spPr>
          <a:xfrm rot="0">
            <a:off x="4859338" y="4030663"/>
            <a:ext cx="2395537" cy="873125"/>
          </a:xfrm>
          <a:prstGeom prst="rect">
            <a:avLst/>
          </a:prstGeom>
          <a:noFill/>
        </p:spPr>
        <p:txBody>
          <a:bodyPr anchor="b" anchorCtr="0" bIns="45720" lIns="91440" rIns="91440" rtlCol="0" tIns="45720" vert="horz" wrap="square">
            <a:no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>
                <a:solidFill>
                  <a:srgbClr val="404040">
                    <a:alpha val="100000"/>
                  </a:srgbClr>
                </a:solidFill>
                <a:latin typeface="Eras Light ITC"/>
                <a:ea typeface="Eras Light ITC"/>
                <a:cs typeface="Eras Light ITC"/>
              </a:rPr>
              <a:t>Thanks 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0" name="AutoShape 5"/>
          <p:cNvSpPr/>
          <p:nvPr/>
        </p:nvSpPr>
        <p:spPr>
          <a:xfrm rot="0">
            <a:off x="1524000" y="5332413"/>
            <a:ext cx="9144000" cy="1655762"/>
          </a:xfrm>
          <a:prstGeom prst="rect">
            <a:avLst/>
          </a:prstGeom>
          <a:noFill/>
        </p:spPr>
        <p:txBody>
          <a:bodyPr anchor="t" anchorCtr="0" bIns="45720" lIns="91440" rIns="91440" rtlCol="0" tIns="45720" vert="horz" wrap="square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6" name="Connector 6"/>
          <p:cNvCxnSpPr/>
          <p:nvPr/>
        </p:nvCxnSpPr>
        <p:spPr>
          <a:xfrm>
            <a:off x="1524000" y="3762375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7" name="Connector 7"/>
          <p:cNvCxnSpPr/>
          <p:nvPr/>
        </p:nvCxnSpPr>
        <p:spPr>
          <a:xfrm>
            <a:off x="1524000" y="1122363"/>
            <a:ext cx="9144000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cxnSp>
        <p:nvCxnSpPr>
          <p:cNvPr id="8" name="Connector 8"/>
          <p:cNvCxnSpPr/>
          <p:nvPr/>
        </p:nvCxnSpPr>
        <p:spPr>
          <a:xfrm>
            <a:off x="4195763" y="5172075"/>
            <a:ext cx="3800475" cy="0"/>
          </a:xfrm>
          <a:prstGeom prst="line">
            <a:avLst/>
          </a:prstGeom>
          <a:ln w="3175">
            <a:solidFill>
              <a:srgbClr val="7F7F7F">
                <a:alpha val="100000"/>
              </a:srgbClr>
            </a:solidFill>
            <a:prstDash val="solid"/>
            <a:headEnd len="med" type="none" w="med"/>
            <a:tailEnd len="med" type="none" w="med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524584" name="AutoShape 9"/>
          <p:cNvSpPr/>
          <p:nvPr/>
        </p:nvSpPr>
        <p:spPr>
          <a:xfrm rot="0">
            <a:off x="15240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24585" name="AutoShape 10"/>
          <p:cNvSpPr/>
          <p:nvPr/>
        </p:nvSpPr>
        <p:spPr>
          <a:xfrm rot="0">
            <a:off x="10363200" y="2125663"/>
            <a:ext cx="304800" cy="585787"/>
          </a:xfrm>
          <a:prstGeom prst="rect">
            <a:avLst/>
          </a:prstGeom>
          <a:solidFill>
            <a:srgbClr val="4472C4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IsInRwbGlkIjoiMTAwMDEiLCJ0cGxOYW1lIjoiZW5kXzMwNjAxODgzODE2MDMwM184NzU3ODI3NzlfMjY4MDc5MjU2OTIwMzAz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6810510" y="1925939"/>
            <a:ext cx="3752401" cy="3752401"/>
          </a:xfrm>
          <a:prstGeom prst="ellipse">
            <a:avLst/>
          </a:prstGeom>
          <a:solidFill>
            <a:schemeClr val="accent2">
              <a:alpha val="100000"/>
              <a:lumMod val="60000"/>
              <a:lumOff val="4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TextBox 4"/>
          <p:cNvSpPr txBox="1"/>
          <p:nvPr/>
        </p:nvSpPr>
        <p:spPr>
          <a:xfrm rot="0">
            <a:off x="433352" y="1937552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返工导致原材料重复消耗，部分企业返工环节的原料损耗率高达3%，蚕茧丝加工等行业因材料特性损耗更为严重。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433352" y="1500980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原材料损耗突出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33352" y="3362368"/>
            <a:ext cx="5549636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除直接物料损耗外，设备额外磨损率达8%，质检环节人工成本增加15%，这些隐性成本往往未被传统核算方法充分捕捉。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33352" y="2925796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隐性成本占比高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433352" y="4875829"/>
            <a:ext cx="5732473" cy="66882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生产、质检、仓储部门数据未打通，返工责任界定模糊，相同质量问题在不同产线重复发生。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33352" y="4439257"/>
            <a:ext cx="2575077" cy="346028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77000"/>
              </a:lnSpc>
            </a:pPr>
            <a:r>
              <a:rPr b="1" lang="en-US" sz="195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跨部门协调低效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7311423" y="2405014"/>
            <a:ext cx="2750574" cy="275057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1" name="AutoShape 11"/>
          <p:cNvSpPr/>
          <p:nvPr/>
        </p:nvSpPr>
        <p:spPr>
          <a:xfrm rot="0">
            <a:off x="8251667" y="141254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92870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9893403" y="4399065"/>
            <a:ext cx="870086" cy="870086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Freeform 14"/>
          <p:cNvSpPr/>
          <p:nvPr/>
        </p:nvSpPr>
        <p:spPr>
          <a:xfrm rot="0">
            <a:off x="8483596" y="1611436"/>
            <a:ext cx="406228" cy="406228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Freeform 15"/>
          <p:cNvSpPr/>
          <p:nvPr/>
        </p:nvSpPr>
        <p:spPr>
          <a:xfrm rot="0">
            <a:off x="10133735" y="4607907"/>
            <a:ext cx="405950" cy="405950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Freeform 16"/>
          <p:cNvSpPr/>
          <p:nvPr/>
        </p:nvSpPr>
        <p:spPr>
          <a:xfrm rot="0">
            <a:off x="6798897" y="4604169"/>
            <a:ext cx="459877" cy="459877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企业返工成本现状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S8geS4mui/lOW3peaIkOacrOeOsOeKtlxuIyMjIOWOn+adkOaWmeaNn+iAl+eqgeWHulxu6L+U5bel5a+86Ie05Y6f5p2Q5paZ6YeN5aSN5raI6ICX77yM6YOo5YiG5LyB5Lia6L+U5bel546v6IqC55qE5Y6f5paZ5o2f6ICX546H6auY6L6+MyXvvIzompXojKfkuJ3liqDlt6XnrYnooYzkuJrlm6DmnZDmlpnnibnmgKfmjZ/ogJfmm7TkuLrkuKXph43jgIJcbiMjIyDpmpDmgKfmiJDmnKzljaDmr5Tpq5hcbumZpOebtOaOpeeJqeaWmeaNn+iAl+Wklu+8jOiuvuWkh+mineWkluejqOaNn+eOh+i+vjgl77yM6LSo5qOA546v6IqC5Lq65bel5oiQ5pys5aKe5YqgMTUl77yM6L+Z5Lqb6ZqQ5oCn5oiQ5pys5b6A5b6A5pyq6KKr5Lyg57uf5qC4566X5pa55rOV5YWF5YiG5o2V5o2J44CCXG4jIyMg6Leo6YOo6Zeo5Y2P6LCD5L2O5pWIXG7nlJ/kuqfjgIHotKjmo4DjgIHku5Plgqjpg6jpl6jmlbDmja7mnKrmiZPpgJrvvIzov5Tlt6XotKPku7vnlYzlrprmqKHns4rvvIznm7jlkIzotKjph4/pl67popjlnKjkuI3lkIzkuqfnur/ph43lpI3lj5HnlJ/jgIIiLCJ0cGxpZCI6IjEwMDAxIiwidHBsTmFtZSI6Imxpc3QzX0ltZzE1X21vZCIsImVkaXRlZCI6ImZhbHNlIiwiZXh0cmFQYXJhbXMiOiJ7XCJpbmZvX3VybFwiOlwiaHR0cDovL2JqLmJjZWJvcy5jb20vdjEvd2Vua3UtYWktZG9jLzMwNjAxODgzODE2MDMwMy9ydGNzL2JkanNvbi9lN2UwZDIyNzVlZWY3ZGU0Lmpzb24/cmVzcG9uc2VDb250ZW50VHlwZT1hcHBsaWNhdGlvbiUyRmpzb24mcmVzcG9uc2VDYWNoZUNvbnRyb2w9bWF4LWFnZSUzRDM4ODgwMDAmcmVzcG9uc2VFeHBpcmVzPUZyaSUyQyUyMDE3JTIwQXByJTIwMjAyNiUyMDIyJTNBMDMlM0EzOSUyMCUyQjA4MDAmYXV0aG9yaXphdGlvbj1iY2UtYXV0aC12MSUyRjQ2ZGM4Y2MzNDY3NDRkYWQ4MDA2NTE4MjNhOTZkOWNkJTJGMjAyNi0wMy0wM1QxNCUzQTAzJTNBMzlaJTJGLTElMkZob3N0JTJGMmRkMWY1MTA3N2QyODNkOGYxOTU5YTFjNjQ2MTYxNmVmMDNmYWYwMDg5ZDgzNDYyMjdlNDIyNzIzZGNlMDAzY1wifSJ9</bd:templateData>
    </p:ext>
  </p:extLs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/>
          <a:stretch>
            <a:fillRect/>
          </a:stretch>
        </p:blipFill>
        <p:spPr>
          <a:xfrm rot="0">
            <a:off x="8022350" y="1109679"/>
            <a:ext cx="3590530" cy="4923231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eyJfdGVtcGxhdGVEYXRhIjp7Im5lZWRSZXBsYWNlIjp0cnVlLCJ0eXBlIjoiaW1hZ2UifSwidGFnIjoiJGltZzAifQ==</bd:templateData>
          </p:ext>
        </p:extLst>
      </p:pic>
      <p:sp>
        <p:nvSpPr>
          <p:cNvPr id="4" name="AutoShape 4"/>
          <p:cNvSpPr/>
          <p:nvPr/>
        </p:nvSpPr>
        <p:spPr>
          <a:xfrm rot="0">
            <a:off x="999610" y="1326712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AutoShape 5"/>
          <p:cNvSpPr/>
          <p:nvPr/>
        </p:nvSpPr>
        <p:spPr>
          <a:xfrm rot="0">
            <a:off x="513502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572683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5%的返工率可使单件产品成本增加22%，若产品原毛利率为35%，实际利润将缩水至13%以下，形成"越生产越亏损"的恶性循环。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7" name="AutoShape 7"/>
          <p:cNvSpPr/>
          <p:nvPr/>
        </p:nvSpPr>
        <p:spPr>
          <a:xfrm rot="0">
            <a:off x="2951935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747603" y="1526246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利润侵蚀效应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4196307" y="2363249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返工导致交货延期，部分企业客户违约金占比升至总成本2%，长期可能引发客户流失和商誉损失。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AutoShape 10"/>
          <p:cNvSpPr/>
          <p:nvPr/>
        </p:nvSpPr>
        <p:spPr>
          <a:xfrm rot="0">
            <a:off x="4623521" y="1325773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4137126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2" name="AutoShape 12"/>
          <p:cNvSpPr/>
          <p:nvPr/>
        </p:nvSpPr>
        <p:spPr>
          <a:xfrm rot="0">
            <a:off x="6575559" y="1324835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4369248" y="1525307"/>
            <a:ext cx="2903220" cy="52620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客户履约风险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AutoShape 14"/>
          <p:cNvSpPr/>
          <p:nvPr/>
        </p:nvSpPr>
        <p:spPr>
          <a:xfrm rot="0">
            <a:off x="999610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513502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2683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返工占用本可用于扩产的设备工时，某有色金属企业因频繁返工导致有效产能利用率下降18%。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7" name="AutoShape 17"/>
          <p:cNvSpPr/>
          <p:nvPr/>
        </p:nvSpPr>
        <p:spPr>
          <a:xfrm rot="0">
            <a:off x="2951935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8" name="TextBox 18"/>
          <p:cNvSpPr txBox="1"/>
          <p:nvPr/>
        </p:nvSpPr>
        <p:spPr>
          <a:xfrm rot="0">
            <a:off x="747603" y="3953338"/>
            <a:ext cx="2920854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资源错配严重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AutoShape 19"/>
          <p:cNvSpPr/>
          <p:nvPr/>
        </p:nvSpPr>
        <p:spPr>
          <a:xfrm rot="0">
            <a:off x="4623233" y="3753804"/>
            <a:ext cx="2416841" cy="925276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0" name="AutoShape 20"/>
          <p:cNvSpPr/>
          <p:nvPr/>
        </p:nvSpPr>
        <p:spPr>
          <a:xfrm rot="0">
            <a:off x="4137126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1" name="TextBox 21"/>
          <p:cNvSpPr txBox="1"/>
          <p:nvPr/>
        </p:nvSpPr>
        <p:spPr>
          <a:xfrm rot="0">
            <a:off x="4196307" y="4801954"/>
            <a:ext cx="3270693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未解决的返工问题会形成惯性缺陷，后期质量整改成本呈指数级增长，某案例显示重复性返工使年度质量成本激增40%。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22" name="AutoShape 22"/>
          <p:cNvSpPr/>
          <p:nvPr/>
        </p:nvSpPr>
        <p:spPr>
          <a:xfrm rot="0">
            <a:off x="6575559" y="3751927"/>
            <a:ext cx="929030" cy="9290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23" name="TextBox 23"/>
          <p:cNvSpPr txBox="1"/>
          <p:nvPr/>
        </p:nvSpPr>
        <p:spPr>
          <a:xfrm rot="0">
            <a:off x="4369248" y="3953338"/>
            <a:ext cx="2903220" cy="526209"/>
          </a:xfrm>
          <a:prstGeom prst="rect">
            <a:avLst/>
          </a:prstGeom>
          <a:ln/>
        </p:spPr>
        <p:txBody>
          <a:bodyPr anchor="ctr" anchorCtr="1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15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质量成本螺旋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24" name="TextBox 24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返工成本对净利润的影响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lOW3peaIkOacrOWvueWHgOWIqea2pueahOW9seWTjVxuIyMjIOWIqea2puS+teiagOaViOW6lFxuNSXnmoTov5Tlt6Xnjoflj6/kvb/ljZXku7bkuqflk4HmiJDmnKzlop7liqAyMiXvvIzoi6Xkuqflk4Hljp/mr5vliKnnjofkuLozNSXvvIzlrp7pmYXliKnmtqblsIbnvKnmsLToh7MxMyXku6XkuIvvvIzlvaLmiJBcIui2iueUn+S6p+i2iuS6j+aNn1wi55qE5oG25oCn5b6q546v44CCXG4jIyMg5a6i5oi35bGl57qm6aOO6ZmpXG7ov5Tlt6Xlr7zoh7TkuqTotKflu7bmnJ/vvIzpg6jliIbkvIHkuJrlrqLmiLfov53nuqbph5HljaDmr5TljYfoh7PmgLvmiJDmnKwyJe+8jOmVv+acn+WPr+iDveW8leWPkeWuouaIt+a1geWkseWSjOWVhuiqieaNn+WkseOAglxuIyMjIOi1hOa6kOmUmemFjeS4pemHjVxu6L+U5bel5Y2g55So5pys5Y+v55So5LqO5omp5Lqn55qE6K6+5aSH5bel5pe277yM5p+Q5pyJ6Imy6YeR5bGe5LyB5Lia5Zug6aKR57mB6L+U5bel5a+86Ie05pyJ5pWI5Lqn6IO95Yip55So546H5LiL6ZmNMTgl44CCXG4jIyMg6LSo6YeP5oiQ5pys6J665peLXG7mnKrop6PlhrPnmoTov5Tlt6Xpl67popjkvJrlvaLmiJDmg6/mgKfnvLrpmbfvvIzlkI7mnJ/otKjph4/mlbTmlLnmiJDmnKzlkYjmjIfmlbDnuqflop7plb/vvIzmn5DmoYjkvovmmL7npLrph43lpI3mgKfov5Tlt6Xkvb/lubTluqbotKjph4/miJDmnKzmv4Dlop40MCXjgIIiLCJ0cGxpZCI6IjEwMDAxIiwidHBsTmFtZSI6Imxpc3Q0X0ltZzF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100000"/>
          </a:blip>
          <a:srcRect l="16724" r="16724"/>
          <a:stretch>
            <a:fillRect/>
          </a:stretch>
        </p:blipFill>
        <p:spPr>
          <a:xfrm rot="0">
            <a:off x="6755660" y="1485222"/>
            <a:ext cx="4279418" cy="4279418"/>
          </a:xfrm>
          <a:prstGeom prst="round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4" name="Freeform 4"/>
          <p:cNvSpPr/>
          <p:nvPr/>
        </p:nvSpPr>
        <p:spPr>
          <a:xfrm rot="0">
            <a:off x="513502" y="141767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TextBox 5"/>
          <p:cNvSpPr txBox="1"/>
          <p:nvPr/>
        </p:nvSpPr>
        <p:spPr>
          <a:xfrm rot="0">
            <a:off x="704352" y="1305549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513502" y="3053569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704352" y="2941440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8" name="Freeform 8"/>
          <p:cNvSpPr/>
          <p:nvPr/>
        </p:nvSpPr>
        <p:spPr>
          <a:xfrm rot="0">
            <a:off x="513502" y="4747524"/>
            <a:ext cx="1439951" cy="1308640"/>
          </a:xfrm>
          <a:custGeom>
            <a:avLst/>
            <a:gdLst/>
            <a:ahLst/>
            <a:cxnLst/>
            <a:rect b="b" l="l" r="r" t="t"/>
            <a:pathLst>
              <a:path h="1073360" w="1181062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704352" y="4635394"/>
            <a:ext cx="1058252" cy="153870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50000"/>
              </a:lnSpc>
            </a:pPr>
            <a:r>
              <a:rPr b="1" lang="en-US" sz="5475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2141730" y="1633688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通过MES系统追溯返工工单，发现某电子企业插件工序因老化工装未更换导致缺陷率超行业标准3倍。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2141730" y="1191114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工艺断层分析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2141730" y="3208717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综合员工操作录像、设备日志和物料检测数据，锁定某食品包装线封口温度波动是批次性泄漏的主因。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2141730" y="2789369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人机料法环评估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2141730" y="4890693"/>
            <a:ext cx="4034507" cy="1277417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按成本中心分摊返工损失，某汽车零部件企业镀膜工序返工成本占比达总返工费用的67%，远高于其他工序。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2141730" y="4471345"/>
            <a:ext cx="4019145" cy="598789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成本归集定位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高缺陷工序的识别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rmOe8uumZt+W3peW6j+eahOivhuWIq1xuIyMjIOW3peiJuuaWreWxguWIhuaekFxu6YCa6L+HTUVT57O757uf6L+95rqv6L+U5bel5bel5Y2V77yM5Y+R546w5p+Q55S15a2Q5LyB5Lia5o+S5Lu25bel5bqP5Zug6ICB5YyW5bel6KOF5pyq5pu05o2i5a+86Ie057y66Zm3546H6LaF6KGM5Lia5qCH5YeGM+WAjeOAglxuIyMjIOS6uuacuuaWmeazleeOr+ivhOS8sFxu57u85ZCI5ZGY5bel5pON5L2c5b2V5YOP44CB6K6+5aSH5pel5b+X5ZKM54mp5paZ5qOA5rWL5pWw5o2u77yM6ZSB5a6a5p+Q6aOf5ZOB5YyF6KOF57q/5bCB5Y+j5rip5bqm5rOi5Yqo5piv5om55qyh5oCn5rOE5ryP55qE5Li75Zug44CCXG4jIyMg5oiQ5pys5b2S6ZuG5a6a5L2NXG7mjInmiJDmnKzkuK3lv4PliIbmkYrov5Tlt6XmjZ/lpLHvvIzmn5Dmsb3ovabpm7bpg6jku7bkvIHkuJrplYDohpzlt6Xluo/ov5Tlt6XmiJDmnKzljaDmr5Tovr7mgLvov5Tlt6XotLnnlKjnmoQ2NyXvvIzov5zpq5jkuo7lhbbku5blt6Xluo/jgIIiLCJ0cGxpZCI6IjEwMDAxIiwidHBsTmFtZSI6Imxpc3QzX0ltZzB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06" name="AutoShape 3"/>
          <p:cNvSpPr/>
          <p:nvPr/>
        </p:nvSpPr>
        <p:spPr>
          <a:xfrm rot="0">
            <a:off x="0" y="0"/>
            <a:ext cx="4318000" cy="6858000"/>
          </a:xfrm>
          <a:prstGeom prst="roundRect">
            <a:avLst>
              <a:gd fmla="val 0" name="adj"/>
            </a:avLst>
          </a:prstGeom>
          <a:solidFill>
            <a:srgbClr val="1E3A8A">
              <a:alpha val="100000"/>
            </a:srgbClr>
          </a:solidFill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4" name="Connector 4"/>
          <p:cNvCxnSpPr/>
          <p:nvPr/>
        </p:nvCxnSpPr>
        <p:spPr>
          <a:xfrm>
            <a:off x="609600" y="1517650"/>
            <a:ext cx="1270000" cy="12700"/>
          </a:xfrm>
          <a:prstGeom prst="line">
            <a:avLst/>
          </a:prstGeom>
          <a:ln w="25400">
            <a:solidFill>
              <a:srgbClr val="FFFFFF">
                <a:alpha val="5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21508" name="AutoShape 5"/>
          <p:cNvSpPr/>
          <p:nvPr/>
        </p:nvSpPr>
        <p:spPr>
          <a:xfrm rot="0">
            <a:off x="609600" y="1778000"/>
            <a:ext cx="3098800" cy="1270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6399">
                <a:solidFill>
                  <a:srgbClr val="FFFFFF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02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eyJfdGVtcGxhdGVEYXRhIjp7ImNvbnRlbnRUeXBlIjoiJG51bWJlciJ9LCJ0YWciOiIkbnVtYmVyIn0=</bd:templateData>
          </p:ext>
        </p:extLst>
      </p:sp>
      <p:sp>
        <p:nvSpPr>
          <p:cNvPr id="300005" name="AutoShape 6"/>
          <p:cNvSpPr/>
          <p:nvPr/>
        </p:nvSpPr>
        <p:spPr>
          <a:xfrm rot="0">
            <a:off x="609600" y="3048000"/>
            <a:ext cx="30988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06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0">
            <a:off x="609600" y="5080000"/>
            <a:ext cx="609600" cy="6096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1" name="AutoShape 8"/>
          <p:cNvSpPr/>
          <p:nvPr/>
        </p:nvSpPr>
        <p:spPr>
          <a:xfrm rot="0">
            <a:off x="4953000" y="2032000"/>
            <a:ext cx="6604000" cy="762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rm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b="1" lang="en-US" sz="3200">
                <a:solidFill>
                  <a:srgbClr val="1F2937">
                    <a:alpha val="100000"/>
                  </a:srgbClr>
                </a:solidFill>
                <a:latin typeface="Noto Sans SC"/>
                <a:ea typeface="Noto Sans SC"/>
                <a:cs typeface="Noto Sans SC"/>
              </a:rPr>
              <a:t>问题分析</a:t>
            </a: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eyJfdGVtcGxhdGVEYXRhIjp7ImNvbnRlbnRUeXBlIjoiJHRpdGxlIiwibGluZUNvdW50IjoiMSIsIndvcmRDb3VudCI6IjIwIn0sInRhZyI6IiR0aXRsZSJ9</bd:templateData>
          </p:ext>
        </p:extLst>
      </p:sp>
      <p:sp>
        <p:nvSpPr>
          <p:cNvPr id="321512" name="AutoShape 9"/>
          <p:cNvSpPr/>
          <p:nvPr/>
        </p:nvSpPr>
        <p:spPr>
          <a:xfrm rot="0">
            <a:off x="4953000" y="2794000"/>
            <a:ext cx="66040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0" name="Connector 10"/>
          <p:cNvCxnSpPr/>
          <p:nvPr/>
        </p:nvCxnSpPr>
        <p:spPr>
          <a:xfrm>
            <a:off x="4953000" y="3422650"/>
            <a:ext cx="762000" cy="12700"/>
          </a:xfrm>
          <a:prstGeom prst="line">
            <a:avLst/>
          </a:prstGeom>
          <a:ln w="50800">
            <a:solidFill>
              <a:srgbClr val="1E3A8A">
                <a:alpha val="100000"/>
              </a:srgbClr>
            </a:solidFill>
            <a:prstDash val="solid"/>
            <a:headEnd len="lg" type="none" w="lg"/>
            <a:tailEnd len="lg" type="none" w="lg"/>
          </a:ln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300010" name="AutoShape 11"/>
          <p:cNvSpPr/>
          <p:nvPr/>
        </p:nvSpPr>
        <p:spPr>
          <a:xfrm rot="0">
            <a:off x="49530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1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0">
            <a:off x="52070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16" name="AutoShape 13"/>
          <p:cNvSpPr/>
          <p:nvPr/>
        </p:nvSpPr>
        <p:spPr>
          <a:xfrm rot="0">
            <a:off x="52070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17" name="AutoShape 14"/>
          <p:cNvSpPr/>
          <p:nvPr/>
        </p:nvSpPr>
        <p:spPr>
          <a:xfrm rot="0">
            <a:off x="52070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00014" name="AutoShape 15"/>
          <p:cNvSpPr/>
          <p:nvPr/>
        </p:nvSpPr>
        <p:spPr>
          <a:xfrm rot="0">
            <a:off x="8318500" y="3810000"/>
            <a:ext cx="3111500" cy="1778000"/>
          </a:xfrm>
          <a:prstGeom prst="roundRect">
            <a:avLst>
              <a:gd fmla="val 7142" name="adj"/>
            </a:avLst>
          </a:prstGeom>
          <a:solidFill>
            <a:srgbClr val="FFFFFF">
              <a:alpha val="100000"/>
            </a:srgbClr>
          </a:solidFill>
          <a:effectLst>
            <a:outerShdw blurRad="127000" dir="2700000" dist="50800">
              <a:srgbClr val="000000">
                <a:alpha val="5000"/>
              </a:srgbClr>
            </a:outerShdw>
          </a:effectLst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300015" name="Picture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0">
            <a:off x="8572500" y="4064000"/>
            <a:ext cx="406400" cy="406400"/>
          </a:xfrm>
          <a:prstGeom prst="rect">
            <a:avLst/>
          </a:prstGeom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21520" name="AutoShape 17"/>
          <p:cNvSpPr/>
          <p:nvPr/>
        </p:nvSpPr>
        <p:spPr>
          <a:xfrm rot="0">
            <a:off x="8572500" y="4572000"/>
            <a:ext cx="2603500" cy="381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321521" name="AutoShape 18"/>
          <p:cNvSpPr/>
          <p:nvPr/>
        </p:nvSpPr>
        <p:spPr>
          <a:xfrm rot="0">
            <a:off x="8572500" y="4953000"/>
            <a:ext cx="2603500" cy="508000"/>
          </a:xfrm>
          <a:prstGeom prst="rect">
            <a:avLst/>
          </a:prstGeom>
          <a:noFill/>
        </p:spPr>
        <p:txBody>
          <a:bodyPr anchor="ctr" anchorCtr="0" bIns="0" lIns="0" rIns="0" rtlCol="0" tIns="0" vert="horz" wrap="square">
            <a:noAutofit/>
          </a:bodyPr>
          <a:lstStyle/>
          <a:p>
            <a:pPr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1100"/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mXrumimOWIhuaekCIsInRwbGlkIjoiMTAwMDEiLCJ0cGxOYW1lIjoiaDJ0aXRsZV8zMDYwMTg4MzgxNjAzMDNfODc1NzgyNzc5XzI2ODA3OTI1NjkyMDMwM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-713974" y="1256469"/>
            <a:ext cx="4863856" cy="486385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00000"/>
          </a:blip>
          <a:srcRect l="4545" r="4545"/>
          <a:stretch>
            <a:fillRect/>
          </a:stretch>
        </p:blipFill>
        <p:spPr>
          <a:xfrm rot="0">
            <a:off x="-461343" y="1509100"/>
            <a:ext cx="4358594" cy="4358594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5" name="AutoShape 5"/>
          <p:cNvSpPr/>
          <p:nvPr/>
        </p:nvSpPr>
        <p:spPr>
          <a:xfrm rot="0">
            <a:off x="4701456" y="4853903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TextBox 6"/>
          <p:cNvSpPr txBox="1"/>
          <p:nvPr/>
        </p:nvSpPr>
        <p:spPr>
          <a:xfrm rot="0">
            <a:off x="4701456" y="5002020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786029" y="462109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设备损耗需关注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786029" y="5087309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 设备损耗8.3万元，反映维护不足或使用不当，需完善保养制度以降低损耗成本。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9" name="AutoShape 9"/>
          <p:cNvSpPr/>
          <p:nvPr/>
        </p:nvSpPr>
        <p:spPr>
          <a:xfrm rot="0">
            <a:off x="4701456" y="1733151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4701456" y="1881268"/>
            <a:ext cx="918715" cy="650321"/>
          </a:xfrm>
          <a:prstGeom prst="rect">
            <a:avLst/>
          </a:prstGeom>
          <a:ln/>
        </p:spPr>
        <p:txBody>
          <a:bodyPr anchor="ctr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786029" y="1465501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原材料浪费严重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786029" y="1908493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 原材料浪费占比最高（15.8万元），表明采购或生产环节存在较大优化空间，需加强物料管理。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13" name="AutoShape 13"/>
          <p:cNvSpPr/>
          <p:nvPr/>
        </p:nvSpPr>
        <p:spPr>
          <a:xfrm rot="0">
            <a:off x="4701456" y="3293527"/>
            <a:ext cx="946555" cy="94655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701456" y="3441644"/>
            <a:ext cx="918715" cy="650321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b="1" lang="en-US" sz="22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5786029" y="3037490"/>
            <a:ext cx="5413228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人工返工成本高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6" name="TextBox 16"/>
          <p:cNvSpPr txBox="1"/>
          <p:nvPr/>
        </p:nvSpPr>
        <p:spPr>
          <a:xfrm rot="0">
            <a:off x="5786029" y="3492094"/>
            <a:ext cx="5225659" cy="92903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 人工返工成本达12.5万元，凸显操作规范或培训不足，应优化流程并提升员工技能。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7" name="TextBox 17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返工成本的主要来源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i/lOW3peaIkOacrOeahOS4u+imgeadpea6kFxuPHVybD57XCJ1cmxcIjogXCJodHRwczovL3dlbmt1LXN0cmF0ZWd5LXBwdC1zZHBpYy5jZG4uYmNlYm9zLmNvbS9wcHRfY2hhcnQvMjAyNi0wMy0wMy8zMDYwMTgzOTU1MzAzMDNfMjY4MDY3MDE4OTQwMzAzX2E1Y2NkMzk0MTRmYTQyMTU4NWNkMTBiZTQxMDA0MTAwLnBuZz9hdXRob3JpemF0aW9uPWJjZS1hdXRoLXYxJTJGZmExMTI2ZTkxNDg5NDAxZmE3Y2M4NTA0NWNlNzE3OWUlMkYyMDI2LTAzLTAzVDE0JTNBMDMlM0EzMlolMkYtMSUyRmhvc3QlMkY1YzJjOTYyMmEzZjE5NDQwMWMwMDIxY2Q5ZTM0M2I5YTQyMTY3OTI5ZDYwOGZhNTQ0NDE3M2M1ZjNhMGEwNDliXCIsIFwid2lkdGhcIjogNjYwLCBcImhlaWdodFwiOiA2MDB9XG4jIyMg5Y6f5p2Q5paZ5rWq6LS55Lil6YeNXG4g5Y6f5p2Q5paZ5rWq6LS55Y2g5q+U5pyA6auY77yIMTUuOOS4h+WFg++8ie+8jOihqOaYjumHh+i0reaIlueUn+S6p+eOr+iKguWtmOWcqOi+g+Wkp+S8mOWMluepuumXtO+8jOmcgOWKoOW8uueJqeaWmeeuoeeQhuOAglxuIyMjIOS6uuW3pei/lOW3peaIkOacrOmrmFxuIOS6uuW3pei/lOW3peaIkOacrOi+vjEyLjXkuIflhYPvvIzlh7jmmL7mk43kvZzop4TojIPmiJbln7norq3kuI3otrPvvIzlupTkvJjljJbmtYHnqIvlubbmj5DljYflkZjlt6XmioDog73jgIJcbiMjIyDorr7lpIfmjZ/ogJfpnIDlhbPms6hcbiDorr7lpIfmjZ/ogJc4LjPkuIflhYPvvIzlj43mmKDnu7TmiqTkuI3otrPmiJbkvb/nlKjkuI3lvZPvvIzpnIDlrozlloTkv53lhbvliLbluqbku6XpmY3kvY7mjZ/ogJfmiJDmnKzjgIIiLCJ0cGxpZCI6IjEwMDAxIiwidHBsTmFtZSI6Imxpc3QzX0ltZzFfbW9kIiwiZWRpdGVkIjoiZmFsc2UiLCJleHRyYVBhcmFtcyI6IntcImluZm9fdXJsXCI6XCJodHRwOi8vYmouYmNlYm9zLmNvbS92MS93ZW5rdS1haS1kb2MvMzA2MDE4ODM4MTYwMzAzL3J0Y3MvYmRqc29uL2U3ZTBkMjI3NWVlZjdkZTQuanNvbj9yZXNwb25zZUNvbnRlbnRUeXBlPWFwcGxpY2F0aW9uJTJGanNvbiZyZXNwb25zZUNhY2hlQ29udHJvbD1tYXgtYWdlJTNEMzg4ODAwMCZyZXNwb25zZUV4cGlyZXM9RnJpJTJDJTIwMTclMjBBcHIlMjAyMDI2JTIwMjIlM0EwMyUzQTM5JTIwJTJCMDgwMCZhdXRob3JpemF0aW9uPWJjZS1hdXRoLXYxJTJGNDZkYzhjYzM0Njc0NGRhZDgwMDY1MTgyM2E5NmQ5Y2QlMkYyMDI2LTAzLTAzVDE0JTNBMDMlM0EzOVolMkYtMSUyRmhvc3QlMkYyZGQxZjUxMDc3ZDI4M2Q4ZjE5NTlhMWM2NDYxNjE2ZWYwM2ZhZjAwODlkODM0NjIyN2U0MjI3MjNkY2UwMDNjXCJ9In0=</bd:templateData>
    </p:ext>
  </p:extLs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Freeform 3"/>
          <p:cNvSpPr/>
          <p:nvPr/>
        </p:nvSpPr>
        <p:spPr>
          <a:xfrm rot="0">
            <a:off x="1164214" y="2085043"/>
            <a:ext cx="641656" cy="641656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h="304800" w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h="304800" w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Freeform 4"/>
          <p:cNvSpPr/>
          <p:nvPr/>
        </p:nvSpPr>
        <p:spPr>
          <a:xfrm rot="0">
            <a:off x="4114778" y="2128545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5" name="Freeform 5"/>
          <p:cNvSpPr/>
          <p:nvPr/>
        </p:nvSpPr>
        <p:spPr>
          <a:xfrm rot="0">
            <a:off x="6678103" y="2172048"/>
            <a:ext cx="554652" cy="554652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6" name="Freeform 6"/>
          <p:cNvSpPr/>
          <p:nvPr/>
        </p:nvSpPr>
        <p:spPr>
          <a:xfrm rot="0">
            <a:off x="9277352" y="2085043"/>
            <a:ext cx="598154" cy="598154"/>
          </a:xfrm>
          <a:custGeom>
            <a:avLst/>
            <a:gdLst/>
            <a:ahLst/>
            <a:cxnLst/>
            <a:rect b="b" l="l" r="r" t="t"/>
            <a:pathLst>
              <a:path h="304800" w="304800">
                <a:moveTo>
                  <a:pt x="213360" y="76200"/>
                </a:moveTo>
                <a:lnTo>
                  <a:pt x="243840" y="76200"/>
                </a:lnTo>
                <a:lnTo>
                  <a:pt x="243840" y="289560"/>
                </a:lnTo>
                <a:lnTo>
                  <a:pt x="60960" y="289560"/>
                </a:lnTo>
                <a:lnTo>
                  <a:pt x="60960" y="76200"/>
                </a:lnTo>
                <a:lnTo>
                  <a:pt x="91440" y="76200"/>
                </a:lnTo>
                <a:lnTo>
                  <a:pt x="91440" y="60960"/>
                </a:lnTo>
                <a:cubicBezTo>
                  <a:pt x="91440" y="44129"/>
                  <a:pt x="105089" y="30480"/>
                  <a:pt x="121920" y="30480"/>
                </a:cubicBezTo>
                <a:lnTo>
                  <a:pt x="121920" y="30480"/>
                </a:lnTo>
                <a:lnTo>
                  <a:pt x="182880" y="30480"/>
                </a:lnTo>
                <a:cubicBezTo>
                  <a:pt x="199711" y="30480"/>
                  <a:pt x="213360" y="44129"/>
                  <a:pt x="213360" y="60960"/>
                </a:cubicBezTo>
                <a:lnTo>
                  <a:pt x="213360" y="60960"/>
                </a:lnTo>
                <a:lnTo>
                  <a:pt x="213360" y="76200"/>
                </a:lnTo>
                <a:close/>
                <a:moveTo>
                  <a:pt x="259080" y="76200"/>
                </a:moveTo>
                <a:lnTo>
                  <a:pt x="274320" y="76200"/>
                </a:lnTo>
                <a:cubicBezTo>
                  <a:pt x="291151" y="76200"/>
                  <a:pt x="304800" y="89849"/>
                  <a:pt x="304800" y="106680"/>
                </a:cubicBezTo>
                <a:lnTo>
                  <a:pt x="304800" y="106680"/>
                </a:lnTo>
                <a:lnTo>
                  <a:pt x="304800" y="259080"/>
                </a:lnTo>
                <a:cubicBezTo>
                  <a:pt x="304800" y="275911"/>
                  <a:pt x="291151" y="289560"/>
                  <a:pt x="274320" y="289560"/>
                </a:cubicBezTo>
                <a:lnTo>
                  <a:pt x="274320" y="289560"/>
                </a:lnTo>
                <a:lnTo>
                  <a:pt x="259080" y="289560"/>
                </a:lnTo>
                <a:lnTo>
                  <a:pt x="259080" y="76200"/>
                </a:lnTo>
                <a:close/>
                <a:moveTo>
                  <a:pt x="45720" y="76200"/>
                </a:moveTo>
                <a:lnTo>
                  <a:pt x="45720" y="289560"/>
                </a:lnTo>
                <a:lnTo>
                  <a:pt x="30480" y="289560"/>
                </a:lnTo>
                <a:cubicBezTo>
                  <a:pt x="13649" y="289560"/>
                  <a:pt x="0" y="275911"/>
                  <a:pt x="0" y="259080"/>
                </a:cubicBezTo>
                <a:lnTo>
                  <a:pt x="0" y="259080"/>
                </a:lnTo>
                <a:lnTo>
                  <a:pt x="0" y="106680"/>
                </a:lnTo>
                <a:cubicBezTo>
                  <a:pt x="0" y="89916"/>
                  <a:pt x="13716" y="76200"/>
                  <a:pt x="30480" y="76200"/>
                </a:cubicBezTo>
                <a:lnTo>
                  <a:pt x="45720" y="76200"/>
                </a:lnTo>
                <a:close/>
                <a:moveTo>
                  <a:pt x="121920" y="60960"/>
                </a:moveTo>
                <a:lnTo>
                  <a:pt x="121920" y="76200"/>
                </a:lnTo>
                <a:lnTo>
                  <a:pt x="182880" y="76200"/>
                </a:lnTo>
                <a:lnTo>
                  <a:pt x="182880" y="60960"/>
                </a:lnTo>
                <a:lnTo>
                  <a:pt x="121920" y="6096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513502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传统抽检方式无法覆盖全流程，质量问题往往在成品阶段才被发现，导致批量性返工。例如某案例中焊接不良问题因未植入在线监测，最终导致整批产品返修。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TextBox 8"/>
          <p:cNvSpPr txBox="1"/>
          <p:nvPr/>
        </p:nvSpPr>
        <p:spPr>
          <a:xfrm rot="0">
            <a:off x="513502" y="2918593"/>
            <a:ext cx="2422374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滞后性缺陷识别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9" name="TextBox 9"/>
          <p:cNvSpPr txBox="1"/>
          <p:nvPr/>
        </p:nvSpPr>
        <p:spPr>
          <a:xfrm rot="0">
            <a:off x="3226287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手工记录检验结果导致信息孤岛，无法通过历史数据定位高频缺陷环节。某汽车零部件企业因缺乏电子化追溯系统，相同尺寸偏差问题连续三个月未被根除。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0" name="TextBox 10"/>
          <p:cNvSpPr txBox="1"/>
          <p:nvPr/>
        </p:nvSpPr>
        <p:spPr>
          <a:xfrm rot="0">
            <a:off x="3226287" y="2918593"/>
            <a:ext cx="2367939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数据追溯断层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1" name="TextBox 11"/>
          <p:cNvSpPr txBox="1"/>
          <p:nvPr/>
        </p:nvSpPr>
        <p:spPr>
          <a:xfrm rot="0">
            <a:off x="5932691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作业指导书版本未同步更新，新旧标准混用造成误判。调研显示34%的返工源于操作员执行过期工艺文件。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12" name="TextBox 12"/>
          <p:cNvSpPr txBox="1"/>
          <p:nvPr/>
        </p:nvSpPr>
        <p:spPr>
          <a:xfrm rot="0">
            <a:off x="5932691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标准执行偏差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3" name="TextBox 13"/>
          <p:cNvSpPr txBox="1"/>
          <p:nvPr/>
        </p:nvSpPr>
        <p:spPr>
          <a:xfrm rot="0">
            <a:off x="8579636" y="3390004"/>
            <a:ext cx="2422374" cy="2331649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质检结果未实时联动生产系统，异常工况持续运行。典型表现为设备参数漂移未被及时纠正，直至产生超差品。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eyJ0YWciOiIkaXRlbTRfYyJ9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8579636" y="2918593"/>
            <a:ext cx="2377011" cy="399193"/>
          </a:xfrm>
          <a:prstGeom prst="rect">
            <a:avLst/>
          </a:prstGeom>
          <a:ln/>
        </p:spPr>
        <p:txBody>
          <a:bodyPr anchor="t" anchorCtr="0" bIns="57150" lIns="114300" rIns="114300" rtlCol="0" tIns="57150" vert="horz" wrap="square">
            <a:normAutofit/>
          </a:bodyPr>
          <a:lstStyle/>
          <a:p>
            <a:pPr>
              <a:lnSpc>
                <a:spcPct val="12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反馈机制缺失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eyJ0YWciOiIkaXRlbTRfdGl0bGUifQ==</bd:templateData>
          </p:ext>
        </p:extLst>
      </p:sp>
      <p:sp>
        <p:nvSpPr>
          <p:cNvPr id="15" name="TextBox 15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现有检测流程的不足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eOsOacieajgOa1i+a1geeoi+eahOS4jei2s1xuIyMjIOa7nuWQjuaAp+e8uumZt+ivhuWIq1xu5Lyg57uf5oq95qOA5pa55byP5peg5rOV6KaG55uW5YWo5rWB56iL77yM6LSo6YeP6Zeu6aKY5b6A5b6A5Zyo5oiQ5ZOB6Zi25q615omN6KKr5Y+R546w77yM5a+86Ie05om56YeP5oCn6L+U5bel44CC5L6L5aaC5p+Q5qGI5L6L5Lit54SK5o6l5LiN6Imv6Zeu6aKY5Zug5pyq5qSN5YWl5Zyo57q/55uR5rWL77yM5pyA57uI5a+86Ie05pW05om55Lqn5ZOB6L+U5L+u44CCXG4jIyMg5pWw5o2u6L+95rqv5pat5bGCXG7miYvlt6XorrDlvZXmo4Dpqoznu5Pmnpzlr7zoh7Tkv6Hmga/lraTlspvvvIzml6Dms5XpgJrov4fljoblj7LmlbDmja7lrprkvY3pq5jpopHnvLrpmbfnjq/oioLjgILmn5Dmsb3ovabpm7bpg6jku7bkvIHkuJrlm6DnvLrkuY/nlLXlrZDljJbov73muq/ns7vnu5/vvIznm7jlkIzlsLrlr7jlgY/lt67pl67popjov57nu63kuInkuKrmnIjmnKrooqvmoLnpmaTjgIJcbiMjIyDmoIflh4bmiafooYzlgY/lt65cbuS9nOS4muaMh+WvvOS5pueJiOacrOacquWQjOatpeabtOaWsO+8jOaWsOaXp+agh+WHhua3t+eUqOmAoOaIkOivr+WIpOOAguiwg+eglOaYvuekujM0JeeahOi/lOW3pea6kOS6juaTjeS9nOWRmOaJp+ihjOi/h+acn+W3peiJuuaWh+S7tuOAglxuIyMjIOWPjemmiOacuuWItue8uuWksVxu6LSo5qOA57uT5p6c5pyq5a6e5pe26IGU5Yqo55Sf5Lqn57O757uf77yM5byC5bi45bel5Ya15oyB57ut6L+Q6KGM44CC5YW45Z6L6KGo546w5Li66K6+5aSH5Y+C5pWw5ryC56e75pyq6KKr5Y+K5pe257qg5q2j77yM55u06Iez5Lqn55Sf6LaF5beu5ZOB44CCIiwidHBsaWQiOiIxMDAwMSIsInRwbE5hbWUiOiJsaXN0NF8yN19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33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0">
            <a:off x="11215688" y="69850"/>
            <a:ext cx="884237" cy="376238"/>
          </a:xfrm>
          <a:prstGeom prst="rect">
            <a:avLst/>
          </a:prstGeom>
          <a:noFill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pic>
      <p:sp>
        <p:nvSpPr>
          <p:cNvPr id="3" name="AutoShape 3"/>
          <p:cNvSpPr/>
          <p:nvPr/>
        </p:nvSpPr>
        <p:spPr>
          <a:xfrm rot="0">
            <a:off x="3457229" y="1366715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4" name="AutoShape 4"/>
          <p:cNvSpPr/>
          <p:nvPr/>
        </p:nvSpPr>
        <p:spPr>
          <a:xfrm rot="0">
            <a:off x="3585573" y="1495059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5" name="Connector 5"/>
          <p:cNvCxnSpPr/>
          <p:nvPr/>
        </p:nvCxnSpPr>
        <p:spPr>
          <a:xfrm>
            <a:off x="3761139" y="197453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6" name="TextBox 6"/>
          <p:cNvSpPr txBox="1"/>
          <p:nvPr/>
        </p:nvSpPr>
        <p:spPr>
          <a:xfrm rot="0">
            <a:off x="4197466" y="1162542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外观缺陷投诉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eyJ0YWciOiIkaXRlbTFfdGl0bGUifQ==</bd:templateData>
          </p:ext>
        </p:extLst>
      </p:sp>
      <p:sp>
        <p:nvSpPr>
          <p:cNvPr id="7" name="TextBox 7"/>
          <p:cNvSpPr txBox="1"/>
          <p:nvPr/>
        </p:nvSpPr>
        <p:spPr>
          <a:xfrm rot="0">
            <a:off x="4197466" y="168512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占比达45%的客户退货源于可见瑕疵（如划痕、色差），暴露出终检环节的目视检查标准不统一问题。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eyJ0YWciOiIkaXRlbTFfYyJ9</bd:templateData>
          </p:ext>
        </p:extLst>
      </p:sp>
      <p:sp>
        <p:nvSpPr>
          <p:cNvPr id="8" name="AutoShape 8"/>
          <p:cNvSpPr/>
          <p:nvPr/>
        </p:nvSpPr>
        <p:spPr>
          <a:xfrm rot="0">
            <a:off x="-519692" y="2337114"/>
            <a:ext cx="3687085" cy="368708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alphaModFix amt="100000"/>
          </a:blip>
          <a:srcRect b="0" l="16650" r="16650" t="0"/>
          <a:stretch>
            <a:fillRect/>
          </a:stretch>
        </p:blipFill>
        <p:spPr>
          <a:xfrm rot="0">
            <a:off x="-328183" y="2528623"/>
            <a:ext cx="3304066" cy="3304066"/>
          </a:xfrm>
          <a:prstGeom prst="ellipse">
            <a:avLst/>
          </a:prstGeom>
        </p:spPr>
        <p:extLst>
          <p:ext uri="http://schemas.baidu.com/office/drawing/2023/templateData">
            <bd:templateData xmlns:bd="http://schemas.baidu.com/office/drawing/2023/templateData">eyJ0YWciOiIkaW1nMCJ9</bd:templateData>
          </p:ext>
        </p:extLst>
      </p:pic>
      <p:sp>
        <p:nvSpPr>
          <p:cNvPr id="10" name="AutoShape 10"/>
          <p:cNvSpPr/>
          <p:nvPr/>
        </p:nvSpPr>
        <p:spPr>
          <a:xfrm rot="0">
            <a:off x="3457229" y="300532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1" name="AutoShape 11"/>
          <p:cNvSpPr/>
          <p:nvPr/>
        </p:nvSpPr>
        <p:spPr>
          <a:xfrm rot="0">
            <a:off x="3585573" y="313366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2" name="Connector 12"/>
          <p:cNvCxnSpPr/>
          <p:nvPr/>
        </p:nvCxnSpPr>
        <p:spPr>
          <a:xfrm>
            <a:off x="3761139" y="361314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3" name="TextBox 13"/>
          <p:cNvSpPr txBox="1"/>
          <p:nvPr/>
        </p:nvSpPr>
        <p:spPr>
          <a:xfrm rot="0">
            <a:off x="4197466" y="2801151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功能失效投诉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eyJ0YWciOiIkaXRlbTJfdGl0bGUifQ==</bd:templateData>
          </p:ext>
        </p:extLst>
      </p:sp>
      <p:sp>
        <p:nvSpPr>
          <p:cNvPr id="14" name="TextBox 14"/>
          <p:cNvSpPr txBox="1"/>
          <p:nvPr/>
        </p:nvSpPr>
        <p:spPr>
          <a:xfrm rot="0">
            <a:off x="4197466" y="3323731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耐久性测试未覆盖实际使用场景，导致20%投诉涉及隐性性能缺陷（如密封件过早老化）。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eyJ0YWciOiIkaXRlbTJfYyJ9</bd:templateData>
          </p:ext>
        </p:extLst>
      </p:sp>
      <p:sp>
        <p:nvSpPr>
          <p:cNvPr id="15" name="AutoShape 15"/>
          <p:cNvSpPr/>
          <p:nvPr/>
        </p:nvSpPr>
        <p:spPr>
          <a:xfrm rot="0">
            <a:off x="3457229" y="464393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sp>
        <p:nvSpPr>
          <p:cNvPr id="16" name="AutoShape 16"/>
          <p:cNvSpPr/>
          <p:nvPr/>
        </p:nvSpPr>
        <p:spPr>
          <a:xfrm rot="0">
            <a:off x="3585573" y="4772277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sp>
      <p:cxnSp>
        <p:nvCxnSpPr>
          <p:cNvPr id="17" name="Connector 17"/>
          <p:cNvCxnSpPr/>
          <p:nvPr/>
        </p:nvCxnSpPr>
        <p:spPr>
          <a:xfrm>
            <a:off x="3761139" y="5251753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extLst>
          <p:ext uri="http://schemas.baidu.com/office/drawing/2023/templateData">
            <bd:templateData xmlns:bd="http://schemas.baidu.com/office/drawing/2023/templateData">eyJ0YWciOiJub0VkaXQifQ==</bd:templateData>
          </p:ext>
        </p:extLst>
      </p:cxnSp>
      <p:sp>
        <p:nvSpPr>
          <p:cNvPr id="18" name="TextBox 18"/>
          <p:cNvSpPr txBox="1"/>
          <p:nvPr/>
        </p:nvSpPr>
        <p:spPr>
          <a:xfrm rot="0">
            <a:off x="4197466" y="4439760"/>
            <a:ext cx="6563956" cy="696773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b="1" lang="en-US" sz="1500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</a:rPr>
              <a:t>交付一致性投诉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eyJ0YWciOiIkaXRlbTNfdGl0bGUifQ==</bd:templateData>
          </p:ext>
        </p:extLst>
      </p:sp>
      <p:sp>
        <p:nvSpPr>
          <p:cNvPr id="19" name="TextBox 19"/>
          <p:cNvSpPr txBox="1"/>
          <p:nvPr/>
        </p:nvSpPr>
        <p:spPr>
          <a:xfrm rot="0">
            <a:off x="4197466" y="4962340"/>
            <a:ext cx="6563956" cy="1146772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275">
                <a:solidFill>
                  <a:schemeClr val="dk1"/>
                </a:solidFill>
                <a:latin typeface="Microsoft Yahei"/>
                <a:ea typeface="Microsoft Yahei"/>
                <a:cs typeface="Microsoft Yahei"/>
              </a:rPr>
              <a:t>批次间质量波动引发客户产线适配问题，反映过程控制能力不足。某电子厂因电阻值离散度超标导致下游SMT贴装不良。</a:t>
            </a:r>
          </a:p>
        </p:txBody>
        <p:extLst>
          <p:ext uri="http://schemas.baidu.com/office/drawing/2023/templateData">
            <bd:templateData xmlns:bd="http://schemas.baidu.com/office/drawing/2023/templateData">eyJ0YWciOiIkaXRlbTNfYyJ9</bd:templateData>
          </p:ext>
        </p:extLst>
      </p:sp>
      <p:sp>
        <p:nvSpPr>
          <p:cNvPr id="20" name="TextBox 20"/>
          <p:cNvSpPr txBox="1"/>
          <p:nvPr/>
        </p:nvSpPr>
        <p:spPr>
          <a:xfrm rot="0">
            <a:off x="1094842" y="93878"/>
            <a:ext cx="10001250" cy="914400"/>
          </a:xfrm>
          <a:prstGeom prst="rect">
            <a:avLst/>
          </a:prstGeom>
          <a:ln/>
        </p:spPr>
        <p:txBody>
          <a:bodyPr anchor="t" anchorCtr="0" bIns="123825" lIns="123825" rIns="57150" rtlCol="0" tIns="123825" vert="horz" wrap="square">
            <a:normAutofit/>
          </a:bodyPr>
          <a:lstStyle/>
          <a:p>
            <a:pPr>
              <a:lnSpc>
                <a:spcPct val="140000"/>
              </a:lnSpc>
            </a:pPr>
            <a:r>
              <a:rPr b="1" lang="en-US" sz="3000">
                <a:latin typeface="Microsoft Yahei"/>
                <a:ea typeface="Microsoft Yahei"/>
                <a:cs typeface="Microsoft Yahei"/>
              </a:rPr>
              <a:t>客户投诉与质量问题的关联</a:t>
            </a:r>
          </a:p>
        </p:txBody>
        <p:extLst>
          <p:ext uri="http://schemas.baidu.com/office/drawing/2023/templateData">
            <bd:templateData xmlns:bd="http://schemas.baidu.com/office/drawing/2023/templateData">eyJ0YWciOiIkdGl0bGUifQ==</bd:templateData>
          </p:ext>
        </p:extLst>
      </p:sp>
    </p:spTree>
  </p:cSld>
  <p:clrMapOvr>
    <a:masterClrMapping/>
  </p:clrMapOvr>
  <p:extLst>
    <p:ext uri="http://schemas.baidu.com/office/drawing/2023/templateData">
      <bd:templateData xmlns:bd="http://schemas.baidu.com/office/drawing/2023/templateData">eyJtZCI6IiMjIOWuouaIt+aKleivieS4jui0qOmHj+mXrumimOeahOWFs+iBlFxuIyMjIOWkluingue8uumZt+aKleiviVxu5Y2g5q+U6L6+NDUl55qE5a6i5oi36YCA6LSn5rqQ5LqO5Y+v6KeB55GV55a177yI5aaC5YiS55eV44CB6Imy5beu77yJ77yM5pq06Zyy5Ye657uI5qOA546v6IqC55qE55uu6KeG5qOA5p+l5qCH5YeG5LiN57uf5LiA6Zeu6aKY44CCXG4jIyMg5Yqf6IO95aSx5pWI5oqV6K+JXG7ogJDkuYXmgKfmtYvor5XmnKropobnm5blrp7pmYXkvb/nlKjlnLrmma/vvIzlr7zoh7QyMCXmipXor4nmtonlj4rpmpDmgKfmgKfog73nvLrpmbfvvIjlpoLlr4blsIHku7bov4fml6nogIHljJbvvInjgIJcbiMjIyDkuqTku5jkuIDoh7TmgKfmipXor4lcbuaJueasoemXtOi0qOmHj+azouWKqOW8leWPkeWuouaIt+S6p+e6v+mAgumFjemXrumimO+8jOWPjeaYoOi/h+eoi+aOp+WItuiDveWKm+S4jei2s+OAguafkOeUteWtkOWOguWboOeUtemYu+WAvOemu+aVo+W6pui2heagh+WvvOiHtOS4i+a4uFNNVOi0tOijheS4jeiJr+OAgiIsInRwbGlkIjoiMTAwMDEiLCJ0cGxOYW1lIjoibGlzdDNfSW1nMl9tb2QiLCJlZGl0ZWQiOiJmYWxzZSIsImV4dHJhUGFyYW1zIjoie1wiaW5mb191cmxcIjpcImh0dHA6Ly9iai5iY2Vib3MuY29tL3YxL3dlbmt1LWFpLWRvYy8zMDYwMTg4MzgxNjAzMDMvcnRjcy9iZGpzb24vZTdlMGQyMjc1ZWVmN2RlNC5qc29uP3Jlc3BvbnNlQ29udGVudFR5cGU9YXBwbGljYXRpb24lMkZqc29uJnJlc3BvbnNlQ2FjaGVDb250cm9sPW1heC1hZ2UlM0QzODg4MDAwJnJlc3BvbnNlRXhwaXJlcz1GcmklMkMlMjAxNyUyMEFwciUyMDIwMjYlMjAyMiUzQTAzJTNBMzklMjAlMkIwODAwJmF1dGhvcml6YXRpb249YmNlLWF1dGgtdjElMkY0NmRjOGNjMzQ2NzQ0ZGFkODAwNjUxODIzYTk2ZDljZCUyRjIwMjYtMDMtMDNUMTQlM0EwMyUzQTM5WiUyRi0xJTJGaG9zdCUyRjJkZDFmNTEwNzdkMjgzZDhmMTk1OWExYzY0NjE2MTZlZjAzZmFmMDA4OWQ4MzQ2MjI3ZTQyMjcyM2RjZTAwM2NcIn0ifQ==</bd:templateData>
    </p:ext>
  </p:extLs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AAB8"/>
      </a:accent1>
      <a:accent2>
        <a:srgbClr val="9FAAB8"/>
      </a:accent2>
      <a:accent3>
        <a:srgbClr val="9FAAB8"/>
      </a:accent3>
      <a:accent4>
        <a:srgbClr val="9FAAB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宽屏</PresentationFormat>
  <Paragraphs>0</Paragraphs>
  <Slides>0</Slides>
  <Notes>0</Notes>
  <HiddenSlides>0</HiddenSlides>
  <MMClips>0</MMClips>
  <ScaleCrop>false</ScaleCrop>
  <HeadingPairs>
    <vt:vector baseType="variant" size="6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baseType="lpstr" size="4">
      <vt:lpstr>等线</vt:lpstr>
      <vt:lpstr>等线 Light</vt:lpstr>
      <vt:lpstr>Arial</vt:lpstr>
      <vt:lpstr>Office 主题​​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2025-10-20T11:38:53Z</dcterms:created>
  <dc:creator>zhangqishou</dc:creator>
  <cp:lastModifiedBy>zhangqishou</cp:lastModifiedBy>
  <dcterms:modified xsi:type="dcterms:W3CDTF">2025-10-20T12:04:35Z</dcterms:modified>
  <cp:revision>2</cp:revision>
  <dc:title>PowerPoint 演示文稿</dc:title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AIGC">
    <vt:lpwstr>{"Label":"1","ContentProducer":"001191110000802100433B10001","ProduceID":"fb7aeef469d8694aa7b52b04df4cc33c_1772546761_ad31847e86f81e1bf33713c3bd5e7560","ReservedCode1":"17818a6dccf8db0fd8c6595300a047ffbe8c68c61691db09fe70ebc8d17e4a3d","ContentPropagator":"001191110000802100433B10001","PropagateID":"fb7aeef469d8694aa7b52b04df4cc33c_1772546761_ad31847e86f81e1bf33713c3bd5e7560","ReservedCode2":"17818a6dccf8db0fd8c6595300a047ffbe8c68c61691db09fe70ebc8d17e4a3d"}</vt:lpwstr>
  </op:property>
</op:Properties>
</file>