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Default Extension="jpg" ContentType="image/jpeg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Relationship Target="slides/slide27.xml" Type="http://schemas.openxmlformats.org/officeDocument/2006/relationships/slide" Id="rId33"/>
<Relationship Target="slides/slide28.xml" Type="http://schemas.openxmlformats.org/officeDocument/2006/relationships/slide" Id="rId34"/>
<Relationship Target="slides/slide29.xml" Type="http://schemas.openxmlformats.org/officeDocument/2006/relationships/slide" Id="rId35"/>
<Relationship Target="slides/slide30.xml" Type="http://schemas.openxmlformats.org/officeDocument/2006/relationships/slide" Id="rId36"/>
<Relationship Target="slides/slide31.xml" Type="http://schemas.openxmlformats.org/officeDocument/2006/relationships/slide" Id="rId37"/>
<Relationship Target="slides/slide32.xml" Type="http://schemas.openxmlformats.org/officeDocument/2006/relationships/slide" Id="rId38"/>
<Relationship Target="slides/slide33.xml" Type="http://schemas.openxmlformats.org/officeDocument/2006/relationships/slide" Id="rId39"/>
<Relationship Target="slides/slide34.xml" Type="http://schemas.openxmlformats.org/officeDocument/2006/relationships/slide" Id="rId40"/>
<Relationship Target="slides/slide35.xml" Type="http://schemas.openxmlformats.org/officeDocument/2006/relationships/slide" Id="rId41"/>
<Relationship Target="slides/slide36.xml" Type="http://schemas.openxmlformats.org/officeDocument/2006/relationships/slide" Id="rId42"/>
<Relationship Target="slides/slide37.xml" Type="http://schemas.openxmlformats.org/officeDocument/2006/relationships/slide" Id="rId43"/>
<Relationship Target="slides/slide38.xml" Type="http://schemas.openxmlformats.org/officeDocument/2006/relationships/slide" Id="rId44"/>
<Relationship Target="slides/slide39.xml" Type="http://schemas.openxmlformats.org/officeDocument/2006/relationships/slide" Id="rId45"/>
<Relationship Target="slides/slide40.xml" Type="http://schemas.openxmlformats.org/officeDocument/2006/relationships/slide" Id="rId46"/>
<Relationship Target="slides/slide41.xml" Type="http://schemas.openxmlformats.org/officeDocument/2006/relationships/slide" Id="rId47"/>
<Relationship Target="slides/slide42.xml" Type="http://schemas.openxmlformats.org/officeDocument/2006/relationships/slide" Id="rId48"/>
<Relationship Target="slides/slide43.xml" Type="http://schemas.openxmlformats.org/officeDocument/2006/relationships/slide" Id="rId49"/>
<Relationship Target="slides/slide44.xml" Type="http://schemas.openxmlformats.org/officeDocument/2006/relationships/slide" Id="rId50"/>
<Relationship Target="slides/slide45.xml" Type="http://schemas.openxmlformats.org/officeDocument/2006/relationships/slide" Id="rId51"/>
<Relationship Target="slides/slide46.xml" Type="http://schemas.openxmlformats.org/officeDocument/2006/relationships/slide" Id="rId52"/>
<Relationship Target="slides/slide47.xml" Type="http://schemas.openxmlformats.org/officeDocument/2006/relationships/slide" Id="rId53"/>
<Relationship Target="slides/slide48.xml" Type="http://schemas.openxmlformats.org/officeDocument/2006/relationships/slide" Id="rId54"/>
<Relationship Target="slides/slide49.xml" Type="http://schemas.openxmlformats.org/officeDocument/2006/relationships/slide" Id="rId55"/>
<Relationship Target="slides/slide50.xml" Type="http://schemas.openxmlformats.org/officeDocument/2006/relationships/slide" Id="rId56"/>
<Relationship Target="slides/slide51.xml" Type="http://schemas.openxmlformats.org/officeDocument/2006/relationships/slide" Id="rId57"/>
</Relationships>
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5.png" Type="http://schemas.openxmlformats.org/officeDocument/2006/relationships/image" Id="rId3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rels:Relationship Target="../media/image6.jpg" Type="http://schemas.openxmlformats.org/officeDocument/2006/relationships/image" Id="rId4"/>
<rels:Relationship Target="../media/image7.jpg" Type="http://schemas.openxmlformats.org/officeDocument/2006/relationships/image" Id="rId5"/>
</rels:Relationships>

</file>

<file path=ppt/slides/_rels/slide2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8.jpg" Type="http://schemas.openxmlformats.org/officeDocument/2006/relationships/image" Id="rId3"/>
</rels:Relationships>

</file>

<file path=ppt/slides/_rels/slide2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9.jpg" Type="http://schemas.openxmlformats.org/officeDocument/2006/relationships/image" Id="rId3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3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0.jpg" Type="http://schemas.openxmlformats.org/officeDocument/2006/relationships/image" Id="rId3"/>
</rels:Relationships>

</file>

<file path=ppt/slides/_rels/slide3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3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/rels:Relationships>

</file>

<file path=ppt/slides/_rels/slide3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2.jpg" Type="http://schemas.openxmlformats.org/officeDocument/2006/relationships/image" Id="rId3"/>
</rels:Relationships>

</file>

<file path=ppt/slides/_rels/slide3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3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3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3.jpg" Type="http://schemas.openxmlformats.org/officeDocument/2006/relationships/image" Id="rId3"/>
<rels:Relationship Target="../media/image14.jpg" Type="http://schemas.openxmlformats.org/officeDocument/2006/relationships/image" Id="rId4"/>
<rels:Relationship Target="../media/image16.png" Type="http://schemas.openxmlformats.org/officeDocument/2006/relationships/image" Id="rId5"/>
</rels:Relationships>

</file>

<file path=ppt/slides/_rels/slide3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5.jpg" Type="http://schemas.openxmlformats.org/officeDocument/2006/relationships/image" Id="rId3"/>
</rels:Relationships>

</file>

<file path=ppt/slides/_rels/slide3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3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6.jpg" Type="http://schemas.openxmlformats.org/officeDocument/2006/relationships/image" Id="rId3"/>
</rels:Relationships>

</file>

<file path=ppt/slides/_rels/slide4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4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7.jpg" Type="http://schemas.openxmlformats.org/officeDocument/2006/relationships/image" Id="rId3"/>
</rels:Relationships>

</file>

<file path=ppt/slides/_rels/slide4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4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4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8.jpg" Type="http://schemas.openxmlformats.org/officeDocument/2006/relationships/image" Id="rId3"/>
</rels:Relationships>

</file>

<file path=ppt/slides/_rels/slide4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9.jpg" Type="http://schemas.openxmlformats.org/officeDocument/2006/relationships/image" Id="rId3"/>
<rels:Relationship Target="../media/image20.jpg" Type="http://schemas.openxmlformats.org/officeDocument/2006/relationships/image" Id="rId4"/>
<rels:Relationship Target="../media/image21.jpg" Type="http://schemas.openxmlformats.org/officeDocument/2006/relationships/image" Id="rId5"/>
</rels:Relationships>

</file>

<file path=ppt/slides/_rels/slide4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4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4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2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5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5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7.png" Type="http://schemas.openxmlformats.org/officeDocument/2006/relationships/image" Id="rId2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案例背景与问题界定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数据收集与问题诊断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改进目标设定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路面养护优化方案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载重分配策略改进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工艺流程优化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5qGI5L6L6IOM5pmv5LiO6Zeu6aKY55WM5a6aXG7mlbDmja7mlLbpm4bkuI7pl67popjor4rmlq1cbuaUuei/m+ebruagh+iuvuWumlxu6Lev6Z2i5YW75oqk5LyY5YyW5pa55qGIXG7ovb3ph43liIbphY3nrZbnlaXmlLnov5tcbuW3peiJuua1geeoi+S8mOWMliIsInRwbGlkIjoiMTAwMDEiLCJ0cGxOYW1lIjoiY2F0YUxpc3RfMzA2MDA4ODA2NjAwMzAzXzg3NTc4Mjc3OV8yNjgwNjMyNzQ1ODAzMDNfNl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制造业降本增效案例精析：以轮胎消耗优化为例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降本增效的实战路径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WItumAoOS4mumZjeacrOWinuaViOahiOS+i+eyvuaekO+8muS7pei9ruiDjua2iOiAl+S8mOWMluS4uuS+iyIsInRwbGlkIjoiMTAwMDEiLCJ0cGxOYW1lIjoidGl0bGVfMzA2MDA4ODA2NjAwMzAzXzg3NTc4Mjc3OV8yNjgwNjMyNzQ1ODAzMDN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668020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03362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936809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30241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95726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鱼骨图分析法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95726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从人/机/料/法/环/测六个维度归因，例如定位到硫化温度控制偏差（±3℃超标）导致胎面胶料交联密度不均的问题节点。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68329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针对胎侧鼓包缺陷，逐层追问至帘布压延工序的张力控制系统响应延迟（＞0.5秒）这一根本诱因。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02723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统计显示前3类缺陷（胎冠气泡、带束层移位、胎圈变形）占总质量问题的72%，优先聚焦改进。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8537118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关键工序如胎面成型环节的CPK值＜1.33，揭示设备定位精度不足需进行伺服系统升级。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252322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5Why追溯链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886717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帕累托分析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21111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过程能力指数（CPK）评估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477969" y="1852738"/>
            <a:ext cx="644213" cy="68533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45720" y="91440"/>
                </a:moveTo>
                <a:cubicBezTo>
                  <a:pt x="45720" y="74676"/>
                  <a:pt x="59436" y="60960"/>
                  <a:pt x="76200" y="60960"/>
                </a:cubicBezTo>
                <a:lnTo>
                  <a:pt x="198120" y="60960"/>
                </a:lnTo>
                <a:lnTo>
                  <a:pt x="259080" y="0"/>
                </a:lnTo>
                <a:lnTo>
                  <a:pt x="289560" y="0"/>
                </a:lnTo>
                <a:lnTo>
                  <a:pt x="289560" y="243840"/>
                </a:lnTo>
                <a:lnTo>
                  <a:pt x="259080" y="243840"/>
                </a:lnTo>
                <a:lnTo>
                  <a:pt x="198120" y="182880"/>
                </a:lnTo>
                <a:lnTo>
                  <a:pt x="76200" y="182880"/>
                </a:lnTo>
                <a:cubicBezTo>
                  <a:pt x="59369" y="182880"/>
                  <a:pt x="45720" y="169231"/>
                  <a:pt x="45720" y="152400"/>
                </a:cubicBezTo>
                <a:lnTo>
                  <a:pt x="45720" y="152400"/>
                </a:lnTo>
                <a:lnTo>
                  <a:pt x="15240" y="152400"/>
                </a:lnTo>
                <a:lnTo>
                  <a:pt x="15240" y="91440"/>
                </a:lnTo>
                <a:lnTo>
                  <a:pt x="45720" y="91440"/>
                </a:lnTo>
                <a:close/>
              </a:path>
              <a:path h="304800" w="304800">
                <a:moveTo>
                  <a:pt x="167640" y="228600"/>
                </a:moveTo>
                <a:lnTo>
                  <a:pt x="167640" y="304800"/>
                </a:lnTo>
                <a:lnTo>
                  <a:pt x="121920" y="304800"/>
                </a:lnTo>
                <a:lnTo>
                  <a:pt x="96469" y="228600"/>
                </a:lnTo>
                <a:lnTo>
                  <a:pt x="76200" y="228600"/>
                </a:lnTo>
                <a:lnTo>
                  <a:pt x="76200" y="198120"/>
                </a:lnTo>
                <a:lnTo>
                  <a:pt x="198120" y="198120"/>
                </a:lnTo>
                <a:lnTo>
                  <a:pt x="198120" y="228600"/>
                </a:lnTo>
                <a:lnTo>
                  <a:pt x="167640" y="2286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4017627" y="1778561"/>
            <a:ext cx="833687" cy="83368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61518" y="97841"/>
                </a:moveTo>
                <a:cubicBezTo>
                  <a:pt x="249460" y="74143"/>
                  <a:pt x="230657" y="55340"/>
                  <a:pt x="207655" y="43605"/>
                </a:cubicBezTo>
                <a:lnTo>
                  <a:pt x="206959" y="43282"/>
                </a:lnTo>
                <a:lnTo>
                  <a:pt x="186538" y="84277"/>
                </a:lnTo>
                <a:cubicBezTo>
                  <a:pt x="201292" y="91802"/>
                  <a:pt x="212998" y="103508"/>
                  <a:pt x="220323" y="117834"/>
                </a:cubicBezTo>
                <a:lnTo>
                  <a:pt x="220523" y="118262"/>
                </a:lnTo>
                <a:lnTo>
                  <a:pt x="261518" y="97841"/>
                </a:lnTo>
                <a:close/>
                <a:moveTo>
                  <a:pt x="261518" y="206959"/>
                </a:moveTo>
                <a:lnTo>
                  <a:pt x="220523" y="186538"/>
                </a:lnTo>
                <a:cubicBezTo>
                  <a:pt x="212998" y="201292"/>
                  <a:pt x="201292" y="212998"/>
                  <a:pt x="186966" y="220323"/>
                </a:cubicBezTo>
                <a:lnTo>
                  <a:pt x="186538" y="220523"/>
                </a:lnTo>
                <a:lnTo>
                  <a:pt x="206959" y="261518"/>
                </a:lnTo>
                <a:cubicBezTo>
                  <a:pt x="230657" y="249460"/>
                  <a:pt x="249460" y="230657"/>
                  <a:pt x="261195" y="207655"/>
                </a:cubicBezTo>
                <a:lnTo>
                  <a:pt x="261518" y="206959"/>
                </a:lnTo>
                <a:close/>
                <a:moveTo>
                  <a:pt x="97841" y="43282"/>
                </a:moveTo>
                <a:cubicBezTo>
                  <a:pt x="74143" y="55340"/>
                  <a:pt x="55340" y="74143"/>
                  <a:pt x="43605" y="97145"/>
                </a:cubicBezTo>
                <a:lnTo>
                  <a:pt x="43282" y="97841"/>
                </a:lnTo>
                <a:lnTo>
                  <a:pt x="84277" y="118262"/>
                </a:lnTo>
                <a:cubicBezTo>
                  <a:pt x="91802" y="103508"/>
                  <a:pt x="103508" y="91802"/>
                  <a:pt x="117834" y="84477"/>
                </a:cubicBezTo>
                <a:lnTo>
                  <a:pt x="118262" y="84277"/>
                </a:lnTo>
                <a:lnTo>
                  <a:pt x="97841" y="43282"/>
                </a:lnTo>
                <a:close/>
                <a:moveTo>
                  <a:pt x="43282" y="206959"/>
                </a:moveTo>
                <a:cubicBezTo>
                  <a:pt x="55340" y="230657"/>
                  <a:pt x="74143" y="249460"/>
                  <a:pt x="97145" y="261195"/>
                </a:cubicBezTo>
                <a:lnTo>
                  <a:pt x="97841" y="261518"/>
                </a:lnTo>
                <a:lnTo>
                  <a:pt x="118262" y="220523"/>
                </a:lnTo>
                <a:cubicBezTo>
                  <a:pt x="103508" y="212998"/>
                  <a:pt x="91802" y="201292"/>
                  <a:pt x="84477" y="186966"/>
                </a:cubicBezTo>
                <a:lnTo>
                  <a:pt x="84277" y="186538"/>
                </a:lnTo>
                <a:lnTo>
                  <a:pt x="43282" y="206959"/>
                </a:lnTo>
                <a:close/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52400" y="198120"/>
                </a:moveTo>
                <a:cubicBezTo>
                  <a:pt x="177651" y="198120"/>
                  <a:pt x="198120" y="177651"/>
                  <a:pt x="198120" y="152400"/>
                </a:cubicBezTo>
                <a:cubicBezTo>
                  <a:pt x="198120" y="127149"/>
                  <a:pt x="177651" y="106680"/>
                  <a:pt x="152400" y="106680"/>
                </a:cubicBezTo>
                <a:lnTo>
                  <a:pt x="152400" y="106680"/>
                </a:lnTo>
                <a:cubicBezTo>
                  <a:pt x="127149" y="106680"/>
                  <a:pt x="106680" y="127149"/>
                  <a:pt x="106680" y="152400"/>
                </a:cubicBezTo>
                <a:cubicBezTo>
                  <a:pt x="106680" y="177651"/>
                  <a:pt x="127149" y="198120"/>
                  <a:pt x="152400" y="198120"/>
                </a:cubicBezTo>
                <a:lnTo>
                  <a:pt x="152400" y="1981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Freeform 17"/>
          <p:cNvSpPr/>
          <p:nvPr/>
        </p:nvSpPr>
        <p:spPr>
          <a:xfrm rot="0">
            <a:off x="6513668" y="1754083"/>
            <a:ext cx="842052" cy="8420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9316657" y="1808803"/>
            <a:ext cx="773203" cy="77320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根本原因分析工具应用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gueacrOWOn+WboOWIhuaekOW3peWFt+W6lOeUqFxuIyMjIOmxvOmqqOWbvuWIhuaekOazlVxu5LuO5Lq6L+acui/mlpkv5rOVL+eOry/mtYvlha3kuKrnu7TluqblvZLlm6DvvIzkvovlpoLlrprkvY3liLDnoavljJbmuKnluqbmjqfliLblgY/lt67vvIjCsTPihIPotoXmoIfvvInlr7zoh7Tog47pnaLog7bmlpnkuqTogZTlr4bluqbkuI3lnYfnmoTpl67popjoioLngrnjgIJcbiMjIyA1V2h56L+95rqv6ZO+XG7pkojlr7nog47kvqfpvJPljIXnvLrpmbfvvIzpgJDlsYLov73pl67oh7PluJjluIPljovlu7blt6Xluo/nmoTlvKDlipvmjqfliLbns7vnu5/lk43lupTlu7bov5/vvIjvvJ4wLjXnp5LvvInov5nkuIDmoLnmnKzor7Hlm6DjgIJcbiMjIyDluJXntK/miZjliIbmnpBcbue7n+iuoeaYvuekuuWJjTPnsbvnvLrpmbfvvIjog47lhqDmsJTms6HjgIHluKbmnZ/lsYLnp7vkvY3jgIHog47lnIjlj5jlvaLvvInljaDmgLvotKjph4/pl67popjnmoQ3MiXvvIzkvJjlhYjogZrnhKbmlLnov5vjgIJcbiMjIyDov4fnqIvog73lipvmjIfmlbDvvIhDUEvvvInor4TkvLBcbuWFs+mUruW3peW6j+WmguiDjumdouaIkOWei+eOr+iKgueahENQS+WAvO+8nDEuMzPvvIzmj63npLrorr7lpIflrprkvY3nsr7luqbkuI3otrPpnIDov5vooYzkvLrmnI3ns7vnu5/ljYfnuqfjgIIiLCJ0cGxpZCI6IjEwMDAxIiwidHBsTmFtZSI6Imxpc3Q0XzF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改进目标设定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ebruagh+iuvuWumi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5798093" y="4469961"/>
            <a:ext cx="2314139" cy="1073738"/>
          </a:xfrm>
          <a:custGeom>
            <a:avLst/>
            <a:gdLst/>
            <a:ahLst/>
            <a:cxnLst/>
            <a:rect b="b" l="l" r="r" t="t"/>
            <a:pathLst>
              <a:path h="135" w="292">
                <a:moveTo>
                  <a:pt x="130" y="19"/>
                </a:moveTo>
                <a:cubicBezTo>
                  <a:pt x="75" y="38"/>
                  <a:pt x="31" y="73"/>
                  <a:pt x="0" y="118"/>
                </a:cubicBezTo>
                <a:cubicBezTo>
                  <a:pt x="52" y="134"/>
                  <a:pt x="108" y="135"/>
                  <a:pt x="163" y="116"/>
                </a:cubicBezTo>
                <a:cubicBezTo>
                  <a:pt x="218" y="97"/>
                  <a:pt x="262" y="61"/>
                  <a:pt x="292" y="17"/>
                </a:cubicBezTo>
                <a:cubicBezTo>
                  <a:pt x="241" y="0"/>
                  <a:pt x="184" y="0"/>
                  <a:pt x="130" y="19"/>
                </a:cubicBezTo>
              </a:path>
            </a:pathLst>
          </a:cu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7068978" y="4781059"/>
            <a:ext cx="297126" cy="260655"/>
          </a:xfrm>
          <a:custGeom>
            <a:avLst/>
            <a:gdLst/>
            <a:ahLst/>
            <a:cxnLst/>
            <a:rect b="b" l="l" r="r" t="t"/>
            <a:pathLst>
              <a:path h="511176" w="582612">
                <a:moveTo>
                  <a:pt x="563781" y="169863"/>
                </a:moveTo>
                <a:cubicBezTo>
                  <a:pt x="567547" y="181115"/>
                  <a:pt x="571313" y="192367"/>
                  <a:pt x="575080" y="199869"/>
                </a:cubicBezTo>
                <a:cubicBezTo>
                  <a:pt x="578846" y="214872"/>
                  <a:pt x="578846" y="226124"/>
                  <a:pt x="582612" y="237376"/>
                </a:cubicBezTo>
                <a:cubicBezTo>
                  <a:pt x="582612" y="237376"/>
                  <a:pt x="582612" y="241126"/>
                  <a:pt x="582612" y="241126"/>
                </a:cubicBezTo>
                <a:cubicBezTo>
                  <a:pt x="582612" y="241126"/>
                  <a:pt x="582612" y="241126"/>
                  <a:pt x="582612" y="267381"/>
                </a:cubicBezTo>
                <a:cubicBezTo>
                  <a:pt x="582612" y="271132"/>
                  <a:pt x="582612" y="278633"/>
                  <a:pt x="582612" y="282384"/>
                </a:cubicBezTo>
                <a:cubicBezTo>
                  <a:pt x="575080" y="327392"/>
                  <a:pt x="552482" y="368650"/>
                  <a:pt x="514820" y="394905"/>
                </a:cubicBezTo>
                <a:cubicBezTo>
                  <a:pt x="480924" y="424910"/>
                  <a:pt x="439496" y="436162"/>
                  <a:pt x="398068" y="436162"/>
                </a:cubicBezTo>
                <a:cubicBezTo>
                  <a:pt x="326510" y="436162"/>
                  <a:pt x="258718" y="436162"/>
                  <a:pt x="187161" y="436162"/>
                </a:cubicBezTo>
                <a:cubicBezTo>
                  <a:pt x="187161" y="436162"/>
                  <a:pt x="187161" y="436162"/>
                  <a:pt x="179628" y="436162"/>
                </a:cubicBezTo>
                <a:cubicBezTo>
                  <a:pt x="179628" y="436162"/>
                  <a:pt x="179628" y="436162"/>
                  <a:pt x="179628" y="511176"/>
                </a:cubicBezTo>
                <a:cubicBezTo>
                  <a:pt x="179628" y="507426"/>
                  <a:pt x="175862" y="507426"/>
                  <a:pt x="175862" y="507426"/>
                </a:cubicBezTo>
                <a:cubicBezTo>
                  <a:pt x="130667" y="473669"/>
                  <a:pt x="85473" y="439913"/>
                  <a:pt x="40278" y="406157"/>
                </a:cubicBezTo>
                <a:cubicBezTo>
                  <a:pt x="40278" y="402406"/>
                  <a:pt x="36512" y="402406"/>
                  <a:pt x="36512" y="402406"/>
                </a:cubicBezTo>
                <a:cubicBezTo>
                  <a:pt x="81707" y="364899"/>
                  <a:pt x="130667" y="327392"/>
                  <a:pt x="179628" y="293636"/>
                </a:cubicBezTo>
                <a:cubicBezTo>
                  <a:pt x="179628" y="293636"/>
                  <a:pt x="179628" y="293636"/>
                  <a:pt x="179628" y="364899"/>
                </a:cubicBezTo>
                <a:cubicBezTo>
                  <a:pt x="183394" y="364899"/>
                  <a:pt x="183394" y="364899"/>
                  <a:pt x="187161" y="364899"/>
                </a:cubicBezTo>
                <a:cubicBezTo>
                  <a:pt x="258718" y="364899"/>
                  <a:pt x="330276" y="364899"/>
                  <a:pt x="401834" y="364899"/>
                </a:cubicBezTo>
                <a:cubicBezTo>
                  <a:pt x="465860" y="364899"/>
                  <a:pt x="514820" y="312390"/>
                  <a:pt x="511054" y="248628"/>
                </a:cubicBezTo>
                <a:cubicBezTo>
                  <a:pt x="511054" y="237376"/>
                  <a:pt x="507288" y="229874"/>
                  <a:pt x="503522" y="218622"/>
                </a:cubicBezTo>
                <a:cubicBezTo>
                  <a:pt x="503522" y="218622"/>
                  <a:pt x="503522" y="214872"/>
                  <a:pt x="507288" y="214872"/>
                </a:cubicBezTo>
                <a:cubicBezTo>
                  <a:pt x="526119" y="199869"/>
                  <a:pt x="544950" y="184866"/>
                  <a:pt x="563781" y="169863"/>
                </a:cubicBezTo>
                <a:close/>
              </a:path>
              <a:path h="511176" w="582612">
                <a:moveTo>
                  <a:pt x="401388" y="0"/>
                </a:moveTo>
                <a:cubicBezTo>
                  <a:pt x="401388" y="0"/>
                  <a:pt x="405139" y="0"/>
                  <a:pt x="405139" y="3757"/>
                </a:cubicBezTo>
                <a:cubicBezTo>
                  <a:pt x="450155" y="37571"/>
                  <a:pt x="495170" y="71384"/>
                  <a:pt x="540185" y="105198"/>
                </a:cubicBezTo>
                <a:cubicBezTo>
                  <a:pt x="543937" y="105198"/>
                  <a:pt x="543937" y="105198"/>
                  <a:pt x="547688" y="108955"/>
                </a:cubicBezTo>
                <a:cubicBezTo>
                  <a:pt x="498921" y="146526"/>
                  <a:pt x="450155" y="180341"/>
                  <a:pt x="401388" y="217911"/>
                </a:cubicBezTo>
                <a:cubicBezTo>
                  <a:pt x="401388" y="217911"/>
                  <a:pt x="401388" y="217911"/>
                  <a:pt x="401388" y="146526"/>
                </a:cubicBezTo>
                <a:cubicBezTo>
                  <a:pt x="397636" y="146526"/>
                  <a:pt x="397636" y="146526"/>
                  <a:pt x="393885" y="146526"/>
                </a:cubicBezTo>
                <a:cubicBezTo>
                  <a:pt x="322611" y="146526"/>
                  <a:pt x="255088" y="146526"/>
                  <a:pt x="183813" y="146526"/>
                </a:cubicBezTo>
                <a:cubicBezTo>
                  <a:pt x="120041" y="146526"/>
                  <a:pt x="67523" y="199126"/>
                  <a:pt x="71275" y="259239"/>
                </a:cubicBezTo>
                <a:cubicBezTo>
                  <a:pt x="75026" y="270511"/>
                  <a:pt x="75026" y="281782"/>
                  <a:pt x="78777" y="289296"/>
                </a:cubicBezTo>
                <a:cubicBezTo>
                  <a:pt x="78777" y="293053"/>
                  <a:pt x="78777" y="296810"/>
                  <a:pt x="75026" y="296810"/>
                </a:cubicBezTo>
                <a:cubicBezTo>
                  <a:pt x="60021" y="311839"/>
                  <a:pt x="41264" y="323110"/>
                  <a:pt x="18756" y="338138"/>
                </a:cubicBezTo>
                <a:cubicBezTo>
                  <a:pt x="15005" y="330624"/>
                  <a:pt x="11254" y="319353"/>
                  <a:pt x="7502" y="308082"/>
                </a:cubicBezTo>
                <a:cubicBezTo>
                  <a:pt x="3751" y="296810"/>
                  <a:pt x="3751" y="285539"/>
                  <a:pt x="0" y="270511"/>
                </a:cubicBezTo>
                <a:cubicBezTo>
                  <a:pt x="0" y="270511"/>
                  <a:pt x="0" y="270511"/>
                  <a:pt x="0" y="266754"/>
                </a:cubicBezTo>
                <a:cubicBezTo>
                  <a:pt x="0" y="266754"/>
                  <a:pt x="0" y="266754"/>
                  <a:pt x="0" y="244211"/>
                </a:cubicBezTo>
                <a:cubicBezTo>
                  <a:pt x="0" y="236697"/>
                  <a:pt x="0" y="232940"/>
                  <a:pt x="0" y="225426"/>
                </a:cubicBezTo>
                <a:cubicBezTo>
                  <a:pt x="7502" y="180341"/>
                  <a:pt x="30010" y="142769"/>
                  <a:pt x="67523" y="112712"/>
                </a:cubicBezTo>
                <a:cubicBezTo>
                  <a:pt x="101285" y="86413"/>
                  <a:pt x="142549" y="71384"/>
                  <a:pt x="187565" y="71384"/>
                </a:cubicBezTo>
                <a:cubicBezTo>
                  <a:pt x="255088" y="71384"/>
                  <a:pt x="322611" y="71384"/>
                  <a:pt x="393885" y="71384"/>
                </a:cubicBezTo>
                <a:cubicBezTo>
                  <a:pt x="393885" y="71384"/>
                  <a:pt x="393885" y="71384"/>
                  <a:pt x="401388" y="71384"/>
                </a:cubicBezTo>
                <a:cubicBezTo>
                  <a:pt x="401388" y="71384"/>
                  <a:pt x="401388" y="71384"/>
                  <a:pt x="401388" y="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798093" y="3411465"/>
            <a:ext cx="1443173" cy="1996054"/>
          </a:xfrm>
          <a:custGeom>
            <a:avLst/>
            <a:gdLst/>
            <a:ahLst/>
            <a:cxnLst/>
            <a:rect b="b" l="l" r="r" t="t"/>
            <a:pathLst>
              <a:path h="251" w="182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6533878" y="4034841"/>
            <a:ext cx="270362" cy="210483"/>
          </a:xfrm>
          <a:custGeom>
            <a:avLst/>
            <a:gdLst/>
            <a:ahLst/>
            <a:cxnLst/>
            <a:rect b="b" l="l" r="r" t="t"/>
            <a:pathLst>
              <a:path h="110" w="141">
                <a:moveTo>
                  <a:pt x="92" y="95"/>
                </a:moveTo>
                <a:cubicBezTo>
                  <a:pt x="105" y="92"/>
                  <a:pt x="117" y="87"/>
                  <a:pt x="126" y="77"/>
                </a:cubicBezTo>
                <a:cubicBezTo>
                  <a:pt x="137" y="66"/>
                  <a:pt x="141" y="53"/>
                  <a:pt x="136" y="38"/>
                </a:cubicBezTo>
                <a:cubicBezTo>
                  <a:pt x="132" y="25"/>
                  <a:pt x="123" y="17"/>
                  <a:pt x="111" y="10"/>
                </a:cubicBezTo>
                <a:cubicBezTo>
                  <a:pt x="100" y="4"/>
                  <a:pt x="87" y="1"/>
                  <a:pt x="75" y="1"/>
                </a:cubicBezTo>
                <a:cubicBezTo>
                  <a:pt x="54" y="0"/>
                  <a:pt x="35" y="5"/>
                  <a:pt x="20" y="19"/>
                </a:cubicBezTo>
                <a:cubicBezTo>
                  <a:pt x="1" y="35"/>
                  <a:pt x="0" y="59"/>
                  <a:pt x="17" y="77"/>
                </a:cubicBezTo>
                <a:cubicBezTo>
                  <a:pt x="20" y="81"/>
                  <a:pt x="25" y="84"/>
                  <a:pt x="30" y="88"/>
                </a:cubicBezTo>
                <a:cubicBezTo>
                  <a:pt x="30" y="88"/>
                  <a:pt x="30" y="88"/>
                  <a:pt x="29" y="88"/>
                </a:cubicBezTo>
                <a:cubicBezTo>
                  <a:pt x="27" y="94"/>
                  <a:pt x="23" y="99"/>
                  <a:pt x="19" y="103"/>
                </a:cubicBezTo>
                <a:cubicBezTo>
                  <a:pt x="17" y="105"/>
                  <a:pt x="16" y="106"/>
                  <a:pt x="17" y="108"/>
                </a:cubicBezTo>
                <a:cubicBezTo>
                  <a:pt x="18" y="110"/>
                  <a:pt x="20" y="110"/>
                  <a:pt x="22" y="110"/>
                </a:cubicBezTo>
                <a:cubicBezTo>
                  <a:pt x="33" y="108"/>
                  <a:pt x="43" y="104"/>
                  <a:pt x="53" y="98"/>
                </a:cubicBezTo>
                <a:cubicBezTo>
                  <a:pt x="54" y="97"/>
                  <a:pt x="56" y="96"/>
                  <a:pt x="58" y="97"/>
                </a:cubicBezTo>
                <a:cubicBezTo>
                  <a:pt x="69" y="98"/>
                  <a:pt x="81" y="98"/>
                  <a:pt x="92" y="95"/>
                </a:cubicBezTo>
                <a:close/>
                <a:moveTo>
                  <a:pt x="55" y="84"/>
                </a:moveTo>
                <a:cubicBezTo>
                  <a:pt x="53" y="84"/>
                  <a:pt x="51" y="84"/>
                  <a:pt x="50" y="85"/>
                </a:cubicBezTo>
                <a:cubicBezTo>
                  <a:pt x="47" y="87"/>
                  <a:pt x="45" y="88"/>
                  <a:pt x="43" y="90"/>
                </a:cubicBezTo>
                <a:cubicBezTo>
                  <a:pt x="43" y="89"/>
                  <a:pt x="42" y="89"/>
                  <a:pt x="42" y="89"/>
                </a:cubicBezTo>
                <a:cubicBezTo>
                  <a:pt x="43" y="87"/>
                  <a:pt x="44" y="85"/>
                  <a:pt x="45" y="82"/>
                </a:cubicBezTo>
                <a:cubicBezTo>
                  <a:pt x="42" y="80"/>
                  <a:pt x="40" y="79"/>
                  <a:pt x="37" y="77"/>
                </a:cubicBezTo>
                <a:cubicBezTo>
                  <a:pt x="31" y="74"/>
                  <a:pt x="26" y="70"/>
                  <a:pt x="22" y="64"/>
                </a:cubicBezTo>
                <a:cubicBezTo>
                  <a:pt x="14" y="53"/>
                  <a:pt x="16" y="40"/>
                  <a:pt x="25" y="30"/>
                </a:cubicBezTo>
                <a:cubicBezTo>
                  <a:pt x="35" y="20"/>
                  <a:pt x="48" y="15"/>
                  <a:pt x="62" y="14"/>
                </a:cubicBezTo>
                <a:cubicBezTo>
                  <a:pt x="76" y="12"/>
                  <a:pt x="90" y="14"/>
                  <a:pt x="103" y="20"/>
                </a:cubicBezTo>
                <a:cubicBezTo>
                  <a:pt x="112" y="24"/>
                  <a:pt x="119" y="30"/>
                  <a:pt x="123" y="38"/>
                </a:cubicBezTo>
                <a:cubicBezTo>
                  <a:pt x="128" y="47"/>
                  <a:pt x="127" y="56"/>
                  <a:pt x="121" y="64"/>
                </a:cubicBezTo>
                <a:cubicBezTo>
                  <a:pt x="113" y="75"/>
                  <a:pt x="102" y="81"/>
                  <a:pt x="89" y="84"/>
                </a:cubicBezTo>
                <a:cubicBezTo>
                  <a:pt x="78" y="86"/>
                  <a:pt x="66" y="86"/>
                  <a:pt x="55" y="84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6656902" y="4102069"/>
            <a:ext cx="212933" cy="189435"/>
          </a:xfrm>
          <a:custGeom>
            <a:avLst/>
            <a:gdLst/>
            <a:ahLst/>
            <a:cxnLst/>
            <a:rect b="b" l="l" r="r" t="t"/>
            <a:pathLst>
              <a:path h="99" w="111">
                <a:moveTo>
                  <a:pt x="94" y="90"/>
                </a:moveTo>
                <a:cubicBezTo>
                  <a:pt x="91" y="86"/>
                  <a:pt x="87" y="82"/>
                  <a:pt x="85" y="77"/>
                </a:cubicBezTo>
                <a:cubicBezTo>
                  <a:pt x="100" y="68"/>
                  <a:pt x="111" y="56"/>
                  <a:pt x="110" y="38"/>
                </a:cubicBezTo>
                <a:cubicBezTo>
                  <a:pt x="110" y="20"/>
                  <a:pt x="99" y="9"/>
                  <a:pt x="84" y="0"/>
                </a:cubicBezTo>
                <a:cubicBezTo>
                  <a:pt x="85" y="1"/>
                  <a:pt x="85" y="2"/>
                  <a:pt x="85" y="3"/>
                </a:cubicBezTo>
                <a:cubicBezTo>
                  <a:pt x="86" y="9"/>
                  <a:pt x="87" y="15"/>
                  <a:pt x="86" y="21"/>
                </a:cubicBezTo>
                <a:cubicBezTo>
                  <a:pt x="84" y="35"/>
                  <a:pt x="77" y="46"/>
                  <a:pt x="66" y="55"/>
                </a:cubicBezTo>
                <a:cubicBezTo>
                  <a:pt x="54" y="66"/>
                  <a:pt x="39" y="71"/>
                  <a:pt x="23" y="74"/>
                </a:cubicBezTo>
                <a:cubicBezTo>
                  <a:pt x="16" y="75"/>
                  <a:pt x="8" y="75"/>
                  <a:pt x="0" y="75"/>
                </a:cubicBezTo>
                <a:cubicBezTo>
                  <a:pt x="3" y="77"/>
                  <a:pt x="7" y="79"/>
                  <a:pt x="10" y="81"/>
                </a:cubicBezTo>
                <a:cubicBezTo>
                  <a:pt x="26" y="87"/>
                  <a:pt x="42" y="88"/>
                  <a:pt x="58" y="86"/>
                </a:cubicBezTo>
                <a:cubicBezTo>
                  <a:pt x="60" y="86"/>
                  <a:pt x="61" y="86"/>
                  <a:pt x="62" y="87"/>
                </a:cubicBezTo>
                <a:cubicBezTo>
                  <a:pt x="72" y="93"/>
                  <a:pt x="82" y="97"/>
                  <a:pt x="94" y="99"/>
                </a:cubicBezTo>
                <a:cubicBezTo>
                  <a:pt x="95" y="99"/>
                  <a:pt x="97" y="98"/>
                  <a:pt x="98" y="97"/>
                </a:cubicBezTo>
                <a:cubicBezTo>
                  <a:pt x="98" y="97"/>
                  <a:pt x="98" y="95"/>
                  <a:pt x="97" y="93"/>
                </a:cubicBezTo>
                <a:cubicBezTo>
                  <a:pt x="97" y="92"/>
                  <a:pt x="95" y="91"/>
                  <a:pt x="94" y="9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3493662" y="4469961"/>
            <a:ext cx="2304431" cy="1073738"/>
          </a:xfrm>
          <a:custGeom>
            <a:avLst/>
            <a:gdLst/>
            <a:ahLst/>
            <a:cxnLst/>
            <a:rect b="b" l="l" r="r" t="t"/>
            <a:pathLst>
              <a:path h="135" w="291">
                <a:moveTo>
                  <a:pt x="162" y="19"/>
                </a:moveTo>
                <a:cubicBezTo>
                  <a:pt x="217" y="38"/>
                  <a:pt x="261" y="73"/>
                  <a:pt x="291" y="118"/>
                </a:cubicBezTo>
                <a:cubicBezTo>
                  <a:pt x="240" y="134"/>
                  <a:pt x="184" y="135"/>
                  <a:pt x="129" y="116"/>
                </a:cubicBezTo>
                <a:cubicBezTo>
                  <a:pt x="74" y="97"/>
                  <a:pt x="30" y="61"/>
                  <a:pt x="0" y="17"/>
                </a:cubicBezTo>
                <a:cubicBezTo>
                  <a:pt x="51" y="0"/>
                  <a:pt x="108" y="0"/>
                  <a:pt x="162" y="19"/>
                </a:cubicBezTo>
              </a:path>
            </a:pathLst>
          </a:cu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Freeform 9"/>
          <p:cNvSpPr/>
          <p:nvPr/>
        </p:nvSpPr>
        <p:spPr>
          <a:xfrm rot="0">
            <a:off x="4252945" y="4766452"/>
            <a:ext cx="223457" cy="289778"/>
          </a:xfrm>
          <a:custGeom>
            <a:avLst/>
            <a:gdLst/>
            <a:ahLst/>
            <a:cxnLst/>
            <a:rect b="b" l="l" r="r" t="t"/>
            <a:pathLst>
              <a:path h="568325" w="438150">
                <a:moveTo>
                  <a:pt x="344255" y="320246"/>
                </a:moveTo>
                <a:cubicBezTo>
                  <a:pt x="393080" y="312737"/>
                  <a:pt x="434394" y="346528"/>
                  <a:pt x="438150" y="399092"/>
                </a:cubicBezTo>
                <a:cubicBezTo>
                  <a:pt x="438150" y="399092"/>
                  <a:pt x="438150" y="402847"/>
                  <a:pt x="438150" y="406601"/>
                </a:cubicBezTo>
                <a:cubicBezTo>
                  <a:pt x="438150" y="451656"/>
                  <a:pt x="438150" y="496711"/>
                  <a:pt x="438150" y="545520"/>
                </a:cubicBezTo>
                <a:cubicBezTo>
                  <a:pt x="438150" y="545520"/>
                  <a:pt x="438150" y="545520"/>
                  <a:pt x="438150" y="549275"/>
                </a:cubicBezTo>
                <a:cubicBezTo>
                  <a:pt x="438150" y="549275"/>
                  <a:pt x="438150" y="549275"/>
                  <a:pt x="284162" y="549275"/>
                </a:cubicBezTo>
                <a:cubicBezTo>
                  <a:pt x="284162" y="549275"/>
                  <a:pt x="284162" y="545520"/>
                  <a:pt x="284162" y="545520"/>
                </a:cubicBezTo>
                <a:cubicBezTo>
                  <a:pt x="284162" y="496711"/>
                  <a:pt x="284162" y="451656"/>
                  <a:pt x="284162" y="402847"/>
                </a:cubicBezTo>
                <a:cubicBezTo>
                  <a:pt x="284162" y="361546"/>
                  <a:pt x="310453" y="327755"/>
                  <a:pt x="344255" y="320246"/>
                </a:cubicBezTo>
                <a:close/>
              </a:path>
              <a:path h="568325" w="438150">
                <a:moveTo>
                  <a:pt x="352879" y="200025"/>
                </a:moveTo>
                <a:cubicBezTo>
                  <a:pt x="352879" y="200025"/>
                  <a:pt x="352879" y="200025"/>
                  <a:pt x="356621" y="200025"/>
                </a:cubicBezTo>
                <a:cubicBezTo>
                  <a:pt x="356621" y="200025"/>
                  <a:pt x="356621" y="200025"/>
                  <a:pt x="367847" y="200025"/>
                </a:cubicBezTo>
                <a:cubicBezTo>
                  <a:pt x="371589" y="200025"/>
                  <a:pt x="375330" y="203767"/>
                  <a:pt x="379072" y="203767"/>
                </a:cubicBezTo>
                <a:cubicBezTo>
                  <a:pt x="401524" y="211251"/>
                  <a:pt x="412750" y="237445"/>
                  <a:pt x="409008" y="263638"/>
                </a:cubicBezTo>
                <a:cubicBezTo>
                  <a:pt x="405266" y="286090"/>
                  <a:pt x="386556" y="304800"/>
                  <a:pt x="360363" y="304800"/>
                </a:cubicBezTo>
                <a:cubicBezTo>
                  <a:pt x="337911" y="304800"/>
                  <a:pt x="319201" y="286090"/>
                  <a:pt x="311717" y="263638"/>
                </a:cubicBezTo>
                <a:cubicBezTo>
                  <a:pt x="307975" y="233703"/>
                  <a:pt x="326685" y="207509"/>
                  <a:pt x="352879" y="200025"/>
                </a:cubicBezTo>
                <a:close/>
              </a:path>
              <a:path h="568325" w="438150">
                <a:moveTo>
                  <a:pt x="100853" y="196018"/>
                </a:moveTo>
                <a:cubicBezTo>
                  <a:pt x="175559" y="180975"/>
                  <a:pt x="246529" y="241146"/>
                  <a:pt x="254000" y="320120"/>
                </a:cubicBezTo>
                <a:cubicBezTo>
                  <a:pt x="254000" y="323881"/>
                  <a:pt x="254000" y="327642"/>
                  <a:pt x="254000" y="331402"/>
                </a:cubicBezTo>
                <a:cubicBezTo>
                  <a:pt x="254000" y="406616"/>
                  <a:pt x="254000" y="481829"/>
                  <a:pt x="254000" y="557043"/>
                </a:cubicBezTo>
                <a:cubicBezTo>
                  <a:pt x="254000" y="557043"/>
                  <a:pt x="254000" y="557043"/>
                  <a:pt x="254000" y="568325"/>
                </a:cubicBezTo>
                <a:cubicBezTo>
                  <a:pt x="254000" y="568325"/>
                  <a:pt x="254000" y="568325"/>
                  <a:pt x="0" y="568325"/>
                </a:cubicBezTo>
                <a:cubicBezTo>
                  <a:pt x="0" y="564564"/>
                  <a:pt x="0" y="564564"/>
                  <a:pt x="0" y="560804"/>
                </a:cubicBezTo>
                <a:cubicBezTo>
                  <a:pt x="0" y="485590"/>
                  <a:pt x="0" y="406616"/>
                  <a:pt x="0" y="327642"/>
                </a:cubicBezTo>
                <a:cubicBezTo>
                  <a:pt x="0" y="263710"/>
                  <a:pt x="44823" y="211060"/>
                  <a:pt x="100853" y="196018"/>
                </a:cubicBezTo>
                <a:close/>
              </a:path>
              <a:path h="568325" w="438150">
                <a:moveTo>
                  <a:pt x="112091" y="0"/>
                </a:moveTo>
                <a:cubicBezTo>
                  <a:pt x="115818" y="0"/>
                  <a:pt x="115818" y="0"/>
                  <a:pt x="115818" y="0"/>
                </a:cubicBezTo>
                <a:cubicBezTo>
                  <a:pt x="115818" y="0"/>
                  <a:pt x="115818" y="0"/>
                  <a:pt x="138181" y="0"/>
                </a:cubicBezTo>
                <a:cubicBezTo>
                  <a:pt x="141909" y="0"/>
                  <a:pt x="149363" y="3762"/>
                  <a:pt x="153090" y="3762"/>
                </a:cubicBezTo>
                <a:cubicBezTo>
                  <a:pt x="190362" y="18808"/>
                  <a:pt x="212725" y="60187"/>
                  <a:pt x="205271" y="101566"/>
                </a:cubicBezTo>
                <a:cubicBezTo>
                  <a:pt x="197816" y="139183"/>
                  <a:pt x="164272" y="169276"/>
                  <a:pt x="127000" y="169276"/>
                </a:cubicBezTo>
                <a:cubicBezTo>
                  <a:pt x="89728" y="173038"/>
                  <a:pt x="56184" y="142944"/>
                  <a:pt x="48729" y="101566"/>
                </a:cubicBezTo>
                <a:cubicBezTo>
                  <a:pt x="41275" y="52664"/>
                  <a:pt x="71092" y="7523"/>
                  <a:pt x="112091" y="0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4364628" y="3411465"/>
            <a:ext cx="1441812" cy="1996054"/>
          </a:xfrm>
          <a:custGeom>
            <a:avLst/>
            <a:gdLst/>
            <a:ahLst/>
            <a:cxnLst/>
            <a:rect b="b" l="l" r="r" t="t"/>
            <a:pathLst>
              <a:path h="251" w="182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4759103" y="4062603"/>
            <a:ext cx="271179" cy="271179"/>
          </a:xfrm>
          <a:custGeom>
            <a:avLst/>
            <a:gdLst/>
            <a:ahLst/>
            <a:cxnLst/>
            <a:rect b="b" l="l" r="r" t="t"/>
            <a:pathLst>
              <a:path h="184" w="184">
                <a:moveTo>
                  <a:pt x="92" y="184"/>
                </a:moveTo>
                <a:cubicBezTo>
                  <a:pt x="143" y="184"/>
                  <a:pt x="184" y="143"/>
                  <a:pt x="184" y="92"/>
                </a:cubicBezTo>
                <a:cubicBezTo>
                  <a:pt x="184" y="76"/>
                  <a:pt x="180" y="62"/>
                  <a:pt x="173" y="49"/>
                </a:cubicBezTo>
                <a:cubicBezTo>
                  <a:pt x="172" y="49"/>
                  <a:pt x="172" y="49"/>
                  <a:pt x="171" y="49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58" y="48"/>
                  <a:pt x="158" y="48"/>
                  <a:pt x="158" y="48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56" y="67"/>
                  <a:pt x="160" y="79"/>
                  <a:pt x="160" y="92"/>
                </a:cubicBezTo>
                <a:cubicBezTo>
                  <a:pt x="160" y="129"/>
                  <a:pt x="129" y="160"/>
                  <a:pt x="92" y="160"/>
                </a:cubicBezTo>
                <a:cubicBezTo>
                  <a:pt x="55" y="160"/>
                  <a:pt x="24" y="129"/>
                  <a:pt x="24" y="92"/>
                </a:cubicBezTo>
                <a:cubicBezTo>
                  <a:pt x="24" y="55"/>
                  <a:pt x="55" y="24"/>
                  <a:pt x="92" y="24"/>
                </a:cubicBezTo>
                <a:cubicBezTo>
                  <a:pt x="105" y="24"/>
                  <a:pt x="117" y="28"/>
                  <a:pt x="128" y="35"/>
                </a:cubicBezTo>
                <a:cubicBezTo>
                  <a:pt x="135" y="27"/>
                  <a:pt x="135" y="27"/>
                  <a:pt x="135" y="27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34" y="12"/>
                  <a:pt x="134" y="11"/>
                  <a:pt x="134" y="10"/>
                </a:cubicBezTo>
                <a:cubicBezTo>
                  <a:pt x="122" y="4"/>
                  <a:pt x="107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lose/>
              </a:path>
              <a:path h="184" w="184">
                <a:moveTo>
                  <a:pt x="92" y="184"/>
                </a:moveTo>
                <a:cubicBezTo>
                  <a:pt x="92" y="184"/>
                  <a:pt x="92" y="184"/>
                  <a:pt x="92" y="184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828508" y="4132008"/>
            <a:ext cx="132459" cy="132459"/>
          </a:xfrm>
          <a:custGeom>
            <a:avLst/>
            <a:gdLst/>
            <a:ahLst/>
            <a:cxnLst/>
            <a:rect b="b" l="l" r="r" t="t"/>
            <a:pathLst>
              <a:path h="90" w="90">
                <a:moveTo>
                  <a:pt x="45" y="21"/>
                </a:moveTo>
                <a:cubicBezTo>
                  <a:pt x="46" y="21"/>
                  <a:pt x="46" y="21"/>
                  <a:pt x="47" y="21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58" y="1"/>
                  <a:pt x="52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70"/>
                  <a:pt x="20" y="90"/>
                  <a:pt x="45" y="90"/>
                </a:cubicBezTo>
                <a:cubicBezTo>
                  <a:pt x="70" y="90"/>
                  <a:pt x="90" y="70"/>
                  <a:pt x="90" y="45"/>
                </a:cubicBezTo>
                <a:cubicBezTo>
                  <a:pt x="90" y="38"/>
                  <a:pt x="89" y="32"/>
                  <a:pt x="86" y="26"/>
                </a:cubicBezTo>
                <a:cubicBezTo>
                  <a:pt x="86" y="26"/>
                  <a:pt x="86" y="26"/>
                  <a:pt x="86" y="26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4"/>
                  <a:pt x="69" y="44"/>
                  <a:pt x="69" y="45"/>
                </a:cubicBezTo>
                <a:cubicBezTo>
                  <a:pt x="69" y="58"/>
                  <a:pt x="58" y="69"/>
                  <a:pt x="45" y="69"/>
                </a:cubicBezTo>
                <a:cubicBezTo>
                  <a:pt x="32" y="69"/>
                  <a:pt x="21" y="58"/>
                  <a:pt x="21" y="45"/>
                </a:cubicBezTo>
                <a:cubicBezTo>
                  <a:pt x="21" y="32"/>
                  <a:pt x="32" y="21"/>
                  <a:pt x="45" y="21"/>
                </a:cubicBezTo>
                <a:close/>
              </a:path>
              <a:path h="90" w="90">
                <a:moveTo>
                  <a:pt x="45" y="21"/>
                </a:moveTo>
                <a:cubicBezTo>
                  <a:pt x="45" y="21"/>
                  <a:pt x="45" y="21"/>
                  <a:pt x="45" y="21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907893" y="4034841"/>
            <a:ext cx="150060" cy="150060"/>
          </a:xfrm>
          <a:custGeom>
            <a:avLst/>
            <a:gdLst/>
            <a:ahLst/>
            <a:cxnLst/>
            <a:rect b="b" l="l" r="r" t="t"/>
            <a:pathLst>
              <a:path h="102" w="102">
                <a:moveTo>
                  <a:pt x="86" y="28"/>
                </a:moveTo>
                <a:cubicBezTo>
                  <a:pt x="91" y="23"/>
                  <a:pt x="91" y="23"/>
                  <a:pt x="91" y="23"/>
                </a:cubicBezTo>
                <a:cubicBezTo>
                  <a:pt x="93" y="20"/>
                  <a:pt x="93" y="17"/>
                  <a:pt x="91" y="14"/>
                </a:cubicBezTo>
                <a:cubicBezTo>
                  <a:pt x="87" y="11"/>
                  <a:pt x="87" y="11"/>
                  <a:pt x="87" y="11"/>
                </a:cubicBezTo>
                <a:cubicBezTo>
                  <a:pt x="86" y="10"/>
                  <a:pt x="85" y="9"/>
                  <a:pt x="83" y="9"/>
                </a:cubicBezTo>
                <a:cubicBezTo>
                  <a:pt x="82" y="9"/>
                  <a:pt x="80" y="10"/>
                  <a:pt x="79" y="11"/>
                </a:cubicBezTo>
                <a:cubicBezTo>
                  <a:pt x="74" y="17"/>
                  <a:pt x="74" y="17"/>
                  <a:pt x="74" y="17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0"/>
                  <a:pt x="71" y="0"/>
                  <a:pt x="70" y="0"/>
                </a:cubicBezTo>
                <a:cubicBezTo>
                  <a:pt x="70" y="0"/>
                  <a:pt x="69" y="0"/>
                  <a:pt x="69" y="0"/>
                </a:cubicBezTo>
                <a:cubicBezTo>
                  <a:pt x="47" y="23"/>
                  <a:pt x="47" y="23"/>
                  <a:pt x="47" y="23"/>
                </a:cubicBezTo>
                <a:cubicBezTo>
                  <a:pt x="45" y="25"/>
                  <a:pt x="44" y="28"/>
                  <a:pt x="44" y="30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45"/>
                  <a:pt x="45" y="45"/>
                  <a:pt x="45" y="45"/>
                </a:cubicBezTo>
                <a:cubicBezTo>
                  <a:pt x="37" y="53"/>
                  <a:pt x="37" y="53"/>
                  <a:pt x="37" y="53"/>
                </a:cubicBezTo>
                <a:cubicBezTo>
                  <a:pt x="22" y="68"/>
                  <a:pt x="22" y="68"/>
                  <a:pt x="22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8" y="82"/>
                  <a:pt x="8" y="82"/>
                  <a:pt x="8" y="82"/>
                </a:cubicBezTo>
                <a:cubicBezTo>
                  <a:pt x="2" y="89"/>
                  <a:pt x="2" y="89"/>
                  <a:pt x="2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2" y="102"/>
                  <a:pt x="5" y="102"/>
                </a:cubicBezTo>
                <a:cubicBezTo>
                  <a:pt x="5" y="102"/>
                  <a:pt x="5" y="102"/>
                  <a:pt x="5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11" y="102"/>
                  <a:pt x="12" y="101"/>
                  <a:pt x="13" y="100"/>
                </a:cubicBezTo>
                <a:cubicBezTo>
                  <a:pt x="57" y="56"/>
                  <a:pt x="57" y="56"/>
                  <a:pt x="57" y="56"/>
                </a:cubicBezTo>
                <a:cubicBezTo>
                  <a:pt x="70" y="57"/>
                  <a:pt x="70" y="57"/>
                  <a:pt x="70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74" y="57"/>
                  <a:pt x="77" y="56"/>
                  <a:pt x="78" y="54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2" y="31"/>
                  <a:pt x="101" y="29"/>
                  <a:pt x="100" y="29"/>
                </a:cubicBezTo>
                <a:lnTo>
                  <a:pt x="86" y="28"/>
                </a:lnTo>
                <a:close/>
              </a:path>
              <a:path h="102" w="102"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5395271" y="2950307"/>
            <a:ext cx="815351" cy="2457213"/>
          </a:xfrm>
          <a:custGeom>
            <a:avLst/>
            <a:gdLst/>
            <a:ahLst/>
            <a:cxnLst/>
            <a:rect b="b" l="l" r="r" t="t"/>
            <a:pathLst>
              <a:path h="309" w="103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</a:path>
            </a:pathLst>
          </a:cu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5700563" y="3797593"/>
            <a:ext cx="204858" cy="298759"/>
          </a:xfrm>
          <a:custGeom>
            <a:avLst/>
            <a:gdLst/>
            <a:ahLst/>
            <a:cxnLst/>
            <a:rect b="b" l="l" r="r" t="t"/>
            <a:pathLst>
              <a:path h="156" w="107">
                <a:moveTo>
                  <a:pt x="43" y="156"/>
                </a:moveTo>
                <a:cubicBezTo>
                  <a:pt x="40" y="155"/>
                  <a:pt x="37" y="154"/>
                  <a:pt x="34" y="152"/>
                </a:cubicBezTo>
                <a:cubicBezTo>
                  <a:pt x="31" y="150"/>
                  <a:pt x="29" y="147"/>
                  <a:pt x="27" y="143"/>
                </a:cubicBezTo>
                <a:cubicBezTo>
                  <a:pt x="27" y="142"/>
                  <a:pt x="27" y="142"/>
                  <a:pt x="25" y="141"/>
                </a:cubicBezTo>
                <a:cubicBezTo>
                  <a:pt x="19" y="138"/>
                  <a:pt x="16" y="130"/>
                  <a:pt x="19" y="123"/>
                </a:cubicBezTo>
                <a:cubicBezTo>
                  <a:pt x="19" y="123"/>
                  <a:pt x="19" y="122"/>
                  <a:pt x="19" y="121"/>
                </a:cubicBezTo>
                <a:cubicBezTo>
                  <a:pt x="18" y="118"/>
                  <a:pt x="17" y="115"/>
                  <a:pt x="19" y="111"/>
                </a:cubicBezTo>
                <a:cubicBezTo>
                  <a:pt x="19" y="110"/>
                  <a:pt x="19" y="110"/>
                  <a:pt x="18" y="109"/>
                </a:cubicBezTo>
                <a:cubicBezTo>
                  <a:pt x="18" y="106"/>
                  <a:pt x="17" y="104"/>
                  <a:pt x="17" y="101"/>
                </a:cubicBezTo>
                <a:cubicBezTo>
                  <a:pt x="16" y="96"/>
                  <a:pt x="14" y="91"/>
                  <a:pt x="12" y="86"/>
                </a:cubicBezTo>
                <a:cubicBezTo>
                  <a:pt x="9" y="81"/>
                  <a:pt x="6" y="76"/>
                  <a:pt x="4" y="71"/>
                </a:cubicBezTo>
                <a:cubicBezTo>
                  <a:pt x="1" y="62"/>
                  <a:pt x="0" y="53"/>
                  <a:pt x="1" y="44"/>
                </a:cubicBezTo>
                <a:cubicBezTo>
                  <a:pt x="5" y="25"/>
                  <a:pt x="15" y="12"/>
                  <a:pt x="33" y="4"/>
                </a:cubicBezTo>
                <a:cubicBezTo>
                  <a:pt x="38" y="2"/>
                  <a:pt x="43" y="0"/>
                  <a:pt x="49" y="0"/>
                </a:cubicBezTo>
                <a:cubicBezTo>
                  <a:pt x="49" y="0"/>
                  <a:pt x="50" y="0"/>
                  <a:pt x="5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3" y="1"/>
                  <a:pt x="67" y="1"/>
                </a:cubicBezTo>
                <a:cubicBezTo>
                  <a:pt x="76" y="4"/>
                  <a:pt x="84" y="8"/>
                  <a:pt x="90" y="15"/>
                </a:cubicBezTo>
                <a:cubicBezTo>
                  <a:pt x="97" y="22"/>
                  <a:pt x="102" y="30"/>
                  <a:pt x="104" y="40"/>
                </a:cubicBezTo>
                <a:cubicBezTo>
                  <a:pt x="107" y="53"/>
                  <a:pt x="105" y="65"/>
                  <a:pt x="99" y="77"/>
                </a:cubicBezTo>
                <a:cubicBezTo>
                  <a:pt x="97" y="81"/>
                  <a:pt x="95" y="85"/>
                  <a:pt x="93" y="89"/>
                </a:cubicBezTo>
                <a:cubicBezTo>
                  <a:pt x="90" y="94"/>
                  <a:pt x="89" y="99"/>
                  <a:pt x="89" y="105"/>
                </a:cubicBezTo>
                <a:cubicBezTo>
                  <a:pt x="89" y="105"/>
                  <a:pt x="88" y="106"/>
                  <a:pt x="88" y="107"/>
                </a:cubicBezTo>
                <a:cubicBezTo>
                  <a:pt x="88" y="108"/>
                  <a:pt x="88" y="112"/>
                  <a:pt x="88" y="113"/>
                </a:cubicBezTo>
                <a:cubicBezTo>
                  <a:pt x="89" y="116"/>
                  <a:pt x="88" y="119"/>
                  <a:pt x="87" y="121"/>
                </a:cubicBezTo>
                <a:cubicBezTo>
                  <a:pt x="87" y="122"/>
                  <a:pt x="87" y="123"/>
                  <a:pt x="87" y="123"/>
                </a:cubicBezTo>
                <a:cubicBezTo>
                  <a:pt x="90" y="130"/>
                  <a:pt x="87" y="138"/>
                  <a:pt x="80" y="141"/>
                </a:cubicBezTo>
                <a:cubicBezTo>
                  <a:pt x="80" y="142"/>
                  <a:pt x="79" y="142"/>
                  <a:pt x="79" y="143"/>
                </a:cubicBezTo>
                <a:cubicBezTo>
                  <a:pt x="76" y="150"/>
                  <a:pt x="71" y="154"/>
                  <a:pt x="64" y="155"/>
                </a:cubicBezTo>
                <a:cubicBezTo>
                  <a:pt x="64" y="155"/>
                  <a:pt x="63" y="155"/>
                  <a:pt x="63" y="156"/>
                </a:cubicBezTo>
                <a:lnTo>
                  <a:pt x="43" y="156"/>
                </a:lnTo>
                <a:close/>
                <a:moveTo>
                  <a:pt x="53" y="107"/>
                </a:moveTo>
                <a:cubicBezTo>
                  <a:pt x="60" y="107"/>
                  <a:pt x="67" y="107"/>
                  <a:pt x="74" y="107"/>
                </a:cubicBezTo>
                <a:cubicBezTo>
                  <a:pt x="77" y="107"/>
                  <a:pt x="79" y="106"/>
                  <a:pt x="79" y="103"/>
                </a:cubicBezTo>
                <a:cubicBezTo>
                  <a:pt x="79" y="103"/>
                  <a:pt x="79" y="103"/>
                  <a:pt x="79" y="102"/>
                </a:cubicBezTo>
                <a:cubicBezTo>
                  <a:pt x="80" y="98"/>
                  <a:pt x="81" y="93"/>
                  <a:pt x="82" y="89"/>
                </a:cubicBezTo>
                <a:cubicBezTo>
                  <a:pt x="85" y="84"/>
                  <a:pt x="87" y="79"/>
                  <a:pt x="90" y="74"/>
                </a:cubicBezTo>
                <a:cubicBezTo>
                  <a:pt x="95" y="65"/>
                  <a:pt x="97" y="55"/>
                  <a:pt x="95" y="45"/>
                </a:cubicBezTo>
                <a:cubicBezTo>
                  <a:pt x="93" y="33"/>
                  <a:pt x="87" y="23"/>
                  <a:pt x="77" y="17"/>
                </a:cubicBezTo>
                <a:cubicBezTo>
                  <a:pt x="62" y="7"/>
                  <a:pt x="46" y="7"/>
                  <a:pt x="31" y="16"/>
                </a:cubicBezTo>
                <a:cubicBezTo>
                  <a:pt x="15" y="25"/>
                  <a:pt x="8" y="43"/>
                  <a:pt x="11" y="61"/>
                </a:cubicBezTo>
                <a:cubicBezTo>
                  <a:pt x="12" y="67"/>
                  <a:pt x="15" y="72"/>
                  <a:pt x="18" y="77"/>
                </a:cubicBezTo>
                <a:cubicBezTo>
                  <a:pt x="23" y="85"/>
                  <a:pt x="26" y="94"/>
                  <a:pt x="27" y="103"/>
                </a:cubicBezTo>
                <a:cubicBezTo>
                  <a:pt x="27" y="106"/>
                  <a:pt x="29" y="107"/>
                  <a:pt x="32" y="107"/>
                </a:cubicBezTo>
                <a:cubicBezTo>
                  <a:pt x="39" y="107"/>
                  <a:pt x="46" y="107"/>
                  <a:pt x="53" y="107"/>
                </a:cubicBezTo>
                <a:moveTo>
                  <a:pt x="53" y="120"/>
                </a:moveTo>
                <a:cubicBezTo>
                  <a:pt x="60" y="120"/>
                  <a:pt x="67" y="120"/>
                  <a:pt x="74" y="120"/>
                </a:cubicBezTo>
                <a:cubicBezTo>
                  <a:pt x="76" y="120"/>
                  <a:pt x="77" y="119"/>
                  <a:pt x="78" y="118"/>
                </a:cubicBezTo>
                <a:cubicBezTo>
                  <a:pt x="80" y="115"/>
                  <a:pt x="77" y="112"/>
                  <a:pt x="74" y="112"/>
                </a:cubicBezTo>
                <a:cubicBezTo>
                  <a:pt x="64" y="112"/>
                  <a:pt x="54" y="112"/>
                  <a:pt x="44" y="112"/>
                </a:cubicBezTo>
                <a:cubicBezTo>
                  <a:pt x="40" y="112"/>
                  <a:pt x="36" y="112"/>
                  <a:pt x="32" y="112"/>
                </a:cubicBezTo>
                <a:cubicBezTo>
                  <a:pt x="30" y="112"/>
                  <a:pt x="29" y="112"/>
                  <a:pt x="28" y="114"/>
                </a:cubicBezTo>
                <a:cubicBezTo>
                  <a:pt x="27" y="117"/>
                  <a:pt x="29" y="120"/>
                  <a:pt x="32" y="120"/>
                </a:cubicBezTo>
                <a:cubicBezTo>
                  <a:pt x="39" y="120"/>
                  <a:pt x="46" y="120"/>
                  <a:pt x="53" y="120"/>
                </a:cubicBezTo>
                <a:moveTo>
                  <a:pt x="53" y="124"/>
                </a:moveTo>
                <a:cubicBezTo>
                  <a:pt x="46" y="124"/>
                  <a:pt x="39" y="124"/>
                  <a:pt x="32" y="124"/>
                </a:cubicBezTo>
                <a:cubicBezTo>
                  <a:pt x="30" y="124"/>
                  <a:pt x="29" y="125"/>
                  <a:pt x="28" y="127"/>
                </a:cubicBezTo>
                <a:cubicBezTo>
                  <a:pt x="27" y="130"/>
                  <a:pt x="29" y="133"/>
                  <a:pt x="32" y="133"/>
                </a:cubicBezTo>
                <a:cubicBezTo>
                  <a:pt x="42" y="133"/>
                  <a:pt x="52" y="133"/>
                  <a:pt x="62" y="133"/>
                </a:cubicBezTo>
                <a:cubicBezTo>
                  <a:pt x="66" y="133"/>
                  <a:pt x="70" y="133"/>
                  <a:pt x="74" y="133"/>
                </a:cubicBezTo>
                <a:cubicBezTo>
                  <a:pt x="76" y="133"/>
                  <a:pt x="77" y="132"/>
                  <a:pt x="78" y="130"/>
                </a:cubicBezTo>
                <a:cubicBezTo>
                  <a:pt x="80" y="127"/>
                  <a:pt x="77" y="124"/>
                  <a:pt x="74" y="124"/>
                </a:cubicBezTo>
                <a:cubicBezTo>
                  <a:pt x="67" y="124"/>
                  <a:pt x="60" y="124"/>
                  <a:pt x="53" y="124"/>
                </a:cubicBezTo>
                <a:moveTo>
                  <a:pt x="70" y="137"/>
                </a:moveTo>
                <a:cubicBezTo>
                  <a:pt x="36" y="137"/>
                  <a:pt x="36" y="137"/>
                  <a:pt x="36" y="137"/>
                </a:cubicBezTo>
                <a:cubicBezTo>
                  <a:pt x="36" y="142"/>
                  <a:pt x="39" y="146"/>
                  <a:pt x="44" y="146"/>
                </a:cubicBezTo>
                <a:cubicBezTo>
                  <a:pt x="50" y="146"/>
                  <a:pt x="56" y="146"/>
                  <a:pt x="62" y="146"/>
                </a:cubicBezTo>
                <a:cubicBezTo>
                  <a:pt x="67" y="146"/>
                  <a:pt x="70" y="142"/>
                  <a:pt x="70" y="137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189578" y="9603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返工率优化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410396" y="1296200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将因质量缺陷导致的轮胎返工率从5%降至2%以内，通过在线检测设备升级实现实时质量拦截。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eyJfdGVtcGxhdGVEYXRhIjp7ImNvbnRlbnRUeXBlIjoiJGl0ZW0zX2MiLCJsaW5lQ291bnQiOiI0Iiwid29yZENvdW50IjoiMTMifSwidGFnIjoiJGl0ZW0zX2MifQ==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019212" y="1881739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过程能力指数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240030" y="2217553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通过SPC统计过程控制方法，使关键尺寸参数的CPK值从1.0提升至1.33以上，确保生产过程具备6σ基础能力。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eyJfdGVtcGxhdGVEYXRhIjp7ImNvbnRlbnRUeXBlIjoiJGl0ZW0yX2MiLCJsaW5lQ291bnQiOiI0Iiwid29yZENvdW50IjoiMTMifSwidGFnIjoiJGl0ZW0yX2MifQ==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89342" y="3964091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缺陷率控制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510160" y="4299905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将轮胎生产过程中的单位产品缺陷数（DPU）从当前水平降低30%，重点关注硫化成型和胎面贴合等关键工序的工艺稳定性提升。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7366104" y="1881739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报废率控制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eyJfdGVtcGxhdGVEYXRhIjp7ImNvbnRlbnRUeXBlIjoiJGl0ZW00X3RpdGxlIiwibGluZUNvdW50IjoiMSIsIndvcmRDb3VudCI6IjExIn0sInRhZyI6IiRpdGVtNF90aXRsZSJ9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7586922" y="2217553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针对胎体帘线断裂等重大缺陷，将材料报废率从3%降至1.5%以下，建立缺陷根本原因分析机制。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eyJfdGVtcGxhdGVEYXRhIjp7ImNvbnRlbnRUeXBlIjoiJGl0ZW00X2MiLCJsaW5lQ291bnQiOiI0Iiwid29yZENvdW50IjoiMTMifSwidGFnIjoiJGl0ZW00X2MifQ==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8050357" y="3964091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OEE提升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eyJfdGVtcGxhdGVEYXRhIjp7ImNvbnRlbnRUeXBlIjoiJGl0ZW01X3RpdGxlIiwibGluZUNvdW50IjoiMSIsIndvcmRDb3VudCI6IjExIn0sInRhZyI6IiRpdGVtNV90aXRsZSJ9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8271175" y="4299905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设备综合效率（OEE）从65%提升至75%，重点改善成型机的换模时间和硫化机的温度控制稳定性。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eyJfdGVtcGxhdGVEYXRhIjp7ImNvbnRlbnRUeXBlIjoiJGl0ZW01X2MiLCJsaW5lQ291bnQiOiI0Iiwid29yZENvdW50IjoiMTMifSwidGFnIjoiJGl0ZW01X2MifQ==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量化改进指标（DPU降低目标）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j+WMluaUuei/m+aMh+agh++8iERQVemZjeS9juebruagh++8iVxuIyMjIOe8uumZt+eOh+aOp+WItlxu5bCG6L2u6IOO55Sf5Lqn6L+H56iL5Lit55qE5Y2V5L2N5Lqn5ZOB57y66Zm35pWw77yIRFBV77yJ5LuO5b2T5YmN5rC05bmz6ZmN5L2OMzAl77yM6YeN54K55YWz5rOo56Gr5YyW5oiQ5Z6L5ZKM6IOO6Z2i6LS05ZCI562J5YWz6ZSu5bel5bqP55qE5bel6Im656iz5a6a5oCn5o+Q5Y2H44CCXG4jIyMg6L+H56iL6IO95Yqb5oyH5pWwXG7pgJrov4dTUEPnu5/orqHov4fnqIvmjqfliLbmlrnms5XvvIzkvb/lhbPplK7lsLrlr7jlj4LmlbDnmoRDUEvlgLzku44xLjDmj5DljYfoh7MxLjMz5Lul5LiK77yM56Gu5L+d55Sf5Lqn6L+H56iL5YW35aSHNs+D5Z+656GA6IO95Yqb44CCXG4jIyMg6L+U5bel546H5LyY5YyWXG7lsIblm6DotKjph4/nvLrpmbflr7zoh7TnmoTova7og47ov5Tlt6Xnjofku441JemZjeiHszIl5Lul5YaF77yM6YCa6L+H5Zyo57q/5qOA5rWL6K6+5aSH5Y2H57qn5a6e546w5a6e5pe26LSo6YeP5oum5oiq44CCXG4jIyMg5oql5bqf546H5o6n5Yi2XG7pkojlr7nog47kvZPluJjnur/mlq3oo4LnrYnph43lpKfnvLrpmbfvvIzlsIbmnZDmlpnmiqXlup/njofku44zJemZjeiHszEuNSXku6XkuIvvvIzlu7rnq4vnvLrpmbfmoLnmnKzljp/lm6DliIbmnpDmnLrliLbjgIJcbiMjIyBPRUXmj5DljYdcbuiuvuWkh+e7vOWQiOaViOeOh++8iE9FRe+8ieS7jjY1JeaPkOWNh+iHszc1Je+8jOmHjeeCueaUueWWhOaIkOWei+acuueahOaNouaooeaXtumXtOWSjOehq+WMluacuueahOa4qeW6puaOp+WItueos+WumuaAp+OAgiIsInRwbGlkIjoiMTAwMDEiLCJ0cGxOYW1lIjoibGlzdDVfMjMxMjAxMDF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4271" r="24271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实施MSA测量系统分析，确保关键质量特性的GR&amp;R小于10%，为σ水平计算提供准确数据基础。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测量系统改进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通过多变量分析识别影响轮胎均匀性的关键变异源，将动平衡不良的σ水平从3.2σ提升至4.5σ。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变异源识别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针对胎面重量波动问题，将控制图的异常点出现频率从每周5次降至每月2次以内。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过程稳定性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建立TOP3缺陷模式的PDCA改善循环，将胎侧气泡缺陷的σ水平从2.8σ提升至4σ。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缺陷模式消除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σ水平提升目标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M+D5rC05bmz5o+Q5Y2H55uu5qCHXG4jIyMg5rWL6YeP57O757uf5pS56L+bXG7lrp7mlr1NU0HmtYvph4/ns7vnu5/liIbmnpDvvIznoa7kv53lhbPplK7otKjph4/nibnmgKfnmoRHUiZS5bCP5LqOMTAl77yM5Li6z4PmsLTlubPorqHnrpfmj5Dkvpvlh4bnoa7mlbDmja7ln7rnoYDjgIJcbiMjIyDlj5jlvILmupDor4bliKtcbumAmui/h+WkmuWPmOmHj+WIhuaekOivhuWIq+W9seWTjei9ruiDjuWdh+WMgOaAp+eahOWFs+mUruWPmOW8gua6kO+8jOWwhuWKqOW5s+ihoeS4jeiJr+eahM+D5rC05bmz5LuOMy4yz4Pmj5DljYfoh7M0LjXPg+OAglxuIyMjIOi/h+eoi+eos+WumuaAp1xu6ZKI5a+56IOO6Z2i6YeN6YeP5rOi5Yqo6Zeu6aKY77yM5bCG5o6n5Yi25Zu+55qE5byC5bi454K55Ye6546w6aKR546H5LuO5q+P5ZGoNeasoemZjeiHs+avj+aciDLmrKHku6XlhoXjgIJcbiMjIyDnvLrpmbfmqKHlvI/mtojpmaRcbuW7uueri1RPUDPnvLrpmbfmqKHlvI/nmoRQRENB5pS55ZaE5b6q546v77yM5bCG6IOO5L6n5rCU5rOh57y66Zm355qEz4PmsLTlubPku44yLjjPg+aPkOWNh+iHszTPg+OAgiIsInRwbGlkIjoiMTAwMDEiLCJ0cGxOYW1lIjoibGlzdDRfSW1nMV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27547" y="1550916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947114" y="1932201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通过胎面余量优化设计，每条轮胎的橡胶用量减少5%，年度材料成本可降低1200万元。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947114" y="1437786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直接材料节约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5806440" y="1099169"/>
            <a:ext cx="4947745" cy="4947745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7" name="TextBox 7"/>
          <p:cNvSpPr txBox="1"/>
          <p:nvPr/>
        </p:nvSpPr>
        <p:spPr>
          <a:xfrm rot="0">
            <a:off x="947114" y="3465101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硫化工艺采用新型保温材料，蒸汽消耗量下降15%，年节约能源费用约800万元。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947114" y="2970686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能源消耗降低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947114" y="5023807"/>
            <a:ext cx="418612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质量缺陷导致的报废、返工等损失减少50%，预计年节约质量成本600万元。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947114" y="4529393"/>
            <a:ext cx="3955637" cy="47177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质量成本压缩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27547" y="3083816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727547" y="4642522"/>
            <a:ext cx="219567" cy="2195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成本节约预期值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crOiKgue6pumihOacn+WAvFxuIyMjIOebtOaOpeadkOaWmeiKgue6plxu6YCa6L+H6IOO6Z2i5L2Z6YeP5LyY5YyW6K6+6K6h77yM5q+P5p2h6L2u6IOO55qE5qmh6IO255So6YeP5YeP5bCRNSXvvIzlubTluqbmnZDmlpnmiJDmnKzlj6/pmY3kvY4xMjAw5LiH5YWD44CCXG4jIyMg6IO95rqQ5raI6ICX6ZmN5L2OXG7noavljJblt6Xoibrph4fnlKjmlrDlnovkv53muKnmnZDmlpnvvIzokrjmsb3mtojogJfph4/kuIvpmY0xNSXvvIzlubToioLnuqbog73mupDotLnnlKjnuqY4MDDkuIflhYPjgIJcbiMjIyDotKjph4/miJDmnKzljovnvKlcbui0qOmHj+e8uumZt+WvvOiHtOeahOaKpeW6n+OAgei/lOW3peetieaNn+WkseWHj+WwkTUwJe+8jOmihOiuoeW5tOiKgue6pui0qOmHj+aIkOacrDYwMOS4h+WFg+OAgiIsInRwbGlkIjoiMTAwMDEiLCJ0cGxOYW1lIjoibGlzdDNfSW1nMjl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路面养护优化方案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3r+mdouWFu+aKpOS8mOWMluaWueahiC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84187" y="1627708"/>
            <a:ext cx="10819321" cy="31262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993491" y="1322903"/>
            <a:ext cx="687324" cy="687324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2092179" y="1427771"/>
            <a:ext cx="477587" cy="47758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5419571" y="1322903"/>
            <a:ext cx="687324" cy="687324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5518260" y="1427771"/>
            <a:ext cx="477587" cy="47758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8909982" y="1322903"/>
            <a:ext cx="687324" cy="687324"/>
          </a:xfrm>
          <a:prstGeom prst="ellipse">
            <a:avLst/>
          </a:prstGeom>
          <a:solidFill>
            <a:schemeClr val="accent1">
              <a:alpha val="3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9008670" y="1427771"/>
            <a:ext cx="477587" cy="47758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987174" y="2172220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磨损数据建模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987174" y="3115256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通过轮胎传感器实时采集胎面磨损深度、胎压波动等数据，建立磨损速率预测模型，将传统固定养护周期调整为动态阈值触发机制，当胎面沟槽剩余深度达到3mm时自动触发养护预警。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449680" y="2172220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环境因素补偿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449680" y="3115256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整合气象数据与路面温度监测，高温季节自动缩短20%检测间隔，针对砂石路段实施双倍频次的人工巡检，通过数据看板实时显示各路段轮胎损耗热力图。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13931" y="2172220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车队协同优化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7913931" y="3115256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基于物联网平台汇总不同车型轮胎磨损数据，识别特定路线异常磨损模式（如连续弯道导致的单侧偏磨），为同类车辆规划绕行路径或限速策略。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基于数据的养护周期调整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uuS6juaVsOaNrueahOWFu+aKpOWRqOacn+iwg+aVtFxuIyMjIOejqOaNn+aVsOaNruW7uuaooVxu6YCa6L+H6L2u6IOO5Lyg5oSf5Zmo5a6e5pe26YeH6ZuG6IOO6Z2i56Oo5o2f5rex5bqm44CB6IOO5Y6L5rOi5Yqo562J5pWw5o2u77yM5bu656uL56Oo5o2f6YCf546H6aKE5rWL5qih5Z6L77yM5bCG5Lyg57uf5Zu65a6a5YW75oqk5ZGo5pyf6LCD5pW05Li65Yqo5oCB6ZiI5YC86Kem5Y+R5py65Yi277yM5b2T6IOO6Z2i5rKf5qe95Ymp5L2Z5rex5bqm6L6+5YiwM21t5pe26Ieq5Yqo6Kem5Y+R5YW75oqk6aKE6K2m44CCXG4jIyMg546v5aKD5Zug57Sg6KGl5YG/XG7mlbTlkIjmsJTosaHmlbDmja7kuI7ot6/pnaLmuKnluqbnm5HmtYvvvIzpq5jmuKnlraPoioLoh6rliqjnvKnnn60yMCXmo4DmtYvpl7TpmpTvvIzpkojlr7nnoILnn7Pot6/mrrXlrp7mlr3lj4zlgI3popHmrKHnmoTkurrlt6Xlt6Hmo4DvvIzpgJrov4fmlbDmja7nnIvmnb/lrp7ml7bmmL7npLrlkITot6/mrrXova7og47mjZ/ogJfng63lipvlm77jgIJcbiMjIyDovabpmJ/ljY/lkIzkvJjljJZcbuWfuuS6jueJqeiBlOe9keW5s+WPsOaxh+aAu+S4jeWQjOi9puWei+i9ruiDjuejqOaNn+aVsOaNru+8jOivhuWIq+eJueWumui3r+e6v+W8guW4uOejqOaNn+aooeW8j++8iOWmgui/nue7reW8r+mBk+WvvOiHtOeahOWNleS+p+WBj+ejqO+8ie+8jOS4uuWQjOexu+i9pui+huinhOWIkue7leihjOi3r+W+hOaIlumZkOmAn+etlueVpeOAgiIsInRwbGlkIjoiMTAwMDEiLCJ0cGxOYW1lIjoibGlzdDNfNV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采用车载激光扫描仪生成路面三维模型，量化检测坑洼深度超过5mm的区域，优先处理导致轮胎冲击损伤率提升300%的严重不平整路段。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激光断面扫描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针对不同气候区选用改性沥青配方，北方冬季添加抗裂纤维减少冻胀裂缝，南方多雨地区采用高粘度改性剂降低集料剥落率，延长路面使用寿命1.5倍。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材料级配优化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引入智能摊铺机实现压实度实时监测，确保基层密实度≥96%，面层平整度偏差控制在3mm/4m以内，减少轮胎因颠簸产生的额外摩擦损耗。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施工工艺升级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对轻微车辙路段实施微波加热复拌再生，在病害初期投入每平米15元的微表处成本，避免后期每平米120元的大修费用及关联轮胎损耗。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预防性养护技术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路面平整度改善措施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3r+mdouW5s+aVtOW6puaUueWWhOaOquaWvVxuIyMjIOa/gOWFieaWremdouaJq+aPj1xu6YeH55So6L2m6L295r+A5YWJ5omr5o+P5Luq55Sf5oiQ6Lev6Z2i5LiJ57u05qih5Z6L77yM6YeP5YyW5qOA5rWL5Z2R5rS85rex5bqm6LaF6L+HNW1t55qE5Yy65Z+f77yM5LyY5YWI5aSE55CG5a+86Ie06L2u6IOO5Yay5Ye75o2f5Lyk546H5o+Q5Y2HMzAwJeeahOS4pemHjeS4jeW5s+aVtOi3r+auteOAglxuIyMjIOadkOaWmee6p+mFjeS8mOWMllxu6ZKI5a+55LiN5ZCM5rCU5YCZ5Yy66YCJ55So5pS55oCn5rKl6Z2S6YWN5pa577yM5YyX5pa55Yas5a2j5re75Yqg5oqX6KOC57qk57u05YeP5bCR5Ya76IOA6KOC57yd77yM5Y2X5pa55aSa6Zuo5Zyw5Yy66YeH55So6auY57KY5bqm5pS55oCn5YmC6ZmN5L2O6ZuG5paZ5Yml6JC9546H77yM5bu26ZW/6Lev6Z2i5L2/55So5a+/5ZG9MS415YCN44CCXG4jIyMg5pa95bel5bel6Im65Y2H57qnXG7lvJXlhaXmmbrog73mkYrpk7rmnLrlrp7njrDljovlrp7luqblrp7ml7bnm5HmtYvvvIznoa7kv53ln7rlsYLlr4blrp7luqbiiaU5NiXvvIzpnaLlsYLlubPmlbTluqblgY/lt67mjqfliLblnKgzbW0vNG3ku6XlhoXvvIzlh4/lsJHova7og47lm6DpoqDnsLjkuqfnlJ/nmoTpop3lpJbmkanmk6bmjZ/ogJfjgIJcbiMjIyDpooTpmLLmgKflhbvmiqTmioDmnK9cbuWvuei9u+W+rui9pui+mei3r+auteWunuaWveW+ruazouWKoOeDreWkjeaLjOWGjeeUn++8jOWcqOeXheWus+WIneacn+aKleWFpeavj+W5s+exszE15YWD55qE5b6u6KGo5aSE5oiQ5pys77yM6YG/5YWN5ZCO5pyf5q+P5bmz57GzMTIw5YWD55qE5aSn5L+u6LS555So5Y+K5YWz6IGU6L2u6IOO5o2f6ICX44CCIiwidHBsaWQiOiIxMDAwMSIsInRwbE5hbWUiOiJsaXN0NF8yN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计算包含轮胎损耗、燃油效率、施工投入等要素的TCO模型，证明每增加1元预防性养护投入可减少3.2元后期矫正性养护支出。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全生命周期成本模型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当路面国际平整度指数（IRI）从4.0改善至2.5时，轮胎磨损速率下降18%，但继续提升至1.5需投入4倍成本，需结合交通流量确定最优平整度阈值。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边际效益评估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建立包含安全系数、通行效率、环保指标的综合评价体系，通过AHP层次分析法量化不同养护方案优先级，确保轮胎损耗优化与其他管理目标协同。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多目标决策系统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养护成本与效益平衡分析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u+aKpOaIkOacrOS4juaViOebiuW5s+ihoeWIhuaekFxuIyMjIOWFqOeUn+WRveWRqOacn+aIkOacrOaooeWei1xu6K6h566X5YyF5ZCr6L2u6IOO5o2f6ICX44CB54eD5rK55pWI546H44CB5pa95bel5oqV5YWl562J6KaB57Sg55qEVENP5qih5Z6L77yM6K+B5piO5q+P5aKe5YqgMeWFg+mihOmYsuaAp+WFu+aKpOaKleWFpeWPr+WHj+WwkTMuMuWFg+WQjuacn+efq+ato+aAp+WFu+aKpOaUr+WHuuOAglxuIyMjIOi+uemZheaViOebiuivhOS8sFxu5b2T6Lev6Z2i5Zu96ZmF5bmz5pW05bqm5oyH5pWw77yISVJJ77yJ5LuONC4w5pS55ZaE6IezMi415pe277yM6L2u6IOO56Oo5o2f6YCf546H5LiL6ZmNMTgl77yM5L2G57un57ut5o+Q5Y2H6IezMS416ZyA5oqV5YWlNOWAjeaIkOacrO+8jOmcgOe7k+WQiOS6pOmAmua1gemHj+ehruWumuacgOS8mOW5s+aVtOW6pumYiOWAvOOAglxuIyMjIOWkmuebruagh+WGs+etluezu+e7n1xu5bu656uL5YyF5ZCr5a6J5YWo57O75pWw44CB6YCa6KGM5pWI546H44CB546v5L+d5oyH5qCH55qE57u85ZCI6K+E5Lu35L2T57O777yM6YCa6L+HQUhQ5bGC5qyh5YiG5p6Q5rOV6YeP5YyW5LiN5ZCM5YW75oqk5pa55qGI5LyY5YWI57qn77yM56Gu5L+d6L2u6IOO5o2f6ICX5LyY5YyW5LiO5YW25LuW566h55CG55uu5qCH5Y2P5ZCM44CCIiwidHBsaWQiOiIxMDAwMSIsInRwbE5hbWUiOiJsaXN0M19JbWcx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载重分配策略改进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vemHjeWIhumFjeetlueVpeaUuei/my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设备与技术升级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质量管理体系完善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成本效益分析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持续改进机制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成果展示与推广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行业应用展望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K6+5aSH5LiO5oqA5pyv5Y2H57qnXG7otKjph4/nrqHnkIbkvZPns7vlrozlloRcbuaIkOacrOaViOebiuWIhuaekFxu5oyB57ut5pS56L+b5py65Yi2XG7miJDmnpzlsZXnpLrkuI7mjqjlub9cbuihjOS4muW6lOeUqOWxleacmyIsInRwbGlkIjoiMTAwMDEiLCJ0cGxOYW1lIjoiY2F0YUxpc3RfMzA2MDA4ODA2NjAwMzAzXzg3NTc4Mjc3OV8yNjgwNjMyNzQ1ODAzMDNfNl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cxnSp>
        <p:nvCxnSpPr>
          <p:cNvPr id="3" name="Connector 3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4" name="AutoShape 4"/>
          <p:cNvSpPr/>
          <p:nvPr/>
        </p:nvSpPr>
        <p:spPr>
          <a:xfrm rot="0"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260458" y="1202318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实时载荷监测技术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64864" y="1951021"/>
            <a:ext cx="8546354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通过轮胎内置传感器或车辆CAN总线数据，实时获取各轴载荷分布数据，结合AI算法动态计算最优配载方案，避免局部超载导致的轮胎异常磨损。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279913" y="2880543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自适应配载算法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64864" y="3605240"/>
            <a:ext cx="8519136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开发基于机器学习的动态配载系统，根据货物属性（重量/体积）、路线坡度、胎压数据等参数自动生成装载方案，确保轮胎接地压力均匀分布。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2314751" y="4561685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驾驶行为联动优化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2182283" y="5280135"/>
            <a:ext cx="8491918" cy="91632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将载重数据与车辆ECU联动，自动调整发动机扭矩输出曲线和制动响应参数，减少重载工况下的急加速/急刹车对轮胎的冲击损耗。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车辆载重动态调整机制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pui+hui9vemHjeWKqOaAgeiwg+aVtOacuuWItlxuIyMjIOWunuaXtui9veiNt+ebkea1i+aKgOacr1xu6YCa6L+H6L2u6IOO5YaF572u5Lyg5oSf5Zmo5oiW6L2m6L6GQ0FO5oC757q/5pWw5o2u77yM5a6e5pe26I635Y+W5ZCE6L206L296I235YiG5biD5pWw5o2u77yM57uT5ZCIQUnnrpfms5XliqjmgIHorqHnrpfmnIDkvJjphY3ovb3mlrnmoYjvvIzpgb/lhY3lsYDpg6jotoXovb3lr7zoh7TnmoTova7og47lvILluLjno6jmjZ/jgIJcbiMjIyDoh6rpgILlupTphY3ovb3nrpfms5VcbuW8gOWPkeWfuuS6juacuuWZqOWtpuS5oOeahOWKqOaAgemFjei9veezu+e7n++8jOagueaNrui0p+eJqeWxnuaAp++8iOmHjemHjy/kvZPnp6/vvInjgIHot6/nur/lnaHluqbjgIHog47ljovmlbDmja7nrYnlj4LmlbDoh6rliqjnlJ/miJDoo4Xovb3mlrnmoYjvvIznoa7kv53ova7og47mjqXlnLDljovlipvlnYfljIDliIbluIPjgIJcbiMjIyDpqb7pqbbooYzkuLrogZTliqjkvJjljJZcbuWwhui9vemHjeaVsOaNruS4jui9pui+hkVDVeiBlOWKqO+8jOiHquWKqOiwg+aVtOWPkeWKqOacuuaJreefqei+k+WHuuabsue6v+WSjOWItuWKqOWTjeW6lOWPguaVsO+8jOWHj+WwkemHjei9veW3peWGteS4i+eahOaApeWKoOmAny/mgKXliLnovablr7nova7og47nmoTlhrLlh7vmjZ/ogJfjgIIiLCJ0cGxpZCI6IjEwMDAxIiwidHBsTmFtZSI6Imxpc3QzXzF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003854" y="1328561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6003854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681853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81853" y="131344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3846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场景化规则库建设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3846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针对快递、冷链、大宗物流等细分场景，建立差异化的载重分配知识图谱，例如冷链车辆需优先保证制冷机组区域的载重限制。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46514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多目标优化建模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46514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构建以轮胎磨损均衡性、燃油经济性、车辆稳定性为目标的非线性规划模型，考虑轴距、悬架特性等车辆参数约束，求解Pareto最优解集。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6368515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数字孪生验证平台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6368515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通过轮胎-车辆-道路耦合的数字化仿真系统，模拟不同载重分布下的应力场分布，量化分析胎面磨损速率与接地形状的关系。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465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历史数据驱动优化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0465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整合车队管理系统的历史运营数据（如胎温、磨耗标记读数），采用强化学习算法持续迭代载重策略，提升模型在实际复杂路况下的适应性。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最优载重分配模型建立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gOS8mOi9vemHjeWIhumFjeaooeWei+W7uueri1xuIyMjIOWkmuebruagh+S8mOWMluW7uuaooVxu5p6E5bu65Lul6L2u6IOO56Oo5o2f5Z2H6KGh5oCn44CB54eD5rK557uP5rWO5oCn44CB6L2m6L6G56iz5a6a5oCn5Li655uu5qCH55qE6Z2e57q/5oCn6KeE5YiS5qih5Z6L77yM6ICD6JmR6L206Led44CB5oKs5p6254m55oCn562J6L2m6L6G5Y+C5pWw57qm5p2f77yM5rGC6KejUGFyZXRv5pyA5LyY6Kej6ZuG44CCXG4jIyMg5pWw5a2X5a2q55Sf6aqM6K+B5bmz5Y+wXG7pgJrov4fova7og44t6L2m6L6GLemBk+i3r+iApuWQiOeahOaVsOWtl+WMluS7v+ecn+ezu+e7n++8jOaooeaLn+S4jeWQjOi9vemHjeWIhuW4g+S4i+eahOW6lOWKm+WcuuWIhuW4g++8jOmHj+WMluWIhuaekOiDjumdouejqOaNn+mAn+eOh+S4juaOpeWcsOW9oueKtueahOWFs+ezu+OAglxuIyMjIOWOhuWPsuaVsOaNrumpseWKqOS8mOWMllxu5pW05ZCI6L2m6Zif566h55CG57O757uf55qE5Y6G5Y+y6L+Q6JCl5pWw5o2u77yI5aaC6IOO5rip44CB56Oo6ICX5qCH6K6w6K+75pWw77yJ77yM6YeH55So5by65YyW5a2m5Lmg566X5rOV5oyB57ut6L+t5Luj6L296YeN562W55Wl77yM5o+Q5Y2H5qih5Z6L5Zyo5a6e6ZmF5aSN5p2C6Lev5Ya15LiL55qE6YCC5bqU5oCn44CCXG4jIyMg5Zy65pmv5YyW6KeE5YiZ5bqT5bu66K6+XG7pkojlr7nlv6vpgJLjgIHlhrfpk77jgIHlpKflrpfnianmtYHnrYnnu4bliIblnLrmma/vvIzlu7rnq4vlt67lvILljJbnmoTovb3ph43liIbphY3nn6Xor4blm77osLHvvIzkvovlpoLlhrfpk77ovabovobpnIDkvJjlhYjkv53or4HliLblhrfmnLrnu4TljLrln5/nmoTovb3ph43pmZDliLbjgIIiLCJ0cGxpZCI6IjEwMDAxIiwidHBsTmFtZSI6Imxpc3Q0XzJ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在室内试验机上模拟不同载荷谱下的轮胎耐久性测试，通过红外热像仪监测胎体生热情况，建立载荷-磨损系数的对应关系数据库。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台架加速测试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在典型运营线路部署车载监测设备，采集轮胎接地压力分布、滑移率等参数，结合拆解检测数据验证理论模型的预测精度。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实际路谱采集分析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开发TCO计算工具，量化分析载重策略调整对单胎行驶里程、翻新次数、异常损耗率的影响，提供投资回报率测算依据。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全生命周期成本建模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16667" r="16667"/>
          <a:stretch>
            <a:fillRect/>
          </a:stretch>
        </p:blipFill>
        <p:spPr>
          <a:xfrm rot="0">
            <a:off x="7311423" y="2405014"/>
            <a:ext cx="2750573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载重与轮胎寿命关系验证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vemHjeS4jui9ruiDjuWvv+WRveWFs+ezu+mqjOivgVxuIyMjIOWPsOaetuWKoOmAn+a1i+ivlVxu5Zyo5a6k5YaF6K+V6aqM5py65LiK5qih5ouf5LiN5ZCM6L296I236LCx5LiL55qE6L2u6IOO6ICQ5LmF5oCn5rWL6K+V77yM6YCa6L+H57qi5aSW54Ot5YOP5Luq55uR5rWL6IOO5L2T55Sf54Ot5oOF5Ya177yM5bu656uL6L296I23LeejqOaNn+ezu+aVsOeahOWvueW6lOWFs+ezu+aVsOaNruW6k+OAglxuIyMjIOWunumZhei3r+iwsemHh+mbhuWIhuaekFxu5Zyo5YW45Z6L6L+Q6JCl57q/6Lev6YOo572y6L2m6L2955uR5rWL6K6+5aSH77yM6YeH6ZuG6L2u6IOO5o6l5Zyw5Y6L5Yqb5YiG5biD44CB5ruR56e7546H562J5Y+C5pWw77yM57uT5ZCI5ouG6Kej5qOA5rWL5pWw5o2u6aqM6K+B55CG6K665qih5Z6L55qE6aKE5rWL57K+5bqm44CCXG4jIyMg5YWo55Sf5ZG95ZGo5pyf5oiQ5pys5bu65qihXG7lvIDlj5FUQ0/orqHnrpflt6XlhbfvvIzph4/ljJbliIbmnpDovb3ph43nrZbnlaXosIPmlbTlr7nljZXog47ooYzpqbbph4znqIvjgIHnv7vmlrDmrKHmlbDjgIHlvILluLjmjZ/ogJfnjofnmoTlvbHlk43vvIzmj5DkvpvmipXotYTlm57miqXnjofmtYvnrpfkvp3mja7jgIIiLCJ0cGxpZCI6IjEwMDAxIiwidHBsTmFtZSI6Imxpc3QzX0ltZzE1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工艺流程优化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3peiJuua1geeoi+S8mOWMli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5542" r="5542"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通过分析厂内物流路径，优化叉车、AGV等设备的行驶路线，缩短原材料与半成品的运输距离，降低轮胎磨损。  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减少无效运输距离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引入智能调度系统，根据实时生产需求动态调整运输路线，避免拥堵和重复运输，延长轮胎使用寿命。  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动态路线调整机制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划定固定运输通道并设置标识，减少急转弯和急刹车操作，降低轮胎因非正常摩擦导致的损耗。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标准化路径设计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运输路线重新规划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kOi+k+i3r+e6v+mHjeaWsOinhOWIklxuIyMjIOWHj+WwkeaXoOaViOi/kOi+k+i3neemu1xu6YCa6L+H5YiG5p6Q5Y6C5YaF54mp5rWB6Lev5b6E77yM5LyY5YyW5Y+J6L2m44CBQUdW562J6K6+5aSH55qE6KGM6am26Lev57q/77yM57yp55+t5Y6f5p2Q5paZ5LiO5Y2K5oiQ5ZOB55qE6L+Q6L6T6Led56a777yM6ZmN5L2O6L2u6IOO56Oo5o2f44CCICBcbiMjIyDliqjmgIHot6/nur/osIPmlbTmnLrliLZcbuW8leWFpeaZuuiDveiwg+W6puezu+e7n++8jOagueaNruWunuaXtueUn+S6p+mcgOaxguWKqOaAgeiwg+aVtOi/kOi+k+i3r+e6v++8jOmBv+WFjeaLpeWgteWSjOmHjeWkjei/kOi+k++8jOW7tumVv+i9ruiDjuS9v+eUqOWvv+WRveOAgiAgXG4jIyMg5qCH5YeG5YyW6Lev5b6E6K6+6K6hXG7liJLlrprlm7rlrprov5DovpPpgJrpgZPlubborr7nva7moIfor4bvvIzlh4/lsJHmgKXovazlvK/lkozmgKXliLnovabmk43kvZzvvIzpmY3kvY7ova7og47lm6DpnZ7mraPluLjmkanmk6blr7zoh7TnmoTmjZ/ogJfjgIIiLCJ0cGxpZCI6IjEwMDAxIiwidHBsTmFtZSI6Imxpc3QzX0ltZzB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AutoShape 6"/>
          <p:cNvSpPr/>
          <p:nvPr/>
        </p:nvSpPr>
        <p:spPr>
          <a:xfrm rot="0"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870713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046279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AutoShape 12"/>
          <p:cNvSpPr/>
          <p:nvPr/>
        </p:nvSpPr>
        <p:spPr>
          <a:xfrm rot="0">
            <a:off x="6058213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186557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62122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5" name="TextBox 15"/>
          <p:cNvSpPr txBox="1"/>
          <p:nvPr/>
        </p:nvSpPr>
        <p:spPr>
          <a:xfrm rot="0">
            <a:off x="1500099" y="1567068"/>
            <a:ext cx="4309467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自动化装卸设备引入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500099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采用标准化托盘和自动叉车系统，避免人工装卸时轮胎与地面摩擦造成的胎面损伤，降低异常磨损发生率。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500099" y="3518032"/>
            <a:ext cx="4554426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防滑处理工艺实施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500099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在装卸区域铺设特殊防滑材料，减少车辆打滑造成的轮胎空转磨损，同时配备轮胎防刮擦保护装置。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6894162" y="3518032"/>
            <a:ext cx="4527209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装卸时序智能调度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894162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通过WMS系统协调装卸作业顺序，减少车辆等待时的怠速状态，避免轮胎局部长期受压变形。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967612" y="1567068"/>
            <a:ext cx="4454628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装卸平台高度匹配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6967612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规范运输车辆与装卸平台的对接标准，确保车厢与平台高度差不超过5cm，防止轮胎在装卸过程中承受额外侧向应力。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装卸流程标准化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jheWNuOa1geeoi+agh+WHhuWMllxuIyMjIOiHquWKqOWMluijheWNuOiuvuWkh+W8leWFpVxu6YeH55So5qCH5YeG5YyW5omY55uY5ZKM6Ieq5Yqo5Y+J6L2m57O757uf77yM6YG/5YWN5Lq65bel6KOF5Y245pe26L2u6IOO5LiO5Zyw6Z2i5pGp5pOm6YCg5oiQ55qE6IOO6Z2i5o2f5Lyk77yM6ZmN5L2O5byC5bi456Oo5o2f5Y+R55Sf546H44CCXG4jIyMg6KOF5Y245bmz5Y+w6auY5bqm5Yy56YWNXG7op4TojIPov5DovpPovabovobkuI7oo4XljbjlubPlj7DnmoTlr7nmjqXmoIflh4bvvIznoa7kv53ovabljqLkuI7lubPlj7Dpq5jluqblt67kuI3otoXov4c1Y23vvIzpmLLmraLova7og47lnKjoo4Xljbjov4fnqIvkuK3mib/lj5fpop3lpJbkvqflkJHlupTlipvjgIJcbiMjIyDpmLLmu5HlpITnkIblt6Xoibrlrp7mlr1cbuWcqOijheWNuOWMuuWfn+mTuuiuvueJueauiumYsua7keadkOaWme+8jOWHj+Wwkei9pui+huaJk+a7kemAoOaIkOeahOi9ruiDjuepuui9rOejqOaNn++8jOWQjOaXtumFjeWkh+i9ruiDjumYsuWIruaTpuS/neaKpOijhee9ruOAglxuIyMjIOijheWNuOaXtuW6j+aZuuiDveiwg+W6plxu6YCa6L+HV01T57O757uf5Y2P6LCD6KOF5Y245L2c5Lia6aG65bqP77yM5YeP5bCR6L2m6L6G562J5b6F5pe255qE5oCg6YCf54q25oCB77yM6YG/5YWN6L2u6IOO5bGA6YOo6ZW/5pyf5Y+X5Y6L5Y+Y5b2i44CCIiwidHBsaWQiOiIxMDAwMSIsInRwbE5hbWUiOiJsaXN0NF8w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b="2662" t="2662"/>
          <a:stretch>
            <a:fillRect/>
          </a:stretch>
        </p:blipFill>
        <p:spPr>
          <a:xfrm rot="0">
            <a:off x="935200" y="351897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5462" r="5462"/>
          <a:stretch>
            <a:fillRect/>
          </a:stretch>
        </p:blipFill>
        <p:spPr>
          <a:xfrm rot="0">
            <a:off x="4168914" y="150278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27" t="2627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经济驾驶技术培训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教授平稳起步、预见性刹车等技巧，通过减少急加速和急刹车次数，可降低轮胎磨损速率达25%，同时提升燃油经济性。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轮胎日常检查规程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建立出车前、行驶中、收车后的轮胎检查清单，包括胎压监测、花纹深度测量和异物清除等标准化操作流程。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复杂路况应对训练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针对山区、工地等特殊路况开展专项培训，指导驾驶员选择合适档位和车速，避免轮胎在恶劣路况下的非正常损耗。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驾驶员操作规范培训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pvumptuWRmOaTjeS9nOinhOiMg+WfueiurVxuIyMjIOe7j+a1jumpvumptuaKgOacr+WfueiurVxu5pWZ5o6I5bmz56iz6LW35q2l44CB6aKE6KeB5oCn5Yi56L2m562J5oqA5ben77yM6YCa6L+H5YeP5bCR5oCl5Yqg6YCf5ZKM5oCl5Yi56L2m5qyh5pWw77yM5Y+v6ZmN5L2O6L2u6IOO56Oo5o2f6YCf546H6L6+MjUl77yM5ZCM5pe25o+Q5Y2H54eD5rK557uP5rWO5oCn44CCXG4jIyMg6L2u6IOO5pel5bi45qOA5p+l6KeE56iLXG7lu7rnq4vlh7rovabliY3jgIHooYzpqbbkuK3jgIHmlLbovablkI7nmoTova7og47mo4Dmn6XmuIXljZXvvIzljIXmi6zog47ljovnm5HmtYvjgIHoirHnurnmt7HluqbmtYvph4/lkozlvILnianmuIXpmaTnrYnmoIflh4bljJbmk43kvZzmtYHnqIvjgIJcbiMjIyDlpI3mnYLot6/lhrXlupTlr7norq3nu4NcbumSiOWvueWxseWMuuOAgeW3peWcsOetieeJueauiui3r+WGteW8gOWxleS4k+mhueWfueiure+8jOaMh+WvvOmpvumptuWRmOmAieaLqeWQiOmAguaho+S9jeWSjOi9pumAn++8jOmBv+WFjei9ruiDjuWcqOaBtuWKo+i3r+WGteS4i+eahOmdnuato+W4uOaNn+iAl+OAgiIsInRwbGlkIjoiMTAwMDEiLCJ0cGxOYW1lIjoibGlzdDNfSW1nMjMxMjAxMDF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07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设备与技术升级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vuWkh+S4juaKgOacr+WNh+e6py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温度与磨损智能分析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利用红外测温技术结合AI算法，预测轮胎局部过热或异常磨损风险，提前调整负载分布或更换计划。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胎面花纹深度扫描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采用激光扫描技术定期检测花纹深度，结合历史数据建立寿命预测模型，优化更换周期降低浪费。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实时胎压监测系统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通过传感器实时采集轮胎压力数据，异常时自动报警，避免因胎压不足导致的异常磨损和能耗增加。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16626" r="16626" t="0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轮胎监测技术应用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ruiDjuebkea1i+aKgOacr+W6lOeUqFxuIyMjIOWunuaXtuiDjuWOi+ebkea1i+ezu+e7n1xu6YCa6L+H5Lyg5oSf5Zmo5a6e5pe26YeH6ZuG6L2u6IOO5Y6L5Yqb5pWw5o2u77yM5byC5bi45pe26Ieq5Yqo5oql6K2m77yM6YG/5YWN5Zug6IOO5Y6L5LiN6Laz5a+86Ie055qE5byC5bi456Oo5o2f5ZKM6IO96ICX5aKe5Yqg44CCXG4jIyMg5rip5bqm5LiO56Oo5o2f5pm66IO95YiG5p6QXG7liKnnlKjnuqLlpJbmtYvmuKnmioDmnK/nu5PlkIhBSeeul+azle+8jOmihOa1i+i9ruiDjuWxgOmDqOi/h+eDreaIluW8guW4uOejqOaNn+mjjumZqe+8jOaPkOWJjeiwg+aVtOi0n+i9veWIhuW4g+aIluabtOaNouiuoeWIkuOAglxuIyMjIOiDjumdouiKsee6uea3seW6puaJq+aPj1xu6YeH55So5r+A5YWJ5omr5o+P5oqA5pyv5a6a5pyf5qOA5rWL6Iqx57q55rex5bqm77yM57uT5ZCI5Y6G5Y+y5pWw5o2u5bu656uL5a+/5ZG96aKE5rWL5qih5Z6L77yM5LyY5YyW5pu05o2i5ZGo5pyf6ZmN5L2O5rWq6LS544CCIiwidHBsaWQiOiIxMDAwMSIsInRwbE5hbWUiOiJsaXN0M19JbWcz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67" r="16667"/>
          <a:stretch>
            <a:fillRect/>
          </a:stretch>
        </p:blipFill>
        <p:spPr>
          <a:xfrm rot="0">
            <a:off x="-263278" y="1699577"/>
            <a:ext cx="3594827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配备电子控制空气悬架，根据载重自动调节刚度，减少不规则磨损，使轮胎平均寿命延长8000公里。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自适应减震技术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动态轴荷平衡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转向几何优化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悬挂健康监测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安装智能配重系统，实时调整各轴载荷分配，消除偏磨现象，轮胎更换周期延长30%。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采用可变转向比技术，降低转弯时轮胎滑动摩擦，胎面温度降低12℃，滚动阻力改善8%。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通过振动频谱分析检测悬挂部件异常，避免因机械故障导致的轮胎异常损耗，年维修成本减少25%。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车辆悬挂系统改进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pui+huaCrOaMguezu+e7n+aUuei/m1xuIyMjIOiHqumAguW6lOWHj+mch+aKgOacr1xu6YWN5aSH55S15a2Q5o6n5Yi256m65rCU5oKs5p6277yM5qC55o2u6L296YeN6Ieq5Yqo6LCD6IqC5Yia5bqm77yM5YeP5bCR5LiN6KeE5YiZ56Oo5o2f77yM5L2/6L2u6IOO5bmz5Z2H5a+/5ZG95bu26ZW/ODAwMOWFrOmHjOOAglxuIyMjIOWKqOaAgei9tOiNt+W5s+ihoVxu5a6J6KOF5pm66IO96YWN6YeN57O757uf77yM5a6e5pe26LCD5pW05ZCE6L206L296I235YiG6YWN77yM5raI6Zmk5YGP56Oo546w6LGh77yM6L2u6IOO5pu05o2i5ZGo5pyf5bu26ZW/MzAl44CCXG4jIyMg6L2s5ZCR5Yeg5L2V5LyY5YyWXG7ph4fnlKjlj6/lj5jovazlkJHmr5TmioDmnK/vvIzpmY3kvY7ovazlvK/ml7bova7og47mu5Hliqjmkanmk6bvvIzog47pnaLmuKnluqbpmY3kvY4xMuKEg++8jOa7muWKqOmYu+WKm+aUueWWhDgl44CCXG4jIyMg5oKs5oyC5YGl5bq355uR5rWLXG7pgJrov4fmjK/liqjpopHosLHliIbmnpDmo4DmtYvmgqzmjILpg6jku7blvILluLjvvIzpgb/lhY3lm6DmnLrmorDmlYXpmpzlr7zoh7TnmoTova7og47lvILluLjmjZ/ogJfvvIzlubTnu7Tkv67miJDmnKzlh4/lsJEyNSXjgIIiLCJ0cGxpZCI6IjEwMDAxIiwidHBsTmFtZSI6Imxpc3Q0X0ltZzB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案例背景与问题界定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hiOS+i+iDjOaZr+S4jumXrumimOeVjOWumi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任务智能匹配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根据轮胎剩余寿命和运输任务强度进行最优车辆指派，确保资源利用率最大化。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预防性维护提醒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基于机器学习预测轮胎失效时间，提前72小时生成维护工单，避免突发停机损失。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路径动态规划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集成高精度地图与实时交通数据，自动规避陡坡、碎石路段，减少恶劣工况对轮胎的损伤。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282" r="16282"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智能调度系统引入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ZuuiDveiwg+W6puezu+e7n+W8leWFpVxuIyMjIOi3r+W+hOWKqOaAgeinhOWIklxu6ZuG5oiQ6auY57K+5bqm5Zyw5Zu+5LiO5a6e5pe25Lqk6YCa5pWw5o2u77yM6Ieq5Yqo6KeE6YG/6Zmh5Z2h44CB56KO55+z6Lev5q6177yM5YeP5bCR5oG25Yqj5bel5Ya15a+56L2u6IOO55qE5o2f5Lyk44CCXG4jIyMg5Lu75Yqh5pm66IO95Yy56YWNXG7moLnmja7ova7og47liankvZnlr7/lkb3lkozov5DovpPku7vliqHlvLrluqbov5vooYzmnIDkvJjovabovobmjIfmtL7vvIznoa7kv53otYTmupDliKnnlKjnjofmnIDlpKfljJbjgIJcbiMjIyDpooTpmLLmgKfnu7TmiqTmj5DphpJcbuWfuuS6juacuuWZqOWtpuS5oOmihOa1i+i9ruiDjuWkseaViOaXtumXtO+8jOaPkOWJjTcy5bCP5pe255Sf5oiQ57u05oqk5bel5Y2V77yM6YG/5YWN56qB5Y+R5YGc5py65o2f5aSx44CCIiwidHBsaWQiOiIxMDAwMSIsInRwbE5hbWUiOiJsaXN0M19JbWczMl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08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质量管理体系完善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euoeeQhuS9k+ezu+WujOWWhC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安装与维护规范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制定轮胎安装扭矩、气压监测频率及日常检查流程，减少非正常磨损风险。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材料性能指标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明确轮胎的耐磨性、抗撕裂性及耐高温性等关键性能参数，确保符合不同工况需求。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使用寿命阈值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根据设备类型和作业强度，设定轮胎更换周期标准，避免过早更换或超期使用。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轮胎使用标准制定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ruiDjuS9v+eUqOagh+WHhuWItuWumlxuIyMjIOadkOaWmeaAp+iDveaMh+agh1xu5piO56Gu6L2u6IOO55qE6ICQ56Oo5oCn44CB5oqX5pKV6KOC5oCn5Y+K6ICQ6auY5rip5oCn562J5YWz6ZSu5oCn6IO95Y+C5pWw77yM56Gu5L+d56ym5ZCI5LiN5ZCM5bel5Ya16ZyA5rGC44CCXG4jIyMg5L2/55So5a+/5ZG96ZiI5YC8XG7moLnmja7orr7lpIfnsbvlnovlkozkvZzkuJrlvLrluqbvvIzorr7lrprova7og47mm7TmjaLlkajmnJ/moIflh4bvvIzpgb/lhY3ov4fml6nmm7TmjaLmiJbotoXmnJ/kvb/nlKjjgIJcbiMjIyDlronoo4XkuI7nu7TmiqTop4TojINcbuWItuWumui9ruiDjuWuieijheaJreefqeOAgeawlOWOi+ebkea1i+mikeeOh+WPiuaXpeW4uOajgOafpea1geeoi++8jOWHj+Wwkemdnuato+W4uOejqOaNn+mjjumZqeOAgiIsInRwbGlkIjoiMTAwMDEiLCJ0cGxOYW1lIjoibGlzdDNfSW1nMV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523279" y="2101702"/>
            <a:ext cx="2844437" cy="2844437"/>
          </a:xfrm>
          <a:prstGeom prst="ellipse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943260" y="1491666"/>
            <a:ext cx="6062491" cy="458708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86000"/>
              </a:lnSpc>
            </a:pPr>
            <a:r>
              <a:rPr b="1" lang="en-US" sz="1425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分级维护体系：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日常维护：操作员每日检查硫化机温度传感器、成型机压力参数，确保工艺稳定性。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二级保养：每季度校准胎面成型模具精度，更换AGV导引轮轴承，避免因设备偏差导致轮胎偏磨。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智能化预警机制：部署MES系统集成振动分析模块，实时监测密炼机转子状态，提前3周预警潜在故障，避免胶料混炼不均造成的批次质量问题。</a:t>
            </a:r>
          </a:p>
          <a:p>
            <a:pPr>
              <a:lnSpc>
                <a:spcPct val="186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全生命周期台账：通过ERP记录每台硫化机的维护历史，关联轮胎硫化质量数据，优化保养周期至±2天误差范围内。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724" r="16724"/>
          <a:stretch>
            <a:fillRect/>
          </a:stretch>
        </p:blipFill>
        <p:spPr>
          <a:xfrm rot="0">
            <a:off x="1566127" y="2144549"/>
            <a:ext cx="2758742" cy="2758742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6" name="TextBox 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预防性维护制度建立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ihOmYsuaAp+e7tOaKpOWItuW6puW7uueri1xu5YiG57qn57u05oqk5L2T57O777yaIyMjIyDliIbnuqfnu7TmiqTkvZPns7vvvJpcbuaXpeW4uOe7tOaKpO+8muaTjeS9nOWRmOavj+aXpeajgOafpeehq+WMluacuua4qeW6puS8oOaEn+WZqOOAgeaIkOWei+acuuWOi+WKm+WPguaVsO+8jOehruS/neW3peiJuueos+WumuaAp+OAglxu5LqM57qn5L+d5YW777ya5q+P5a2j5bqm5qCh5YeG6IOO6Z2i5oiQ5Z6L5qih5YW357K+5bqm77yM5pu05o2iQUdW5a+85byV6L2u6L205om/77yM6YG/5YWN5Zug6K6+5aSH5YGP5beu5a+86Ie06L2u6IOO5YGP56Oo44CCXG7mmbrog73ljJbpooTorabmnLrliLbvvJrpg6jnvbJNRVPns7vnu5/pm4bmiJDmjK/liqjliIbmnpDmqKHlnZfvvIzlrp7ml7bnm5HmtYvlr4bngrzmnLrovazlrZDnirbmgIHvvIzmj5DliY0z5ZGo6aKE6K2m5r2c5Zyo5pWF6Zqc77yM6YG/5YWN6IO25paZ5re354K85LiN5Z2H6YCg5oiQ55qE5om55qyh6LSo6YeP6Zeu6aKY44CCXG7lhajnlJ/lkb3lkajmnJ/lj7DotKbvvJrpgJrov4dFUlDorrDlvZXmr4/lj7DnoavljJbmnLrnmoTnu7TmiqTljoblj7LvvIzlhbPogZTova7og47noavljJbotKjph4/mlbDmja7vvIzkvJjljJbkv53lhbvlkajmnJ/oh7PCsTLlpKnor6/lt67ojIPlm7TlhoXjgIIiLCJ0cGxpZCI6IjEwMDAxIiwidHBsTmFtZSI6InRpdGxlQ29udGVudF9JbWcw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72766" y="1444099"/>
            <a:ext cx="23226" cy="4107271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47734" y="1290891"/>
            <a:ext cx="273289" cy="306415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893448" y="2183566"/>
            <a:ext cx="2839712" cy="330241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采用近红外光谱仪检测天然胶纯度，拒收指标超标的批次，从源头降低胶料气泡缺陷率50%。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建立炭黑分散度AI检测模型，通过显微镜图像自动评分，确保混炼胶均匀性达标。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236105" y="1444099"/>
            <a:ext cx="23226" cy="4107271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111073" y="1290891"/>
            <a:ext cx="273289" cy="306415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456787" y="2183566"/>
            <a:ext cx="2839712" cy="330241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在胎面压出工序设置激光测厚仪，实时反馈调整挤出速度，使厚度波动范围从±0.5mm缩小至±0.2mm。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硫化阶段部署温度场仿真系统，动态调节蒸汽压力，减少过硫导致的胎体老化问题。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799444" y="1444099"/>
            <a:ext cx="23226" cy="4107271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7674412" y="1290891"/>
            <a:ext cx="273289" cy="306415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8113029" y="2183566"/>
            <a:ext cx="2839712" cy="330241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引入X光无损检测设备，100%全检轮胎内部帘线排列，替代原抽样方案后客户投诉下降70%。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通过RFID绑定轮胎与路试数据，建立每批次产品的实际磨损率数据库，反向优化配方设计。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93448" y="1188474"/>
            <a:ext cx="2912293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原材料入厂检验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470108" y="1188474"/>
            <a:ext cx="2912293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生产过程关键控制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104598" y="1188474"/>
            <a:ext cx="2912293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成品出厂测试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质量监控点设置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ebkeaOp+eCueiuvue9rlxuIyMjIOWOn+adkOaWmeWFpeWOguajgOmqjFxuLSDph4fnlKjov5HnuqLlpJblhYnosLHku6rmo4DmtYvlpKnnhLbog7bnuq/luqbvvIzmi5LmlLbmjIfmoIfotoXmoIfnmoTmibnmrKHvvIzku47mupDlpLTpmY3kvY7og7bmlpnmsJTms6HnvLrpmbfnjoc1MCXjgIJcbi0g5bu656uL54Kt6buR5YiG5pWj5bqmQUnmo4DmtYvmqKHlnovvvIzpgJrov4fmmL7lvq7plZzlm77lg4/oh6rliqjor4TliIbvvIznoa7kv53mt7fngrzog7blnYfljIDmgKfovr7moIfjgIJcbiMjIyDnlJ/kuqfov4fnqIvlhbPplK7mjqfliLZcbi0g5Zyo6IOO6Z2i5Y6L5Ye65bel5bqP6K6+572u5r+A5YWJ5rWL5Y6a5Luq77yM5a6e5pe25Y+N6aaI6LCD5pW05oyk5Ye66YCf5bqm77yM5L2/5Y6a5bqm5rOi5Yqo6IyD5Zu05LuOwrEwLjVtbee8qeWwj+iHs8KxMC4ybW3jgIJcbi0g56Gr5YyW6Zi25q616YOo572y5rip5bqm5Zy65Lu/55yf57O757uf77yM5Yqo5oCB6LCD6IqC6JK45rG95Y6L5Yqb77yM5YeP5bCR6L+H56Gr5a+86Ie055qE6IOO5L2T6ICB5YyW6Zeu6aKY44CCXG4jIyMg5oiQ5ZOB5Ye65Y6C5rWL6K+VXG4tIOW8leWFpVjlhYnml6DmjZ/mo4DmtYvorr7lpIfvvIwxMDAl5YWo5qOA6L2u6IOO5YaF6YOo5biY57q/5o6S5YiX77yM5pu/5Luj5Y6f5oq95qC35pa55qGI5ZCO5a6i5oi35oqV6K+J5LiL6ZmNNzAl44CCXG4tIOmAmui/h1JGSUTnu5Hlrprova7og47kuI7ot6/or5XmlbDmja7vvIzlu7rnq4vmr4/mibnmrKHkuqflk4HnmoTlrp7pmYXno6jmjZ/njofmlbDmja7lupPvvIzlj43lkJHkvJjljJbphY3mlrnorr7orqHjgIJcbi0gYGBgIiwidHBsaWQiOiIxMDAwMSIsInRwbE5hbWUiOiJsaXN0M18y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09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成本效益分析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crOaViOebiuWIhuaekC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新材料研发成本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生物基橡胶、回收钢帘线等可持续材料的实验室测试及工业化量产前期投入，需计算单位成本下降与长期环保收益。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工艺升级投入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包括硫化机智能温控系统、氮气硫化设备、RFID胎胚追踪系统的采购与安装费用，需综合评估设备折旧周期与维护成本。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数字化改造费用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MES系统部署、能耗监控平台搭建等IT基础设施投入，需考虑软硬件协同性与后续升级扩展性。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 l="16675" r="16675"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 l="2856" r="2856"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改进措施投入测算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aOquaWveaKleWFpea1i+eul1xuIyMjIOW3peiJuuWNh+e6p+aKleWFpVxu5YyF5ous56Gr5YyW5py65pm66IO95rip5o6n57O757uf44CB5rCu5rCU56Gr5YyW6K6+5aSH44CBUkZJROiDjuiDmui/vei4quezu+e7n+eahOmHh+i0reS4juWuieijhei0ueeUqO+8jOmcgOe7vOWQiOivhOS8sOiuvuWkh+aKmOaXp+WRqOacn+S4jue7tOaKpOaIkOacrOOAglxuIyMjIOaWsOadkOaWmeeglOWPkeaIkOacrFxu55Sf54mp5Z+65qmh6IO244CB5Zue5pS26ZKi5biY57q/562J5Y+v5oyB57ut5p2Q5paZ55qE5a6e6aqM5a6k5rWL6K+V5Y+K5bel5Lia5YyW6YeP5Lqn5YmN5pyf5oqV5YWl77yM6ZyA6K6h566X5Y2V5L2N5oiQ5pys5LiL6ZmN5LiO6ZW/5pyf546v5L+d5pS255uK44CCXG4jIyMg5pWw5a2X5YyW5pS56YCg6LS555SoXG5NRVPns7vnu5/pg6jnvbLjgIHog73ogJfnm5HmjqflubPlj7DmkK3lu7rnrYlJVOWfuuehgOiuvuaWveaKleWFpe+8jOmcgOiAg+iZkei9r+ehrOS7tuWNj+WQjOaAp+S4juWQjue7reWNh+e6p+aJqeWxleaAp+OAgiIsInRwbGlkIjoiMTAwMDEiLCJ0cGxOYW1lIjoibGlzdDNfSW1nMjB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3352" y="1494982"/>
            <a:ext cx="4018834" cy="401883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5075677" y="1233328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365347" y="1356704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能源消耗降低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365347" y="1819949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如玲珑轮胎案例中密炼工序能耗下降23%，硫化时间缩短15%，年节省电费超4200万元。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917884" y="1233328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5075677" y="2805176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365347" y="2928551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废品率减少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365347" y="3391796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RFID系统将返工率控制在0.3%以下，年减少报废损失1800万元。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917884" y="2805176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075677" y="4377023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365347" y="4500399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库存周转优化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5365347" y="4963644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仓储周期从45天压缩至28天，释放流动资金3600万元/年。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917884" y="4377023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年度成本节约验证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5tOW6puaIkOacrOiKgue6pumqjOivgVxuIyMjIOiDvea6kOa2iOiAl+mZjeS9jlxu5aaC546y54+R6L2u6IOO5qGI5L6L5Lit5a+G54K85bel5bqP6IO96ICX5LiL6ZmNMjMl77yM56Gr5YyW5pe26Ze057yp55+tMTUl77yM5bm06IqC55yB55S16LS56LaFNDIwMOS4h+WFg+OAglxuIyMjIOW6n+WTgeeOh+WHj+WwkVxuUkZJROezu+e7n+Wwhui/lOW3peeOh+aOp+WItuWcqDAuMyXku6XkuIvvvIzlubTlh4/lsJHmiqXlup/mjZ/lpLExODAw5LiH5YWD44CCXG4jIyMg5bqT5a2Y5ZGo6L2s5LyY5YyWXG7ku5PlgqjlkajmnJ/ku440NeWkqeWOi+e8qeiHszI45aSp77yM6YeK5pS+5rWB5Yqo6LWE6YeRMzYwMOS4h+WFgy/lubTjgIIiLCJ0cGxpZCI6IjEwMDAxIiwidHBsTmFtZSI6Imxpc3QzX0ltZzEy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891942" y="1668101"/>
            <a:ext cx="4993636" cy="4033322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727302" y="1668101"/>
            <a:ext cx="4993636" cy="4033322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4315509" y="2315106"/>
            <a:ext cx="2981862" cy="2981862"/>
          </a:xfrm>
          <a:prstGeom prst="ellipse">
            <a:avLst/>
          </a:prstGeom>
          <a:solidFill>
            <a:srgbClr val="FFFFFF">
              <a:alpha val="5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497273" y="2496870"/>
            <a:ext cx="2618335" cy="2618335"/>
          </a:xfrm>
          <a:prstGeom prst="ellipse">
            <a:avLst/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647494" y="2818943"/>
            <a:ext cx="2146888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7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VS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156826" y="2719570"/>
            <a:ext cx="2720394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TextBox 9"/>
          <p:cNvSpPr txBox="1"/>
          <p:nvPr/>
        </p:nvSpPr>
        <p:spPr>
          <a:xfrm rot="0">
            <a:off x="1033531" y="2792629"/>
            <a:ext cx="3108025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以米其林可持续材料轮胎为例：新材料单价下降30%，结合年产量1000万条，测算1.5年内可收回研发投入。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轻量化锻造铝车轮案例中，物流企业单台车年省燃油费3-5万元，设备改造成本可在2年内通过节油收益覆盖。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085745" y="1966720"/>
            <a:ext cx="4490918" cy="68951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r">
              <a:lnSpc>
                <a:spcPct val="15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动态收益评估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7732070" y="2719570"/>
            <a:ext cx="2720394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TextBox 12"/>
          <p:cNvSpPr txBox="1"/>
          <p:nvPr/>
        </p:nvSpPr>
        <p:spPr>
          <a:xfrm rot="0">
            <a:off x="7446343" y="2792629"/>
            <a:ext cx="3130034" cy="268547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考虑资金时间价值，计算NPV（净现值）与IRR（内部收益率）：如某企业智能制造改造后IRR达22%，显著高于行业基准。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全生命周期成本（LCC）对比：轻量化车轮延长轮胎寿命20%，5年周期内综合收益提升40%以上。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33531" y="1966720"/>
            <a:ext cx="3953624" cy="81272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静态回收期分析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投资回报率计算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Klei1hOWbnuaKpeeOh+iuoeeul1xuIyMjIOmdmeaAgeWbnuaUtuacn+WIhuaekFxuLSDku6XnsbPlhbbmnpflj6/mjIHnu63mnZDmlpnova7og47kuLrkvovvvJrmlrDmnZDmlpnljZXku7fkuIvpmY0zMCXvvIznu5PlkIjlubTkuqfph48xMDAw5LiH5p2h77yM5rWL566XMS415bm05YaF5Y+v5pS25Zue56CU5Y+R5oqV5YWl44CCXG4tIOi9u+mHj+WMlumUu+mAoOmTnei9pui9ruahiOS+i+S4re+8jOeJqea1geS8geS4muWNleWPsOi9puW5tOecgeeHg+ayuei0uTMtNeS4h+WFg++8jOiuvuWkh+aUuemAoOaIkOacrOWPr+WcqDLlubTlhoXpgJrov4foioLmsrnmlLbnm4ropobnm5bjgIJcbiMjIyDliqjmgIHmlLbnm4ror4TkvLBcbi0g6ICD6JmR6LWE6YeR5pe26Ze05Lu35YC877yM6K6h566XTlBW77yI5YeA546w5YC877yJ5LiOSVJS77yI5YaF6YOo5pS255uK546H77yJ77ya5aaC5p+Q5LyB5Lia5pm66IO95Yi26YCg5pS56YCg5ZCOSVJS6L6+MjIl77yM5pi+6JGX6auY5LqO6KGM5Lia5Z+65YeG44CCXG4tIOWFqOeUn+WRveWRqOacn+aIkOacrO+8iExDQ++8ieWvueavlO+8mui9u+mHj+WMlui9pui9ruW7tumVv+i9ruiDjuWvv+WRvTIwJe+8jDXlubTlkajmnJ/lhoXnu7zlkIjmlLbnm4rmj5DljYc0MCXku6XkuIrjgIIiLCJ0cGxpZCI6IjEwMDAxIiwidHBsTmFtZSI6Imxpc3QyXzB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10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持续改进机制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Mgee7reaUuei/m+acuuWIti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异常磨损普遍性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运输业轮胎异常磨损现象普遍存在，主要表现为胎冠内侧偏磨、中部过度磨损、两侧不均匀磨损等形态，这些异常磨损会直接缩短轮胎使用寿命30%-50%，并显著增加爆胎风险。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多因素复合影响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轮胎磨损是车辆载荷、胎压管理、路面条件、驾驶习惯等多因素共同作用的结果，其中胎压异常（过高或过低）造成的磨损占比高达45%，是当前运输业轮胎损耗的主因。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成本占比突出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在物流企业运营成本结构中，轮胎更换费用约占车辆维护总成本的25%-35%，异常磨损导致的提前更换会直接推高整体运输成本。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运输业轮胎损耗现状分析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kOi+k+S4mui9ruiDjuaNn+iAl+eOsOeKtuWIhuaekFxuIyMjIOW8guW4uOejqOaNn+aZrumBjeaAp1xu6L+Q6L6T5Lia6L2u6IOO5byC5bi456Oo5o2f546w6LGh5pmu6YGN5a2Y5Zyo77yM5Li76KaB6KGo546w5Li66IOO5Yag5YaF5L6n5YGP56Oo44CB5Lit6YOo6L+H5bqm56Oo5o2f44CB5Lik5L6n5LiN5Z2H5YyA56Oo5o2f562J5b2i5oCB77yM6L+Z5Lqb5byC5bi456Oo5o2f5Lya55u05o6l57yp55+t6L2u6IOO5L2/55So5a+/5ZG9MzAlLTUwJe+8jOW5tuaYvuiRl+WinuWKoOeIhuiDjumjjumZqeOAglxuIyMjIOWkmuWboOe0oOWkjeWQiOW9seWTjVxu6L2u6IOO56Oo5o2f5piv6L2m6L6G6L296I2344CB6IOO5Y6L566h55CG44CB6Lev6Z2i5p2h5Lu244CB6am+6am25Lmg5oOv562J5aSa5Zug57Sg5YWx5ZCM5L2c55So55qE57uT5p6c77yM5YW25Lit6IOO5Y6L5byC5bi477yI6L+H6auY5oiW6L+H5L2O77yJ6YCg5oiQ55qE56Oo5o2f5Y2g5q+U6auY6L6+NDUl77yM5piv5b2T5YmN6L+Q6L6T5Lia6L2u6IOO5o2f6ICX55qE5Li75Zug44CCXG4jIyMg5oiQ5pys5Y2g5q+U56qB5Ye6XG7lnKjnianmtYHkvIHkuJrov5DokKXmiJDmnKznu5PmnoTkuK3vvIzova7og47mm7TmjaLotLnnlKjnuqbljaDovabovobnu7TmiqTmgLvmiJDmnKznmoQyNSUtMzUl77yM5byC5bi456Oo5o2f5a+86Ie055qE5o+Q5YmN5pu05o2i5Lya55u05o6l5o6o6auY5pW05L2T6L+Q6L6T5oiQ5pys44CCIiwidHBsaWQiOiIxMDAwMSIsInRwbE5hbWUiOiJsaXN0M19JbWcy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5063" r="25063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能耗实时监测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通过生产数据分析系统对接省级能耗监测平台，对硫化机、炼胶机等关键设备建立动态能耗看板，实现单位产品综合能耗精确到221.7kgce/t的全流程可视化管控。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质量参数闭环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LIMS系统自动采集硫化时间、滚动阻力等百余项测试数据，设置±5%的波动阈值触发预警，减少20%参数设定偏差导致的废品损失。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设备效率追踪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利用飞书多维表格搭建空压机、光伏设备OEE（综合设备效率）看板，通过余热回收率（63%）、发电量（2000万千瓦时/年）等指标量化能效提升效果。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关键指标监控体系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Mh+agh+ebkeaOp+S9k+ezu1xuIyMjIOiDveiAl+WunuaXtuebkea1i1xu6YCa6L+H55Sf5Lqn5pWw5o2u5YiG5p6Q57O757uf5a+55o6l55yB57qn6IO96ICX55uR5rWL5bmz5Y+w77yM5a+556Gr5YyW5py644CB54K86IO25py6562J5YWz6ZSu6K6+5aSH5bu656uL5Yqo5oCB6IO96ICX55yL5p2/77yM5a6e546w5Y2V5L2N5Lqn5ZOB57u85ZCI6IO96ICX57K+56Gu5YiwMjIxLjdrZ2NlL3TnmoTlhajmtYHnqIvlj6/op4bljJbnrqHmjqfjgIJcbiMjIyDotKjph4/lj4LmlbDpl63njq9cbkxJTVPns7vnu5/oh6rliqjph4fpm4bnoavljJbml7bpl7TjgIHmu5rliqjpmLvlipvnrYnnmb7kvZnpobnmtYvor5XmlbDmja7vvIzorr7nva7CsTUl55qE5rOi5Yqo6ZiI5YC86Kem5Y+R6aKE6K2m77yM5YeP5bCRMjAl5Y+C5pWw6K6+5a6a5YGP5beu5a+86Ie055qE5bqf5ZOB5o2f5aSx44CCXG4jIyMg6K6+5aSH5pWI546H6L+96LiqXG7liKnnlKjpo57kuablpJrnu7TooajmoLzmkK3lu7rnqbrljovmnLrjgIHlhYnkvI/orr7lpIdPRUXvvIjnu7zlkIjorr7lpIfmlYjnjofvvInnnIvmnb/vvIzpgJrov4fkvZnng63lm57mlLbnjofvvIg2MyXvvInjgIHlj5HnlLXph4/vvIgyMDAw5LiH5Y2D55Om5pe2L+W5tO+8ieetieaMh+agh+mHj+WMluiDveaViOaPkOWNh+aViOaenOOAgiIsInRwbGlkIjoiMTAwMDEiLCJ0cGxOYW1lIjoibGlzdDNfSW1n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2110508" y="2835417"/>
            <a:ext cx="1946507" cy="253731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2110508" y="4137595"/>
            <a:ext cx="1946507" cy="255583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2110508" y="1704922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8" w="669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2234593" y="1491942"/>
            <a:ext cx="1822419" cy="259287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2110508" y="4165181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9" w="66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2234593" y="5474589"/>
            <a:ext cx="1822419" cy="261138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1115656" y="2618983"/>
            <a:ext cx="1989704" cy="1989704"/>
          </a:xfrm>
          <a:prstGeom prst="ellipse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1884102" y="3395458"/>
            <a:ext cx="459435" cy="455896"/>
          </a:xfrm>
          <a:custGeom>
            <a:avLst/>
            <a:gdLst/>
            <a:ahLst/>
            <a:cxnLst/>
            <a:rect b="b" l="l" r="r" t="t"/>
            <a:pathLst>
              <a:path h="55" w="55">
                <a:moveTo>
                  <a:pt x="47" y="27"/>
                </a:moveTo>
                <a:cubicBezTo>
                  <a:pt x="47" y="38"/>
                  <a:pt x="38" y="46"/>
                  <a:pt x="28" y="46"/>
                </a:cubicBezTo>
                <a:cubicBezTo>
                  <a:pt x="18" y="46"/>
                  <a:pt x="9" y="38"/>
                  <a:pt x="9" y="27"/>
                </a:cubicBezTo>
                <a:cubicBezTo>
                  <a:pt x="9" y="17"/>
                  <a:pt x="18" y="9"/>
                  <a:pt x="28" y="9"/>
                </a:cubicBezTo>
                <a:cubicBezTo>
                  <a:pt x="31" y="9"/>
                  <a:pt x="35" y="10"/>
                  <a:pt x="38" y="11"/>
                </a:cubicBezTo>
                <a:cubicBezTo>
                  <a:pt x="44" y="5"/>
                  <a:pt x="44" y="5"/>
                  <a:pt x="44" y="5"/>
                </a:cubicBezTo>
                <a:cubicBezTo>
                  <a:pt x="39" y="2"/>
                  <a:pt x="34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  <a:cubicBezTo>
                  <a:pt x="43" y="55"/>
                  <a:pt x="55" y="43"/>
                  <a:pt x="55" y="27"/>
                </a:cubicBezTo>
                <a:cubicBezTo>
                  <a:pt x="55" y="21"/>
                  <a:pt x="53" y="16"/>
                  <a:pt x="50" y="11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21"/>
                  <a:pt x="47" y="24"/>
                  <a:pt x="47" y="27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2045412" y="3553320"/>
            <a:ext cx="147248" cy="140262"/>
          </a:xfrm>
          <a:custGeom>
            <a:avLst/>
            <a:gdLst/>
            <a:ahLst/>
            <a:cxnLst/>
            <a:rect b="b" l="l" r="r" t="t"/>
            <a:pathLst>
              <a:path h="17" w="18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7"/>
                  <a:pt x="17" y="6"/>
                  <a:pt x="17" y="5"/>
                </a:cubicBezTo>
                <a:cubicBezTo>
                  <a:pt x="9" y="9"/>
                  <a:pt x="9" y="9"/>
                  <a:pt x="9" y="9"/>
                </a:cubicBezTo>
                <a:lnTo>
                  <a:pt x="12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1712267" y="3220176"/>
            <a:ext cx="813627" cy="806551"/>
          </a:xfrm>
          <a:custGeom>
            <a:avLst/>
            <a:gdLst/>
            <a:ahLst/>
            <a:cxnLst/>
            <a:rect b="b" l="l" r="r" t="t"/>
            <a:pathLst>
              <a:path h="97" w="98">
                <a:moveTo>
                  <a:pt x="82" y="22"/>
                </a:moveTo>
                <a:cubicBezTo>
                  <a:pt x="80" y="23"/>
                  <a:pt x="80" y="23"/>
                  <a:pt x="80" y="23"/>
                </a:cubicBezTo>
                <a:cubicBezTo>
                  <a:pt x="86" y="30"/>
                  <a:pt x="89" y="39"/>
                  <a:pt x="89" y="48"/>
                </a:cubicBezTo>
                <a:cubicBezTo>
                  <a:pt x="89" y="71"/>
                  <a:pt x="71" y="88"/>
                  <a:pt x="49" y="88"/>
                </a:cubicBezTo>
                <a:cubicBezTo>
                  <a:pt x="27" y="88"/>
                  <a:pt x="9" y="71"/>
                  <a:pt x="9" y="48"/>
                </a:cubicBezTo>
                <a:cubicBezTo>
                  <a:pt x="9" y="26"/>
                  <a:pt x="27" y="8"/>
                  <a:pt x="49" y="8"/>
                </a:cubicBezTo>
                <a:cubicBezTo>
                  <a:pt x="58" y="8"/>
                  <a:pt x="67" y="12"/>
                  <a:pt x="74" y="17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8"/>
                  <a:pt x="76" y="8"/>
                  <a:pt x="76" y="8"/>
                </a:cubicBezTo>
                <a:cubicBezTo>
                  <a:pt x="68" y="3"/>
                  <a:pt x="59" y="0"/>
                  <a:pt x="49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5"/>
                  <a:pt x="22" y="97"/>
                  <a:pt x="49" y="97"/>
                </a:cubicBezTo>
                <a:cubicBezTo>
                  <a:pt x="76" y="97"/>
                  <a:pt x="98" y="75"/>
                  <a:pt x="98" y="48"/>
                </a:cubicBezTo>
                <a:cubicBezTo>
                  <a:pt x="98" y="38"/>
                  <a:pt x="95" y="29"/>
                  <a:pt x="89" y="21"/>
                </a:cubicBezTo>
                <a:lnTo>
                  <a:pt x="82" y="2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2119081" y="3146507"/>
            <a:ext cx="480392" cy="473406"/>
          </a:xfrm>
          <a:custGeom>
            <a:avLst/>
            <a:gdLst/>
            <a:ahLst/>
            <a:cxnLst/>
            <a:rect b="b" l="l" r="r" t="t"/>
            <a:pathLst>
              <a:path h="135" w="137">
                <a:moveTo>
                  <a:pt x="104" y="30"/>
                </a:moveTo>
                <a:lnTo>
                  <a:pt x="106" y="0"/>
                </a:lnTo>
                <a:lnTo>
                  <a:pt x="87" y="16"/>
                </a:lnTo>
                <a:lnTo>
                  <a:pt x="71" y="35"/>
                </a:lnTo>
                <a:lnTo>
                  <a:pt x="69" y="59"/>
                </a:lnTo>
                <a:lnTo>
                  <a:pt x="40" y="90"/>
                </a:lnTo>
                <a:lnTo>
                  <a:pt x="14" y="116"/>
                </a:lnTo>
                <a:lnTo>
                  <a:pt x="0" y="135"/>
                </a:lnTo>
                <a:lnTo>
                  <a:pt x="19" y="123"/>
                </a:lnTo>
                <a:lnTo>
                  <a:pt x="45" y="97"/>
                </a:lnTo>
                <a:lnTo>
                  <a:pt x="76" y="66"/>
                </a:lnTo>
                <a:lnTo>
                  <a:pt x="102" y="66"/>
                </a:lnTo>
                <a:lnTo>
                  <a:pt x="118" y="47"/>
                </a:lnTo>
                <a:lnTo>
                  <a:pt x="137" y="30"/>
                </a:lnTo>
                <a:lnTo>
                  <a:pt x="104" y="3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4224818" y="1474716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224818" y="1057734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376033" y="1056135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异常自动拦截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eyJfdGVtcGxhdGVEYXRhIjp7ImNvbnRlbnRUeXBlIjoiJGl0ZW0xX3RpdGxlIiwibGluZUNvdW50IjoiMSIsIndvcmRDb3VudCI6IjIxIn0sInRhZyI6IiRpdGVtMV90aXRsZSJ9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76033" y="1474716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AI驱动测试优化模块实时识别轮胎高速测试温度骤升等异常数据，自动暂停实验并推送排查建议，避免无效实验消耗橡胶原料。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eyJfdGVtcGxhdGVEYXRhIjp7ImNvbnRlbnRUeXBlIjoiJGl0ZW0xX2MiLCJsaW5lQ291bnQiOiIyIiwid29yZENvdW50IjoiMjkifSwidGFnIjoiJGl0ZW0xX2MifQ==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4224818" y="2777820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224818" y="2360837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4376033" y="2359239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跨部门协同工单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eyJfdGVtcGxhdGVEYXRhIjp7ImNvbnRlbnRUeXBlIjoiJGl0ZW0yX3RpdGxlIiwibGluZUNvdW50IjoiMSIsIndvcmRDb3VudCI6IjIxIn0sInRhZyI6IiRpdGVtMl90aXRsZSJ9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376033" y="2777820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当订单与实际装货偏差超过5%时，外贸ERP自动生成包含销售、仓储、物流的跨部门工单，80分钟内完成原因追溯与方案同步。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eyJfdGVtcGxhdGVEYXRhIjp7ImNvbnRlbnRUeXBlIjoiJGl0ZW0yX2MiLCJsaW5lQ291bnQiOiIyIiwid29yZENvdW50IjoiMjkifSwidGFnIjoiJGl0ZW0yX2MifQ==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4224818" y="4080924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4224818" y="3663941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4376033" y="3662343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电力供应应急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eyJfdGVtcGxhdGVEYXRhIjp7ImNvbnRlbnRUeXBlIjoiJGl0ZW0zX3RpdGxlIiwibGluZUNvdW50IjoiMSIsIndvcmRDb3VudCI6IjIxIn0sInRhZyI6IiRpdGVtM190aXRsZSJ9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4376033" y="4080924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摩洛哥工厂爬坡期建立备用发电机联动机制，12月底电力中断事件中30分钟内切换电源，保障日产能1.3万条的稳定性。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eyJfdGVtcGxhdGVEYXRhIjp7ImNvbnRlbnRUeXBlIjoiJGl0ZW0zX2MiLCJsaW5lQ291bnQiOiIyIiwid29yZENvdW50IjoiMjkifSwidGFnIjoiJGl0ZW0zX2MifQ==</bd:templateData>
          </p:ext>
        </p:extLst>
      </p:sp>
      <p:sp>
        <p:nvSpPr>
          <p:cNvPr id="26" name="AutoShape 26"/>
          <p:cNvSpPr/>
          <p:nvPr/>
        </p:nvSpPr>
        <p:spPr>
          <a:xfrm rot="0">
            <a:off x="4224818" y="5384028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7" name="AutoShape 27"/>
          <p:cNvSpPr/>
          <p:nvPr/>
        </p:nvSpPr>
        <p:spPr>
          <a:xfrm rot="0">
            <a:off x="4224818" y="4967045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4376033" y="4965447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应收账款穿透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eyJfdGVtcGxhdGVEYXRhIjp7ImNvbnRlbnRUeXBlIjoiJGl0ZW00X3RpdGxlIiwibGluZUNvdW50IjoiMSIsIndvcmRDb3VudCI6IjIxIn0sInRhZyI6IiRpdGVtNF90aXRsZSJ9</bd:templateData>
          </p:ext>
        </p:extLst>
      </p:sp>
      <p:sp>
        <p:nvSpPr>
          <p:cNvPr id="29" name="TextBox 29"/>
          <p:cNvSpPr txBox="1"/>
          <p:nvPr/>
        </p:nvSpPr>
        <p:spPr>
          <a:xfrm rot="0">
            <a:off x="4376033" y="5384028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通过ERP系统实现预收款-订单-提单的穿透式管理，精确识别欠款来源订单，将回款周期从45天压缩至32天。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eyJfdGVtcGxhdGVEYXRhIjp7ImNvbnRlbnRUeXBlIjoiJGl0ZW00X2MiLCJsaW5lQ291bnQiOiIyIiwid29yZENvdW50IjoiMjkifSwidGFnIjoiJGl0ZW00X2MifQ==</bd:templateData>
          </p:ext>
        </p:extLst>
      </p:sp>
      <p:sp>
        <p:nvSpPr>
          <p:cNvPr id="30" name="TextBox 3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问题快速响应流程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W/q+mAn+WTjeW6lOa1geeoi1xuIyMjIOW8guW4uOiHquWKqOaLpuaIqlxuQUnpqbHliqjmtYvor5XkvJjljJbmqKHlnZflrp7ml7bor4bliKvova7og47pq5jpgJ/mtYvor5XmuKnluqbpqqTljYfnrYnlvILluLjmlbDmja7vvIzoh6rliqjmmoLlgZzlrp7pqozlubbmjqjpgIHmjpLmn6Xlu7rorq7vvIzpgb/lhY3ml6DmlYjlrp7pqozmtojogJfmqaHog7bljp/mlpnjgIJcbiMjIyDot6jpg6jpl6jljY/lkIzlt6XljZVcbuW9k+iuouWNleS4juWunumZheijhei0p+WBj+W3rui2hei/hzUl5pe277yM5aSW6LS4RVJQ6Ieq5Yqo55Sf5oiQ5YyF5ZCr6ZSA5ZSu44CB5LuT5YKo44CB54mp5rWB55qE6Leo6YOo6Zeo5bel5Y2V77yMODDliIbpkp/lhoXlrozmiJDljp/lm6Dov73muq/kuI7mlrnmoYjlkIzmraXjgIJcbiMjIyDnlLXlipvkvpvlupTlupTmgKVcbuaRqea0m+WTpeW3peWOgueIrOWdoeacn+W7uueri+Wkh+eUqOWPkeeUteacuuiBlOWKqOacuuWItu+8jDEy5pyI5bqV55S15Yqb5Lit5pat5LqL5Lu25LitMzDliIbpkp/lhoXliIfmjaLnlLXmupDvvIzkv53pmpzml6Xkuqfog70xLjPkuIfmnaHnmoTnqLPlrprmgKfjgIJcbiMjIyDlupTmlLbotKbmrL7nqb/pgI9cbumAmui/h0VSUOezu+e7n+WunueOsOmihOaUtuasvi3orqLljZUt5o+Q5Y2V55qE56m/6YCP5byP566h55CG77yM57K+56Gu6K+G5Yir5qyg5qy+5p2l5rqQ6K6i5Y2V77yM5bCG5Zue5qy+5ZGo5pyf5LuONDXlpKnljovnvKnoh7MzMuWkqeOAgiIsInRwbGlkIjoiMTAwMDEiLCJ0cGxOYW1lIjoibGlzdDRfMjMxMjAxMTJ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冷凝水回用SOP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将硫化工序蒸汽冷凝水回收流程标准化，形成从闪蒸装置（0.6MPa蒸汽）、溴化锂制冷到炼胶加热的23步操作规范，年节约蒸汽24t/h。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光伏运维手册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总结17.97MW屋顶光伏建设经验，编制包含逆变器效率监测、组件清洁周期等在内的136项标准条款，保障年减排11400吨CO₂持续达标。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自动化装车规程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基于中国外运专利装车线，制定视觉识别-清洁-检测-剔除的标准化作业流程，使备货装车效率提升30%并固化至SOP管理系统。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最佳实践标准化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gOS9s+Wunui3teagh+WHhuWMllxuIyMjIOWGt+WHneawtOWbnueUqFNPUFxu5bCG56Gr5YyW5bel5bqP6JK45rG95Ya35Yed5rC05Zue5pS25rWB56iL5qCH5YeG5YyW77yM5b2i5oiQ5LuO6Zeq6JK46KOF572u77yIMC42TVBh6JK45rG977yJ44CB5rq05YyW6ZSC5Yi25Ya35Yiw54K86IO25Yqg54Ot55qEMjPmraXmk43kvZzop4TojIPvvIzlubToioLnuqbokrjmsb0yNHQvaOOAglxuIyMjIOWFieS8j+i/kOe7tOaJi+WGjFxu5oC757uTMTcuOTdNV+Wxi+mhtuWFieS8j+W7uuiuvue7j+mqjO+8jOe8luWItuWMheWQq+mAhuWPmOWZqOaViOeOh+ebkea1i+OAgee7hOS7tua4hea0geWRqOacn+etieWcqOWGheeahDEzNumhueagh+WHhuadoeasvu+8jOS/nemanOW5tOWHj+aOkjExNDAw5ZCoQ0/igoLmjIHnu63ovr7moIfjgIJcbiMjIyDoh6rliqjljJboo4Xovabop4TnqItcbuWfuuS6juS4reWbveWklui/kOS4k+WIqeijhei9pue6v++8jOWItuWumuinhuinieivhuWIqy3muIXmtIEt5qOA5rWLLeWJlOmZpOeahOagh+WHhuWMluS9nOS4mua1geeoi++8jOS9v+Wkh+i0p+ijhei9puaViOeOh+aPkOWNhzMwJeW5tuWbuuWMluiHs1NPUOeuoeeQhuezu+e7n+OAgiIsInRwbGlkIjoiMTAwMDEiLCJ0cGxOYW1lIjoibGlzdDNfSW1nMl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11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成果展示与推广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enOWxleekuuS4juaOqOW5vy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47383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27622" y="1274102"/>
            <a:ext cx="3357637" cy="4481057"/>
          </a:xfrm>
          <a:prstGeom prst="rect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29857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9900271" y="-879040"/>
            <a:ext cx="1255062" cy="63852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3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7729857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8914250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140136" y="1274102"/>
            <a:ext cx="1480737" cy="481911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5324529" y="1274102"/>
            <a:ext cx="481911" cy="481911"/>
          </a:xfrm>
          <a:prstGeom prst="parallelogram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547383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1731775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36207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工艺稳定性提升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36207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通过引入智能排产系统和实时质量监控，硫化工艺的σ值从2.1提升至3.8，关键参数波动减少60%，显著降低次品率。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362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要点一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4539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要点二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80002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设备综合效率（OEE）优化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4380002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基于MES系统的设备联动改造，空压机和硫化机的OEE分别提高22%和18%，停机时间缩短35%。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8006834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能耗标准差降低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8006834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依托能耗在线监测平台，单位产品能耗波动范围缩小至±5%，能源利用率提升12%。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8045876" y="1204425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σ水平提升数据对比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M+D5rC05bmz5o+Q5Y2H5pWw5o2u5a+55q+UXG4jIyMg5bel6Im656iz5a6a5oCn5o+Q5Y2HXG7pgJrov4flvJXlhaXmmbrog73mjpLkuqfns7vnu5/lkozlrp7ml7botKjph4/nm5HmjqfvvIznoavljJblt6XoibrnmoTPg+WAvOS7jjIuMeaPkOWNh+iHszMuOO+8jOWFs+mUruWPguaVsOazouWKqOWHj+WwkTYwJe+8jOaYvuiRl+mZjeS9juasoeWTgeeOh+OAglxuIyMjIOiuvuWkh+e7vOWQiOaViOeOh++8iE9FRe+8ieS8mOWMllxu5Z+65LqOTUVT57O757uf55qE6K6+5aSH6IGU5Yqo5pS56YCg77yM56m65Y6L5py65ZKM56Gr5YyW5py655qET0VF5YiG5Yir5o+Q6auYMjIl5ZKMMTgl77yM5YGc5py65pe26Ze057yp55+tMzUl44CCXG4jIyMg6IO96ICX5qCH5YeG5beu6ZmN5L2OXG7kvp3miZjog73ogJflnKjnur/nm5HmtYvlubPlj7DvvIzljZXkvY3kuqflk4Hog73ogJfms6LliqjojIPlm7TnvKnlsI/oh7PCsTUl77yM6IO95rqQ5Yip55So546H5o+Q5Y2HMTIl44CCIiwidHBsaWQiOiIxMDAwMSIsInRwbE5hbWUiOiJsaXN0M18z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6024" r="26024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通过智能配料系统优化胶料配比，全钢胎胶料浪费减少15%，年节约成本超800万元。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原材料损耗对比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AGV物流替代人工搬运后，单条产线减少操作工12人，年人力成本降低约200万元。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人力成本递减曲线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预测性维护系统使设备故障率下降40%，紧急维修支出同比减少35%。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维修费用柱状图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余热回收装置将硫化工序蒸汽损耗降低24t/h，全年二氧化碳减排量达1.14万吨。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碳排放热力图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成本节约可视化呈现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crOiKgue6puWPr+inhuWMluWRiOeOsFxuIyMjIOWOn+adkOaWmeaNn+iAl+WvueavlFxu6YCa6L+H5pm66IO96YWN5paZ57O757uf5LyY5YyW6IO25paZ6YWN5q+U77yM5YWo6ZKi6IOO6IO25paZ5rWq6LS55YeP5bCRMTUl77yM5bm06IqC57qm5oiQ5pys6LaFODAw5LiH5YWD44CCXG4jIyMg5Lq65Yqb5oiQ5pys6YCS5YeP5puy57q/XG5BR1bnianmtYHmm7/ku6Pkurrlt6XmkKzov5DlkI7vvIzljZXmnaHkuqfnur/lh4/lsJHmk43kvZzlt6UxMuS6uu+8jOW5tOS6uuWKm+aIkOacrOmZjeS9jue6pjIwMOS4h+WFg+OAglxuIyMjIOe7tOS/rui0ueeUqOafseeKtuWbvlxu6aKE5rWL5oCn57u05oqk57O757uf5L2/6K6+5aSH5pWF6Zqc546H5LiL6ZmNNDAl77yM57Sn5oCl57u05L+u5pSv5Ye65ZCM5q+U5YeP5bCRMzUl44CCXG4jIyMg56Kz5o6S5pS+54Ot5Yqb5Zu+XG7kvZnng63lm57mlLboo4Xnva7lsIbnoavljJblt6Xluo/okrjmsb3mjZ/ogJfpmY3kvY4yNHQvaO+8jOWFqOW5tOS6jOawp+WMlueis+WHj+aOkumHj+i+vjEuMTTkuIflkKjjgIIiLCJ0cGxpZCI6IjEwMDAxIiwidHBsTmFtZSI6Imxpc3Q0X0ltZzF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319859" y="2929739"/>
            <a:ext cx="1861855" cy="187605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391791" y="3263342"/>
            <a:ext cx="2570980" cy="259059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037291" y="1441274"/>
            <a:ext cx="1639990" cy="163999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267101" y="2582695"/>
            <a:ext cx="2895589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自研轮胎数据大脑实现研产销服全链贯通，支持快速部署至同类型工厂，平均实施周期缩短至3个月。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5142790" y="1546773"/>
            <a:ext cx="1428992" cy="1428992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eyJfdGVtcGxhdGVEYXRhIjp7ImNvbnRlbnRUeXBlIjoiJGltZzEifSwidGFnIjoiJGltZzEifQ==</bd:templateData>
          </p:ext>
        </p:extLst>
      </p:pic>
      <p:sp>
        <p:nvSpPr>
          <p:cNvPr id="8" name="TextBox 8"/>
          <p:cNvSpPr txBox="1"/>
          <p:nvPr/>
        </p:nvSpPr>
        <p:spPr>
          <a:xfrm rot="0">
            <a:off x="584658" y="2120536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数据中台架构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eyJfdGVtcGxhdGVEYXRhIjp7ImNvbnRlbnRUeXBlIjoiJGl0ZW0xX3RpdGxlIiwibGluZUNvdW50IjoiMSIsIndvcmRDb3VudCI6IjcifSwidGFnIjoiJGl0ZW0xX3RpdGxlIn0=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953971" y="1877846"/>
            <a:ext cx="297358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包含溴化锂机组、光伏发电等6项标准化节能方案，已成功复制至3家子公司，能效均提升10%以上。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eyJfdGVtcGxhdGVEYXRhIjp7ImNvbnRlbnRUeXBlIjoiJGl0ZW0yX2MiLCJsaW5lQ291bnQiOiI0Iiwid29yZENvdW50IjoiMTQifSwidGFnIjoiJGl0ZW0yX2MifQ==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953971" y="1441274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模块化节能技术包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eyJfdGVtcGxhdGVEYXRhIjp7ImNvbnRlbnRUeXBlIjoiJGl0ZW0yX3RpdGxlIiwibGluZUNvdW50IjoiMSIsIndvcmRDb3VudCI6IjcifSwidGFnIjoiJGl0ZW0yX3RpdGxlIn0=</bd:templateData>
          </p:ext>
        </p:extLst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 l="16667" r="16667"/>
          <a:stretch>
            <a:fillRect/>
          </a:stretch>
        </p:blipFill>
        <p:spPr>
          <a:xfrm rot="0">
            <a:off x="5543697" y="3425055"/>
            <a:ext cx="2267168" cy="226716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eyJfdGVtcGxhdGVEYXRhIjp7ImNvbnRlbnRUeXBlIjoiJGltZzIifSwidGFnIjoiJGltZzIifQ==</bd:templateData>
          </p:ext>
        </p:extLst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 l="16667" r="16667"/>
          <a:stretch>
            <a:fillRect/>
          </a:stretch>
        </p:blipFill>
        <p:spPr>
          <a:xfrm rot="0">
            <a:off x="3464283" y="3081265"/>
            <a:ext cx="1573008" cy="157300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eyJfdGVtcGxhdGVEYXRhIjp7ImNvbnRlbnRUeXBlIjoiJGltZzAifSwidGFnIjoiJGltZzAifQ==</bd:templateData>
          </p:ext>
        </p:extLst>
      </p:pic>
      <p:sp>
        <p:nvSpPr>
          <p:cNvPr id="13" name="TextBox 13"/>
          <p:cNvSpPr txBox="1"/>
          <p:nvPr/>
        </p:nvSpPr>
        <p:spPr>
          <a:xfrm rot="0">
            <a:off x="8211990" y="4550315"/>
            <a:ext cx="3066526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“智慧轮胎+里程租赁”模式通过API接口开放数据能力，客户续约率达92%，适用于重卡车队管理等场景。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eyJfdGVtcGxhdGVEYXRhIjp7ImNvbnRlbnRUeXBlIjoiJGl0ZW0zX2MiLCJsaW5lQ291bnQiOiI0Iiwid29yZENvdW50IjoiMTQifSwidGFnIjoiJGl0ZW0zX2MifQ==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211990" y="4113743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商业模式创新模板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eyJfdGVtcGxhdGVEYXRhIjp7ImNvbnRlbnRUeXBlIjoiJGl0ZW0zX3RpdGxlIiwibGluZUNvdW50IjoiMSIsIndvcmRDb3VudCI6IjcifSwidGFnIjoiJGl0ZW0zX3RpdGxlIn0=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可复制经验总结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r+WkjeWItue7j+mqjOaAu+e7k1xuIyMjIOaVsOaNruS4reWPsOaetuaehFxu6Ieq56CU6L2u6IOO5pWw5o2u5aSn6ISR5a6e546w56CU5Lqn6ZSA5pyN5YWo6ZO+6LSv6YCa77yM5pSv5oyB5b+r6YCf6YOo572y6Iez5ZCM57G75Z6L5bel5Y6C77yM5bmz5Z2H5a6e5pa95ZGo5pyf57yp55+t6IezM+S4quaciOOAglxuIyMjIOaooeWdl+WMluiKguiDveaKgOacr+WMhVxu5YyF5ZCr5rq05YyW6ZSC5py657uE44CB5YWJ5LyP5Y+R55S1562JNumhueagh+WHhuWMluiKguiDveaWueahiO+8jOW3suaIkOWKn+WkjeWItuiHszPlrrblrZDlhazlj7jvvIzog73mlYjlnYfmj5DljYcxMCXku6XkuIrjgIJcbiMjIyDllYbkuJrmqKHlvI/liJvmlrDmqKHmnb9cbuKAnOaZuuaFp+i9ruiDjivph4znqIvnp5/otYHigJ3mqKHlvI/pgJrov4dBUEnmjqXlj6PlvIDmlL7mlbDmja7og73lipvvvIzlrqLmiLfnu63nuqbnjofovr45MiXvvIzpgILnlKjkuo7ph43ljaHovabpmJ/nrqHnkIbnrYnlnLrmma/jgIIiLCJ0cGxpZCI6IjEwMDAxIiwidHBsTmFtZSI6Imxpc3QzX0ltZzE0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12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行业应用展望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hjOS4muW6lOeUqOWxleacmy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3638460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3919937" y="1867133"/>
            <a:ext cx="2061286" cy="368346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第二季度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1602487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1856473" y="1837829"/>
            <a:ext cx="2115722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第一季度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7710499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997963" y="1837829"/>
            <a:ext cx="2061286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第四季度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Freeform 9"/>
          <p:cNvSpPr/>
          <p:nvPr/>
        </p:nvSpPr>
        <p:spPr>
          <a:xfrm rot="0">
            <a:off x="5674434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81813" y="1837829"/>
            <a:ext cx="2034069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第三季度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1856473" y="2754168"/>
            <a:ext cx="2063464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冷链运输场景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972195" y="2754168"/>
            <a:ext cx="19465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矿区重型运输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074444" y="2754168"/>
            <a:ext cx="1923519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城市配送领域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8110417" y="2754168"/>
            <a:ext cx="20360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跨境长途运输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1856473" y="3166324"/>
            <a:ext cx="1817260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针对低温环境下轮胎橡胶硬化问题，可适配抗低温配方轮胎，如中策集团"侠系旗舰轮胎"的低温柔韧技术，减少因温度导致的胎面裂纹和滚动阻力增加。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961475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采用佳通GSR256Z的强化胎体结构和抗切割配方，应对矿区碎石路况，通过T5启智科技平台优化接地压力分布，降低异常磨损率。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6035498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结合米其林AGILIS 3的多场景适配特性，满足轻型商用车频繁启停需求，其低滚阻设计可降低15%城市工况油耗。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125947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应用珀然锻造铝车轮的轻量化方案，单车减重300公斤以上，配合轮胎压力监测系统实现跨国运输的实时胎压管理。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其他运输场景适用性分析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tuS7lui/kOi+k+WcuuaZr+mAgueUqOaAp+WIhuaekFxuIyMjIOWGt+mTvui/kOi+k+WcuuaZr1xu6ZKI5a+55L2O5rip546v5aKD5LiL6L2u6IOO5qmh6IO256Gs5YyW6Zeu6aKY77yM5Y+v6YCC6YWN5oqX5L2O5rip6YWN5pa56L2u6IOO77yM5aaC5Lit562W6ZuG5ZuiXCLkvqDns7vml5foiLDova7og45cIueahOS9jua4qeaflOmfp+aKgOacr++8jOWHj+WwkeWboOa4qeW6puWvvOiHtOeahOiDjumdouijgue6ueWSjOa7muWKqOmYu+WKm+WinuWKoOOAglxuIyMjIOefv+WMuumHjeWei+i/kOi+k1xu6YeH55So5L2z6YCaR1NSMjU2WueahOW8uuWMluiDjuS9k+e7k+aehOWSjOaKl+WIh+WJsumFjeaWue+8jOW6lOWvueefv+WMuueijuefs+i3r+WGte+8jOmAmui/h1Q15ZCv5pm656eR5oqA5bmz5Y+w5LyY5YyW5o6l5Zyw5Y6L5Yqb5YiG5biD77yM6ZmN5L2O5byC5bi456Oo5o2f546H44CCXG4jIyMg5Z+O5biC6YWN6YCB6aKG5Z+fXG7nu5PlkIjnsbPlhbbmnpdBR0lMSVMgM+eahOWkmuWcuuaZr+mAgumFjeeJueaAp++8jOa7oei2s+i9u+Wei+WVhueUqOi9pumikee5geWQr+WBnOmcgOaxgu+8jOWFtuS9jua7mumYu+iuvuiuoeWPr+mZjeS9jjE1JeWfjuW4guW3peWGteayueiAl+OAglxuIyMjIOi3qOWig+mVv+mAlOi/kOi+k1xu5bqU55So54+A54S26ZS76YCg6ZOd6L2m6L2u55qE6L276YeP5YyW5pa55qGI77yM5Y2V6L2m5YeP6YeNMzAw5YWs5pak5Lul5LiK77yM6YWN5ZCI6L2u6IOO5Y6L5Yqb55uR5rWL57O757uf5a6e546w6Leo5Zu96L+Q6L6T55qE5a6e5pe26IOO5Y6L566h55CG44CCIiwidHBsaWQiOiIxMDAwMSIsInRwbE5hbWUiOiJsaXN0NF91bmk0N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借鉴中策"产品+服务"模式，建立从选型、使用到报废的闭环管理体系，通过TLMS系统实现资产数字化追踪。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全生命周期成本管理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参考佳通神驹系列开发逻辑，基于天工系统建立细分场景的产品矩阵，如针对工厂内部转运车辆开发耐油污胎面配方。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场景化产品定制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效仿中国外运的"中心仓+RDC"网络，通过共仓共配降低仓储成本，聚合路由减少运输空载率。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供应链协同优化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制造业通用降本策略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ItumAoOS4mumAmueUqOmZjeacrOetlueVpVxuIyMjIOWFqOeUn+WRveWRqOacn+aIkOacrOeuoeeQhlxu5YCf6Ym05Lit562WXCLkuqflk4Er5pyN5YqhXCLmqKHlvI/vvIzlu7rnq4vku47pgInlnovjgIHkvb/nlKjliLDmiqXlup/nmoTpl63njq/nrqHnkIbkvZPns7vvvIzpgJrov4dUTE1T57O757uf5a6e546w6LWE5Lqn5pWw5a2X5YyW6L+96Liq44CCXG4jIyMg5Zy65pmv5YyW5Lqn5ZOB5a6a5Yi2XG7lj4LogIPkvbPpgJrnpZ7pqbnns7vliJflvIDlj5HpgLvovpHvvIzln7rkuo7lpKnlt6Xns7vnu5/lu7rnq4vnu4bliIblnLrmma/nmoTkuqflk4Hnn6npmLXvvIzlpoLpkojlr7nlt6XljoLlhoXpg6jovazov5DovabovoblvIDlj5HogJDmsrnmsaHog47pnaLphY3mlrnjgIJcbiMjIyDkvpvlupTpk77ljY/lkIzkvJjljJZcbuaViOS7v+S4reWbveWklui/kOeahFwi5Lit5b+D5LuTK1JEQ1wi572R57uc77yM6YCa6L+H5YWx5LuT5YWx6YWN6ZmN5L2O5LuT5YKo5oiQ5pys77yM6IGa5ZCI6Lev55Sx5YeP5bCR6L+Q6L6T56m66L29546H44CCIiwidHBsaWQiOiIxMDAwMSIsInRwbE5hbWUiOiJsaXN0M19JbWcx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622160" y="2190296"/>
            <a:ext cx="244313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动态载荷放大效应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622160" y="3168171"/>
            <a:ext cx="2440519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当车辆行驶在坑洼路面时，轮胎承受的瞬时冲击负荷可达静态载重的2-3倍，这种动态载荷会急剧加速胎面橡胶层的剥离磨损，特别是胎肩部位容易出现块状脱落。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3220618" y="2752062"/>
            <a:ext cx="2427420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复合应力叠加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220618" y="3729936"/>
            <a:ext cx="2440519" cy="226562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在超载工况下（超过标准载荷20%），不平整路面产生的交变应力会与持续高压应力叠加，导致轮胎帘线层疲劳断裂，这种损伤具有不可逆性，会使轮胎寿命缩短60%以上。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868232" y="2130247"/>
            <a:ext cx="248987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磨损模式转变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868232" y="3108121"/>
            <a:ext cx="2485882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平整路面上轮胎以均匀磨耗为主，而当路面不平整度超过3cm/m时，磨损模式转为局部冲击磨损，胎面会出现锯齿状或波浪形异常磨损特征。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8540423" y="2752062"/>
            <a:ext cx="2527347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温度协同影响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8540423" y="3729936"/>
            <a:ext cx="2527347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重载车辆在恶劣路况行驶时，轮胎内部温度可达120℃以上，高温会软化胎面橡胶，与路面尖锐物接触时更易产生撕裂型磨损。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1" name="AutoShape 11"/>
          <p:cNvSpPr/>
          <p:nvPr/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53397" y="1487017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46705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118747" y="1422021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79579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路面不平整度与载重负荷关系研究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3r+mdouS4jeW5s+aVtOW6puS4jui9vemHjei0n+iNt+WFs+ezu+eglOeptlxuIyMjIOWKqOaAgei9veiNt+aUvuWkp+aViOW6lFxu5b2T6L2m6L6G6KGM6am25Zyo5Z2R5rS86Lev6Z2i5pe277yM6L2u6IOO5om/5Y+X55qE556s5pe25Yay5Ye76LSf6I235Y+v6L6+6Z2Z5oCB6L296YeN55qEMi0z5YCN77yM6L+Z56eN5Yqo5oCB6L296I235Lya5oCl5Ymn5Yqg6YCf6IOO6Z2i5qmh6IO25bGC55qE5Yml56a756Oo5o2f77yM54m55Yir5piv6IOO6IKp6YOo5L2N5a655piT5Ye6546w5Z2X54q26ISx6JC944CCXG4jIyMg5aSN5ZCI5bqU5Yqb5Y+g5YqgXG7lnKjotoXovb3lt6XlhrXkuIvvvIjotoXov4fmoIflh4bovb3ojbcyMCXvvInvvIzkuI3lubPmlbTot6/pnaLkuqfnlJ/nmoTkuqTlj5jlupTlipvkvJrkuI7mjIHnu63pq5jljovlupTlipvlj6DliqDvvIzlr7zoh7Tova7og47luJjnur/lsYLnlrLlirPmlq3oo4LvvIzov5nnp43mjZ/kvKTlhbfmnInkuI3lj6/pgIbmgKfvvIzkvJrkvb/ova7og47lr7/lkb3nvKnnn602MCXku6XkuIrjgIJcbiMjIyDno6jmjZ/mqKHlvI/ovazlj5hcbuW5s+aVtOi3r+mdouS4iui9ruiDjuS7peWdh+WMgOejqOiAl+S4uuS4u++8jOiAjOW9k+i3r+mdouS4jeW5s+aVtOW6pui2hei/hzNjbS9t5pe277yM56Oo5o2f5qih5byP6L2s5Li65bGA6YOo5Yay5Ye756Oo5o2f77yM6IOO6Z2i5Lya5Ye6546w6ZSv6b2/54q25oiW5rOi5rWq5b2i5byC5bi456Oo5o2f54m55b6B44CCXG4jIyMg5rip5bqm5Y2P5ZCM5b2x5ZONXG7ph43ovb3ovabovoblnKjmgbbliqPot6/lhrXooYzpqbbml7bvvIzova7og47lhoXpg6jmuKnluqblj6/ovr4xMjDihIPku6XkuIrvvIzpq5jmuKnkvJrova/ljJbog47pnaLmqaHog7bvvIzkuI7ot6/pnaLlsJbplJDnianmjqXop6bml7bmm7TmmJPkuqfnlJ/mkpXoo4Llnovno6jmjZ/jgIIiLCJ0cGxpZCI6IjEwMDAxIiwidHBsTmFtZSI6Imxpc3Q0XzR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33352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44350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" name="Freeform 5"/>
          <p:cNvSpPr/>
          <p:nvPr/>
        </p:nvSpPr>
        <p:spPr>
          <a:xfrm rot="-5400000">
            <a:off x="877925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-5400000">
            <a:off x="877925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885217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构建轮胎磨损预测模型，如佳通T5平台的仿真系统，提前预警胎面异常磨损模式，优化换胎周期。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885217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数字孪生技术应用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134403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217090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3345401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Freeform 12"/>
          <p:cNvSpPr/>
          <p:nvPr/>
        </p:nvSpPr>
        <p:spPr>
          <a:xfrm rot="-5400000">
            <a:off x="3578976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-5400000">
            <a:off x="3578976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586268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推广胎压温度监测系统，实现气压异常、温度过高等风险的主动预警，降低爆胎事故率30%以上。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586268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物联网终端部署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835454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6046452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Freeform 18"/>
          <p:cNvSpPr/>
          <p:nvPr/>
        </p:nvSpPr>
        <p:spPr>
          <a:xfrm rot="-5400000">
            <a:off x="6280027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-5400000">
            <a:off x="6280027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287319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复制全自动清洁检测装车线经验，通过视觉识别技术实现轮胎智能分拣，将备货效率提升50%。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287319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自动化仓储改造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8536505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8747503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4" name="Freeform 24"/>
          <p:cNvSpPr/>
          <p:nvPr/>
        </p:nvSpPr>
        <p:spPr>
          <a:xfrm rot="-5400000">
            <a:off x="8981078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Freeform 25"/>
          <p:cNvSpPr/>
          <p:nvPr/>
        </p:nvSpPr>
        <p:spPr>
          <a:xfrm rot="-5400000">
            <a:off x="8981078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988371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延续锻造铝车轮技术路径，开发复合材质轮毂，进一步降低簧下质量，目标实现10%以上的节能效果。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988371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新材料研发突破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8" name="AutoShape 28"/>
          <p:cNvSpPr/>
          <p:nvPr/>
        </p:nvSpPr>
        <p:spPr>
          <a:xfrm rot="0">
            <a:off x="516039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AutoShape 29"/>
          <p:cNvSpPr/>
          <p:nvPr/>
        </p:nvSpPr>
        <p:spPr>
          <a:xfrm rot="0">
            <a:off x="5918141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AutoShape 30"/>
          <p:cNvSpPr/>
          <p:nvPr/>
        </p:nvSpPr>
        <p:spPr>
          <a:xfrm rot="0">
            <a:off x="8619192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智能化升级方向探讨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ZuuiDveWMluWNh+e6p+aWueWQkeaOouiuqFxuIyMjIOaVsOWtl+WtqueUn+aKgOacr+W6lOeUqFxu5p6E5bu66L2u6IOO56Oo5o2f6aKE5rWL5qih5Z6L77yM5aaC5L2z6YCaVDXlubPlj7DnmoTku7/nnJ/ns7vnu5/vvIzmj5DliY3pooTorabog47pnaLlvILluLjno6jmjZ/mqKHlvI/vvIzkvJjljJbmjaLog47lkajmnJ/jgIJcbiMjIyDnianogZTnvZHnu4jnq6/pg6jnvbJcbuaOqOW5v+iDjuWOi+a4qeW6puebkea1i+ezu+e7n++8jOWunueOsOawlOWOi+W8guW4uOOAgea4qeW6pui/h+mrmOetiemjjumZqeeahOS4u+WKqOmihOitpu+8jOmZjeS9jueIhuiDjuS6i+aVheeOhzMwJeS7peS4iuOAglxuIyMjIOiHquWKqOWMluS7k+WCqOaUuemAoFxu5aSN5Yi25YWo6Ieq5Yqo5riF5rSB5qOA5rWL6KOF6L2m57q/57uP6aqM77yM6YCa6L+H6KeG6KeJ6K+G5Yir5oqA5pyv5a6e546w6L2u6IOO5pm66IO95YiG5ouj77yM5bCG5aSH6LSn5pWI546H5o+Q5Y2HNTAl44CCXG4jIyMg5paw5p2Q5paZ56CU5Y+R56qB56C0XG7lu7bnu63plLvpgKDpk53ovabova7mioDmnK/ot6/lvoTvvIzlvIDlj5HlpI3lkIjmnZDotKjova7mr4LvvIzov5vkuIDmraXpmY3kvY7nsKfkuIvotKjph4/vvIznm67moIflrp7njrAxMCXku6XkuIrnmoToioLog73mlYjmnpzjgIIiLCJ0cGxpZCI6IjEwMDAxIiwidHBsTmFtZSI6Imxpc3Q0XzV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wODgwNjYwMDMwM184NzU3ODI3NzlfMjY4MDYzMjc0NTgwMzAz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过程能力不足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现有轮胎管理流程的σ水平普遍处于2.5-3σ之间，意味着每百万次操作会产生66,807-308,537次缺陷（如胎压异常、换位不及时等），远低于制造业4σ的基准要求。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隐性成本构成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除直接更换成本外，轮胎异常磨损还会产生车辆油耗增加（滚动阻力上升8%-15%）、悬挂系统损伤（维修频次提高20%）、停运损失等隐性成本，占总损耗成本的40%以上。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ROI测算基准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通过历史数据分析，每提升0.5个σ水平，单胎全生命周期成本可降低18%-22%，投资回报周期通常在6-8个月，这为优化措施提供了明确的经济性验证依据。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当前σ水平评估与成本损失测算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9k+WJjc+D5rC05bmz6K+E5Lyw5LiO5oiQ5pys5o2f5aSx5rWL566XXG4jIyMg6L+H56iL6IO95Yqb5LiN6LazXG7njrDmnInova7og47nrqHnkIbmtYHnqIvnmoTPg+awtOW5s+aZrumBjeWkhOS6jjIuNS0zz4PkuYvpl7TvvIzmhI/lkbPnnYDmr4/nmb7kuIfmrKHmk43kvZzkvJrkuqfnlJ82Niw4MDctMzA4LDUzN+asoee8uumZt++8iOWmguiDjuWOi+W8guW4uOOAgeaNouS9jeS4jeWPiuaXtuetie+8ie+8jOi/nOS9juS6juWItumAoOS4mjTPg+eahOWfuuWHhuimgeaxguOAglxuIyMjIOmakOaAp+aIkOacrOaehOaIkFxu6Zmk55u05o6l5pu05o2i5oiQ5pys5aSW77yM6L2u6IOO5byC5bi456Oo5o2f6L+Y5Lya5Lqn55Sf6L2m6L6G5rK56ICX5aKe5Yqg77yI5rua5Yqo6Zi75Yqb5LiK5Y2HOCUtMTUl77yJ44CB5oKs5oyC57O757uf5o2f5Lyk77yI57u05L+u6aKR5qyh5o+Q6auYMjAl77yJ44CB5YGc6L+Q5o2f5aSx562J6ZqQ5oCn5oiQ5pys77yM5Y2g5oC75o2f6ICX5oiQ5pys55qENDAl5Lul5LiK44CCXG4jIyMgUk9J5rWL566X5Z+65YeGXG7pgJrov4fljoblj7LmlbDmja7liIbmnpDvvIzmr4/mj5DljYcwLjXkuKrPg+awtOW5s++8jOWNleiDjuWFqOeUn+WRveWRqOacn+aIkOacrOWPr+mZjeS9jjE4JS0yMiXvvIzmipXotYTlm57miqXlkajmnJ/pgJrluLjlnKg2LTjkuKrmnIjvvIzov5nkuLrkvJjljJbmjqrmlr3mj5DkvpvkuobmmI7noa7nmoTnu4/mtY7mgKfpqozor4Hkvp3mja7jgIIiLCJ0cGxpZCI6IjEwMDAxIiwidHBsTmFtZSI6Imxpc3QzX0ltZzNfbW9kIiwiZWRpdGVkIjoiZmFsc2UiLCJleHRyYVBhcmFtcyI6IntcImluZm9fdXJsXCI6XCJodHRwOi8vYmouYmNlYm9zLmNvbS92MS93ZW5rdS1haS1kb2MvMzA2MDA4ODA2NjAwMzAzL3J0Y3MvYmRqc29uLzQxMWYyNjhlODlhMjE1YzguanNvbj9yZXNwb25zZUNvbnRlbnRUeXBlPWFwcGxpY2F0aW9uJTJGanNvbiZyZXNwb25zZUNhY2hlQ29udHJvbD1tYXgtYWdlJTNEMzg4ODAwMCZyZXNwb25zZUV4cGlyZXM9RnJpJTJDJTIwMTclMjBBcHIlMjAyMDI2JTIwMjElM0EyMyUzQTI1JTIwJTJCMDgwMCZhdXRob3JpemF0aW9uPWJjZS1hdXRoLXYxJTJGNDZkYzhjYzM0Njc0NGRhZDgwMDY1MTgyM2E5NmQ5Y2QlMkYyMDI2LTAzLTAzVDEzJTNBMjMlM0EyNVolMkYtMSUyRmhvc3QlMkZmMzg1NWEzOGU4MzliNjllMTRhNGI1NzcwMGUwMmQzODkzMmVjYjliNjMzNDhiYzVkNDAwMWM5OGFjMjY4MTQ5XCJ9In0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数据收集与问题诊断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VsOaNruaUtumbhuS4jumXrumimOiviuaWrSIsInRwbGlkIjoiMTAwMDEiLCJ0cGxOYW1lIjoiaDJ0aXRsZV8zMDYwMDg4MDY2MDAzMDNfODc1NzgyNzc5XzI2ODA2MzI3NDU4MDMwM19tb2QiLCJlZGl0ZWQiOiJmYWxzZSIsImV4dHJhUGFyYW1zIjoie1wiaW5mb191cmxcIjpcImh0dHA6Ly9iai5iY2Vib3MuY29tL3YxL3dlbmt1LWFpLWRvYy8zMDYwMDg4MDY2MDAzMDMvcnRjcy9iZGpzb24vNDExZjI2OGU4OWEyMTVjOC5qc29uP3Jlc3BvbnNlQ29udGVudFR5cGU9YXBwbGljYXRpb24lMkZqc29uJnJlc3BvbnNlQ2FjaGVDb250cm9sPW1heC1hZ2UlM0QzODg4MDAwJnJlc3BvbnNlRXhwaXJlcz1GcmklMkMlMjAxNyUyMEFwciUyMDIwMjYlMjAyMSUzQTIzJTNBMjUlMjAlMkIwODAwJmF1dGhvcml6YXRpb249YmNlLWF1dGgtdjElMkY0NmRjOGNjMzQ2NzQ0ZGFkODAwNjUxODIzYTk2ZDljZCUyRjIwMjYtMDMtMDNUMTMlM0EyMyUzQTI1WiUyRi0xJTJGaG9zdCUyRmYzODU1YTM4ZTgzOWI2OWUxNGE0YjU3NzAwZTAyZDM4OTMyZWNiOWI2MzM0OGJjNWQ0MDAxYzk4YWMyNjgxNDlcIn0ifQ=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33352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44350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" name="Freeform 5"/>
          <p:cNvSpPr/>
          <p:nvPr/>
        </p:nvSpPr>
        <p:spPr>
          <a:xfrm rot="-5400000">
            <a:off x="877925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-5400000">
            <a:off x="877925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885217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采用高精度线激光传感器对胎面进行12点位扫描，实现沟槽深度、偏磨形态等数据的毫米级（±0.1mm）采集，单胎检测时间从传统15分钟缩短至30秒。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885217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3D激光全域扫描技术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134403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217090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3345401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Freeform 12"/>
          <p:cNvSpPr/>
          <p:nvPr/>
        </p:nvSpPr>
        <p:spPr>
          <a:xfrm rot="-5400000">
            <a:off x="3578976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-5400000">
            <a:off x="3578976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586268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通过内置高精度压力传感器（误差±0.1bar）和温度探头，实时传输轮胎工况数据，支持快速漏气报警与高温预警双重监测机制。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586268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无线胎压监测系统（TPMS）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835454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6046452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Freeform 18"/>
          <p:cNvSpPr/>
          <p:nvPr/>
        </p:nvSpPr>
        <p:spPr>
          <a:xfrm rot="-5400000">
            <a:off x="6280027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-5400000">
            <a:off x="6280027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287319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基于5G网络传输轮胎内部结构图像，结合AI视觉算法比对1500种标准3D模型，可识别36类缺陷，漏检率低于2.5%。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287319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X光智能质检系统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8536505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8747503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4" name="Freeform 24"/>
          <p:cNvSpPr/>
          <p:nvPr/>
        </p:nvSpPr>
        <p:spPr>
          <a:xfrm rot="-5400000">
            <a:off x="8981078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Freeform 25"/>
          <p:cNvSpPr/>
          <p:nvPr/>
        </p:nvSpPr>
        <p:spPr>
          <a:xfrm rot="-5400000">
            <a:off x="8981078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988371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通过联组带传动主系统和直线导轨加载装置，模拟不同负荷条件下轮胎的高速/耐久性能，记录胎面磨损速率与结构变形数据。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988371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耐久性试验机数据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8" name="AutoShape 28"/>
          <p:cNvSpPr/>
          <p:nvPr/>
        </p:nvSpPr>
        <p:spPr>
          <a:xfrm rot="0">
            <a:off x="516039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AutoShape 29"/>
          <p:cNvSpPr/>
          <p:nvPr/>
        </p:nvSpPr>
        <p:spPr>
          <a:xfrm rot="0">
            <a:off x="5918141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AutoShape 30"/>
          <p:cNvSpPr/>
          <p:nvPr/>
        </p:nvSpPr>
        <p:spPr>
          <a:xfrm rot="0">
            <a:off x="8619192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轮胎损耗数据采集方法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9ruiDjuaNn+iAl+aVsOaNrumHh+mbhuaWueazlVxuIyMjIDNE5r+A5YWJ5YWo5Z+f5omr5o+P5oqA5pyvXG7ph4fnlKjpq5jnsr7luqbnur/mv4DlhYnkvKDmhJ/lmajlr7nog47pnaLov5vooYwxMueCueS9jeaJq+aPj++8jOWunueOsOayn+anvea3seW6puOAgeWBj+ejqOW9ouaAgeetieaVsOaNrueahOavq+exs+e6p++8iMKxMC4xbW3vvInph4fpm4bvvIzljZXog47mo4DmtYvml7bpl7Tku47kvKDnu58xNeWIhumSn+e8qeefreiHszMw56eS44CCXG4jIyMg5peg57q/6IOO5Y6L55uR5rWL57O757uf77yIVFBNU++8iVxu6YCa6L+H5YaF572u6auY57K+5bqm5Y6L5Yqb5Lyg5oSf5Zmo77yI6K+v5beuwrEwLjFiYXLvvInlkozmuKnluqbmjqLlpLTvvIzlrp7ml7bkvKDovpPova7og47lt6XlhrXmlbDmja7vvIzmlK/mjIHlv6vpgJ/mvI/msJTmiqXorabkuI7pq5jmuKnpooTorablj4zph43nm5HmtYvmnLrliLbjgIJcbiMjIyBY5YWJ5pm66IO96LSo5qOA57O757ufXG7ln7rkuo41R+e9kee7nOS8oOi+k+i9ruiDjuWGhemDqOe7k+aehOWbvuWDj++8jOe7k+WQiEFJ6KeG6KeJ566X5rOV5q+U5a+5MTUwMOenjeagh+WHhjNE5qih5Z6L77yM5Y+v6K+G5YirMzbnsbvnvLrpmbfvvIzmvI/mo4DnjofkvY7kuo4yLjUl44CCXG4jIyMg6ICQ5LmF5oCn6K+V6aqM5py65pWw5o2uXG7pgJrov4fogZTnu4TluKbkvKDliqjkuLvns7vnu5/lkoznm7Tnur/lr7zovajliqDovb3oo4Xnva7vvIzmqKHmi5/kuI3lkIzotJ/ojbfmnaHku7bkuIvova7og47nmoTpq5jpgJ8v6ICQ5LmF5oCn6IO977yM6K6w5b2V6IOO6Z2i56Oo5o2f6YCf546H5LiO57uT5p6E5Y+Y5b2i5pWw5o2u44CCIiwidHBsaWQiOiIxMDAwMSIsInRwbE5hbWUiOiJsaXN0NF81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437459" y="1412326"/>
            <a:ext cx="739142" cy="730069"/>
          </a:xfrm>
          <a:prstGeom prst="rect">
            <a:avLst/>
          </a:prstGeom>
          <a:ln/>
        </p:spPr>
        <p:txBody>
          <a:bodyPr anchor="t" anchorCtr="0" bIns="60960" lIns="121920" rIns="121920" rtlCol="0" tIns="60960" vert="horz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输入</a:t>
            </a:r>
          </a:p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标题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059405" y="2721769"/>
            <a:ext cx="1495158" cy="1495158"/>
          </a:xfrm>
          <a:prstGeom prst="ellipse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437459" y="3133663"/>
            <a:ext cx="730613" cy="670735"/>
          </a:xfrm>
          <a:custGeom>
            <a:avLst/>
            <a:gdLst/>
            <a:ahLst/>
            <a:cxnLst/>
            <a:rect b="b" l="l" r="r" t="t"/>
            <a:pathLst>
              <a:path h="905" w="988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683524" y="2879180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5400000">
            <a:off x="5167226" y="1395702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211870" y="1645737"/>
            <a:ext cx="1190320" cy="704031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使用环境差异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eyJfdGVtcGxhdGVEYXRhIjp7ImNvbnRlbnRUeXBlIjoiJGl0ZW0yX3RpdGxlIiwibGluZUNvdW50IjoiMiIsIndvcmRDb3VudCI6IjQifSwidGFnIjoiJGl0ZW0yX3RpdGxlIn0=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834909" y="2867298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36797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材料配方波动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eyJfdGVtcGxhdGVEYXRhIjp7ImNvbnRlbnRUeXBlIjoiJGl0ZW0xX3RpdGxlIiwibGluZUNvdW50IjoiMiIsIndvcmRDb3VudCI6IjQifSwidGFnIjoiJGl0ZW0xX3RpdGxlIn0=</bd:templateData>
          </p:ext>
        </p:extLst>
      </p:sp>
      <p:sp>
        <p:nvSpPr>
          <p:cNvPr id="11" name="AutoShape 11"/>
          <p:cNvSpPr/>
          <p:nvPr/>
        </p:nvSpPr>
        <p:spPr>
          <a:xfrm rot="5400000">
            <a:off x="5169098" y="4385188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97915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橡胶、帘线等高分子材料的性能差异会导致胎面耐磨性变化约15-20%，硫化工艺参数偏差可能引发胎体分层等隐性缺陷。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eyJfdGVtcGxhdGVEYXRhIjp7ImNvbnRlbnRUeXBlIjoiJGl0ZW0xX2MiLCJsaW5lQ291bnQiOiIzIiwid29yZENvdW50IjoiMjIifSwidGFnIjoiJGl0ZW0xX2MifQ==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97915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当胎压低于标准值20%时，轮胎滚动阻力增加8-10%，同时胎体屈挠度上升导致内部帘线疲劳断裂风险倍增。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eyJfdGVtcGxhdGVEYXRhIjp7ImNvbnRlbnRUeXBlIjoiJGl0ZW00X2MiLCJsaW5lQ291bnQiOiIzIiwid29yZENvdW50IjoiMjIifSwidGFnIjoiJGl0ZW00X2MifQ==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6663717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车辆转向时外侧轮胎承受120-150%的常规载荷，导致胎肩部位出现不均匀磨损，胎纹深度差异可达1.2mm以上。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eyJfdGVtcGxhdGVEYXRhIjp7ImNvbnRlbnRUeXBlIjoiJGl0ZW0zX2MiLCJsaW5lQ291bnQiOiIzIiwid29yZENvdW50IjoiMjIifSwidGFnIjoiJGl0ZW0zX2MifQ==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663717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极端温度（-40℃至85℃）下橡胶弹性模量变化显著，长期高温行驶会加速胎冠部位的热氧老化进程。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eyJfdGVtcGxhdGVEYXRhIjp7ImNvbnRlbnRUeXBlIjoiJGl0ZW0yX2MiLCJsaW5lQ291bnQiOiIzIiwid29yZENvdW50IjoiMjIifSwidGFnIjoiJGl0ZW0yX2MifQ==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211870" y="463487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气压维护水平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eyJfdGVtcGxhdGVEYXRhIjp7ImNvbnRlbnRUeXBlIjoiJGl0ZW00X3RpdGxlIiwibGluZUNvdW50IjoiMiIsIndvcmRDb3VudCI6IjQifSwidGFnIjoiJGl0ZW00X3RpdGxlIn0=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14622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动态载荷分布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eyJfdGVtcGxhdGVEYXRhIjp7ImNvbnRlbnRUeXBlIjoiJGl0ZW0zX3RpdGxlIiwibGluZUNvdW50IjoiMiIsIndvcmRDb3VudCI6IjQifSwidGFnIjoiJGl0ZW0zX3RpdGxlIn0=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关键影响因素识别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W9seWTjeWboOe0oOivhuWIq1xuIyMjIOadkOaWmemFjeaWueazouWKqFxu5qmh6IO244CB5biY57q/562J6auY5YiG5a2Q5p2Q5paZ55qE5oCn6IO95beu5byC5Lya5a+86Ie06IOO6Z2i6ICQ56Oo5oCn5Y+Y5YyW57qmMTUtMjAl77yM56Gr5YyW5bel6Im65Y+C5pWw5YGP5beu5Y+v6IO95byV5Y+R6IOO5L2T5YiG5bGC562J6ZqQ5oCn57y66Zm344CCXG4jIyMg5L2/55So546v5aKD5beu5byCXG7mnoHnq6/muKnluqbvvIgtNDDihIPoh7M4NeKEg++8ieS4i+apoeiDtuW8ueaAp+aooemHj+WPmOWMluaYvuiRl++8jOmVv+acn+mrmOa4qeihjOmptuS8muWKoOmAn+iDjuWGoOmDqOS9jeeahOeDreawp+iAgeWMlui/m+eoi+OAglxuIyMjIOWKqOaAgei9veiNt+WIhuW4g1xu6L2m6L6G6L2s5ZCR5pe25aSW5L6n6L2u6IOO5om/5Y+XMTIwLTE1MCXnmoTluLjop4Tovb3ojbfvvIzlr7zoh7Tog47ogqnpg6jkvY3lh7rnjrDkuI3lnYfljIDno6jmjZ/vvIzog47nurnmt7Hluqblt67lvILlj6/ovr4xLjJtbeS7peS4iuOAglxuIyMjIOawlOWOi+e7tOaKpOawtOW5s1xu5b2T6IOO5Y6L5L2O5LqO5qCH5YeG5YC8MjAl5pe277yM6L2u6IOO5rua5Yqo6Zi75Yqb5aKe5YqgOC0xMCXvvIzlkIzml7bog47kvZPlsYjmjKDluqbkuIrljYflr7zoh7TlhoXpg6jluJjnur/nlrLlirPmlq3oo4Lpo47pmanlgI3lop7jgIIiLCJ0cGxpZCI6IjEwMDAxIiwidHBsTmFtZSI6Imxpc3Q0XzIzMTIwMTAxX21vZCIsImVkaXRlZCI6ImZhbHNlIiwiZXh0cmFQYXJhbXMiOiJ7XCJpbmZvX3VybFwiOlwiaHR0cDovL2JqLmJjZWJvcy5jb20vdjEvd2Vua3UtYWktZG9jLzMwNjAwODgwNjYwMDMwMy9ydGNzL2JkanNvbi80MTFmMjY4ZTg5YTIxNWM4Lmpzb24/cmVzcG9uc2VDb250ZW50VHlwZT1hcHBsaWNhdGlvbiUyRmpzb24mcmVzcG9uc2VDYWNoZUNvbnRyb2w9bWF4LWFnZSUzRDM4ODgwMDAmcmVzcG9uc2VFeHBpcmVzPUZyaSUyQyUyMDE3JTIwQXByJTIwMjAyNiUyMDIxJTNBMjMlM0EyNSUyMCUyQjA4MDAmYXV0aG9yaXphdGlvbj1iY2UtYXV0aC12MSUyRjQ2ZGM4Y2MzNDY3NDRkYWQ4MDA2NTE4MjNhOTZkOWNkJTJGMjAyNi0wMy0wM1QxMyUzQTIzJTNBMjVaJTJGLTElMkZob3N0JTJGZjM4NTVhMzhlODM5YjY5ZTE0YTRiNTc3MDBlMDJkMzg5MzJlY2I5YjYzMzQ4YmM1ZDQwMDFjOThhYzI2ODE0OVwifSJ9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5ed695b74da41fde3fd00ac57f4af1c3_1772544538_3e1d028ebcfec9dce305ce48feb0a48c","ReservedCode1":"c0f0b71b66af4ac43f77e007164b2ba9ffd9fc5c0f7fac4a1ac50eaf35bf3ce6","ContentPropagator":"001191110000802100433B10001","PropagateID":"5ed695b74da41fde3fd00ac57f4af1c3_1772544538_3e1d028ebcfec9dce305ce48feb0a48c","ReservedCode2":"c0f0b71b66af4ac43f77e007164b2ba9ffd9fc5c0f7fac4a1ac50eaf35bf3ce6"}</vt:lpwstr>
  </op:property>
</op:Properties>
</file>