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Default Extension="jpg" ContentType="image/jpeg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drawingml.chart+xml" PartName="/ppt/charts/chart.xml"/>
  <Default Extension="xlsx" ContentType="application/vnd.openxmlformats-officedocument.spreadsheetml.sheet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charts/_rels/chart.xml.rels><?xml version="1.0" encoding="UTF-8" standalone="yes"?>
<rels:Relationships xmlns:rels="http://schemas.openxmlformats.org/package/2006/relationships">
<rels:Relationship Target="../embeddings/Microsoft_Excel____.xlsx" Type="http://schemas.openxmlformats.org/officeDocument/2006/relationships/package" Id="rId1"/>
</rels:Relationships>

</file>

<file path=ppt/charts/chart.xml><?xml version="1.0" encoding="utf-8"?>
<c:chartSpace xmlns:a="http://schemas.openxmlformats.org/drawingml/2006/main" xmlns:c="http://schemas.openxmlformats.org/drawingml/2006/chart" xmlns:r="http://schemas.openxmlformats.org/officeDocument/2006/relationships">
  <c:chart>
    <c:plotArea>
      <c:lineChart>
        <c:varyColors val="0"/>
        <c:ser>
          <c:idx val="0"/>
          <c:order val="0"/>
          <c:tx>
            <c:strRef>
              <c:f>Sheet0!$B$1</c:f>
              <c:strCache>
                <c:ptCount val="1"/>
                <c:pt idx="0">
                  <c:v>良品率（%）</c:v>
                </c:pt>
              </c:strCache>
            </c:strRef>
          </c:tx>
          <c:spPr>
            <a:solidFill>
              <a:srgbClr val="9FAAB8"/>
            </a:solidFill>
          </c:spPr>
          <c:marker>
            <c:symbol val="circle"/>
            <c:size val="4"/>
          </c:marker>
          <c:dLbls>
            <c:showLeaderLines val="1"/>
          </c:dLbls>
          <c:cat>
            <c:strRef>
              <c:f>Sheet0!$A$2:$A$5</c:f>
              <c:strCache>
                <c:ptCount val="4"/>
                <c:pt idx="0">
                  <c:v>低温焊接（&lt;200°C）</c:v>
                </c:pt>
                <c:pt idx="1">
                  <c:v>标准焊接（200-250°C）</c:v>
                </c:pt>
                <c:pt idx="2">
                  <c:v>高温焊接（&gt;250°C）</c:v>
                </c:pt>
                <c:pt idx="3">
                  <c:v>智能温控焊接</c:v>
                </c:pt>
              </c:strCache>
            </c:strRef>
          </c:cat>
          <c:val>
            <c:numRef>
              <c:f>Sheet0!$B$2:$B$5</c:f>
              <c:numCache>
                <c:ptCount val="4"/>
                <c:pt idx="0">
                  <c:v>85.2</c:v>
                </c:pt>
                <c:pt idx="1">
                  <c:v>92.7</c:v>
                </c:pt>
                <c:pt idx="2">
                  <c:v>78.4</c:v>
                </c:pt>
                <c:pt idx="3">
                  <c:v>96.5</c:v>
                </c:pt>
              </c:numCache>
            </c:numRef>
          </c:val>
          <c:smooth val="0"/>
        </c:ser>
        <c:axId val="0"/>
        <c:axId val="1"/>
      </c:lineChart>
      <c:catAx>
        <c:axId val="0"/>
        <c:scaling>
          <c:orientation val="minMax"/>
        </c:scaling>
        <c:delete val="0"/>
        <c:axPos val="b"/>
        <c:majorTickMark val="cross"/>
        <c:minorTickMark val="none"/>
        <c:tickLblPos val="nextTo"/>
        <c:crossAx val="1"/>
        <c:crosses val="autoZero"/>
        <c:auto val="0"/>
      </c:catAx>
      <c:valAx>
        <c:axId val="1"/>
        <c:scaling>
          <c:orientation val="minMax"/>
        </c:scaling>
        <c:delete val="0"/>
        <c:axPos val="l"/>
        <c:majorTickMark val="cross"/>
        <c:minorTickMark val="none"/>
        <c:tickLblPos val="nextTo"/>
        <c:crossAx val="0"/>
        <c:crosses val="autoZero"/>
        <c:crossBetween val="between"/>
      </c:valAx>
    </c:plotArea>
    <c:legend>
      <c:legendPos val="t"/>
      <c:overlay val="0"/>
    </c:legend>
  </c:chart>
  <c:externalData r:id="rId1"/>
</c:chartSpace>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7.jpg" Type="http://schemas.openxmlformats.org/officeDocument/2006/relationships/image" Id="rId3"/>
<rels:Relationship Target="../media/image8.jpg" Type="http://schemas.openxmlformats.org/officeDocument/2006/relationships/image" Id="rId4"/>
<rels:Relationship Target="../media/image9.jpg" Type="http://schemas.openxmlformats.org/officeDocument/2006/relationships/image" Id="rId5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0.jpg" Type="http://schemas.openxmlformats.org/officeDocument/2006/relationships/image" Id="rId3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4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charts/chart.xml" Type="http://schemas.openxmlformats.org/officeDocument/2006/relationships/chart" Id="rId3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项目背景与问题定义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关键因子分析方法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工艺优化方案设计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实施与过程控制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成果验证与效益分析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经验总结与标准化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aG555uu6IOM5pmv5LiO6Zeu6aKY5a6a5LmJXG7lhbPplK7lm6DlrZDliIbmnpDmlrnms5VcbuW3peiJuuS8mOWMluaWueahiOiuvuiuoVxu5a6e5pa95LiO6L+H56iL5o6n5Yi2XG7miJDmnpzpqozor4HkuI7mlYjnm4rliIbmnpBcbue7j+mqjOaAu+e7k+S4juagh+WHhuWMliIsInRwbGlkIjoiMTAwMDEiLCJ0cGxOYW1lIjoiY2F0YUxpc3RfMzA2MDEyMjUzMzgwMzAzXzg3NTc4Mjc3OV8yNjgwNjkzNDQxMTAzMDNfNl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电路板焊接良品率提升实战案例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精准焊接工艺的突破与实践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Utei3r+adv+eEiuaOpeiJr+WTgeeOh+aPkOWNh+WunuaImOahiOS+iyIsInRwbGlkIjoiMTAwMDEiLCJ0cGxOYW1lIjoidGl0bGVfMzA2MDEyMjUzMzgwMzAzXzg3NTc4Mjc3OV8yNjgwNjkzNDQxMTAzMDN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工艺优化方案设计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3peiJuuS8mOWMluaWueahiOiuvuiuoSIsInRwbGlkIjoiMTAwMDEiLCJ0cGxOYW1lIjoiaDJ0aXRsZV8zMDYwMTIyNTMzODAzMDNfODc1NzgyNzc5XzI2ODA2OTM0NDExMDMwM19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437459" y="1412326"/>
            <a:ext cx="739142" cy="730069"/>
          </a:xfrm>
          <a:prstGeom prst="rect">
            <a:avLst/>
          </a:prstGeom>
          <a:ln/>
        </p:spPr>
        <p:txBody>
          <a:bodyPr anchor="t" anchorCtr="0" bIns="60960" lIns="121920" rIns="121920" rtlCol="0" tIns="60960" vert="horz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输入</a:t>
            </a:r>
          </a:p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标题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059405" y="2721769"/>
            <a:ext cx="1495158" cy="1495158"/>
          </a:xfrm>
          <a:prstGeom prst="ellipse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5437459" y="3133663"/>
            <a:ext cx="730613" cy="670735"/>
          </a:xfrm>
          <a:custGeom>
            <a:avLst/>
            <a:gdLst/>
            <a:ahLst/>
            <a:cxnLst/>
            <a:rect b="b" l="l" r="r" t="t"/>
            <a:pathLst>
              <a:path h="905" w="988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683524" y="2879180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5400000">
            <a:off x="5167226" y="1395702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211870" y="1645737"/>
            <a:ext cx="1190320" cy="704031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时间窗口限定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eyJfdGVtcGxhdGVEYXRhIjp7ImNvbnRlbnRUeXBlIjoiJGl0ZW0yX3RpdGxlIiwibGluZUNvdW50IjoiMiIsIndvcmRDb3VudCI6IjQifSwidGFnIjoiJGl0ZW0yX3RpdGxlIn0=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2834909" y="2867298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36797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温度梯度控制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eyJfdGVtcGxhdGVEYXRhIjp7ImNvbnRlbnRUeXBlIjoiJGl0ZW0xX3RpdGxlIiwibGluZUNvdW50IjoiMiIsIndvcmRDb3VudCI6IjQifSwidGFnIjoiJGl0ZW0xX3RpdGxlIn0=</bd:templateData>
          </p:ext>
        </p:extLst>
      </p:sp>
      <p:sp>
        <p:nvSpPr>
          <p:cNvPr id="11" name="AutoShape 11"/>
          <p:cNvSpPr/>
          <p:nvPr/>
        </p:nvSpPr>
        <p:spPr>
          <a:xfrm rot="5400000">
            <a:off x="5169098" y="4385188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97915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针对不同焊接工艺（回流焊/波峰焊/手工焊）建立精确温区设定，例如回流焊预热区保持150-200℃恒温60-120秒，确保助焊剂充分活化。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eyJfdGVtcGxhdGVEYXRhIjp7ImNvbnRlbnRUeXBlIjoiJGl0ZW0xX2MiLCJsaW5lQ291bnQiOiIzIiwid29yZENvdW50IjoiMjIifSwidGFnIjoiJGl0ZW0xX2MifQ==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97915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对多层板实施80-120℃预热补偿，减少烙铁热量损耗，使单点焊接时间缩短30%。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eyJfdGVtcGxhdGVEYXRhIjp7ImNvbnRlbnRUeXBlIjoiJGl0ZW00X2MiLCJsaW5lQ291bnQiOiIzIiwid29yZENvdW50IjoiMjIifSwidGFnIjoiJGl0ZW00X2MifQ==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6663717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钢网印刷阶段采用0.35MPa±0.02恒压系统，配合3D SPI检测将锡膏偏移量控制在±0.015mm以内。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eyJfdGVtcGxhdGVEYXRhIjp7ImNvbnRlbnRUeXBlIjoiJGl0ZW0zX2MiLCJsaW5lQ291bnQiOiIzIiwid29yZENvdW50IjoiMjIifSwidGFnIjoiJGl0ZW0zX2MifQ==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6663717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严格规定单点焊接接触时间，波峰焊控制在3-5秒，手工焊接不超过3秒，避免焊盘过热剥离或元件热损伤。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eyJfdGVtcGxhdGVEYXRhIjp7ImNvbnRlbnRUeXBlIjoiJGl0ZW0yX2MiLCJsaW5lQ291bnQiOiIzIiwid29yZENvdW50IjoiMjIifSwidGFnIjoiJGl0ZW0yX2MifQ==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211870" y="463487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动态补偿机制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eyJfdGVtcGxhdGVEYXRhIjp7ImNvbnRlbnRUeXBlIjoiJGl0ZW00X3RpdGxlIiwibGluZUNvdW50IjoiMiIsIndvcmRDb3VudCI6IjQifSwidGFnIjoiJGl0ZW00X3RpdGxlIn0=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14622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压力参数量化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eyJfdGVtcGxhdGVEYXRhIjp7ImNvbnRlbnRUeXBlIjoiJGl0ZW0zX3RpdGxlIiwibGluZUNvdW50IjoiMiIsIndvcmRDb3VudCI6IjQifSwidGFnIjoiJGl0ZW0zX3RpdGxlIn0=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焊接参数标准化（温度/时间/压力）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EiuaOpeWPguaVsOagh+WHhuWMlu+8iOa4qeW6pi/ml7bpl7Qv5Y6L5Yqb77yJXG4jIyMg5rip5bqm5qKv5bqm5o6n5Yi2XG7pkojlr7nkuI3lkIznhIrmjqXlt6XoibrvvIjlm57mtYHnhIov5rOi5bOw54SKL+aJi+W3peeEiu+8ieW7uueri+eyvuehrua4qeWMuuiuvuWumu+8jOS+i+WmguWbnua1geeEiumihOeDreWMuuS/neaMgTE1MC0yMDDihIPmgZLmuKk2MC0xMjDnp5LvvIznoa7kv53liqnnhIrliYLlhYXliIbmtLvljJbjgIJcbiMjIyDml7bpl7Tnqpflj6PpmZDlrppcbuS4peagvOinhOWumuWNleeCueeEiuaOpeaOpeinpuaXtumXtO+8jOazouWzsOeEiuaOp+WItuWcqDMtNeenku+8jOaJi+W3peeEiuaOpeS4jei2hei/hzPnp5LvvIzpgb/lhY3nhIrnm5jov4fng63liaXnprvmiJblhYPku7bng63mjZ/kvKTjgIJcbiMjIyDljovlipvlj4LmlbDph4/ljJZcbumSoue9keWNsOWIt+mYtuautemHh+eUqDAuMzVNUGHCsTAuMDLmgZLljovns7vnu5/vvIzphY3lkIgzRCBTUEnmo4DmtYvlsIbplKHoho/lgY/np7vph4/mjqfliLblnKjCsTAuMDE1bW3ku6XlhoXjgIJcbiMjIyDliqjmgIHooaXlgb/mnLrliLZcbuWvueWkmuWxguadv+WunuaWvTgwLTEyMOKEg+mihOeDreihpeWBv++8jOWHj+WwkeeDmemTgeeDremHj+aNn+iAl++8jOS9v+WNleeCueeEiuaOpeaXtumXtOe8qeefrTMwJeOAgiIsInRwbGlkIjoiMTAwMDEiLCJ0cGxOYW1lIjoibGlzdDRfMjMxMjAxMDF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25006" r="25006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温度闭环校准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使用Hakko FG-100等巡检仪每4小时检测烙铁头温度漂移，确保手工焊台实际温度与设定值偏差≤±5℃。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运动机构精调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波峰焊设备调整传送带倾角至5-7°，焊料波峰高度稳定在8-12mm，减少焊接阴影效应。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智能焊台替代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采用JBC数控焊台实现&gt;2℃/ms回温速度，相比普通烙铁综合效率提升40%。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设备校准与精度升级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vuWkh+agoeWHhuS4jueyvuW6puWNh+e6p1xuIyMjIOa4qeW6pumXreeOr+agoeWHhlxu5L2/55SoSGFra28gRkctMTAw562J5beh5qOA5Luq5q+PNOWwj+aXtuajgOa1i+eDmemTgeWktOa4qeW6pua8guenu++8jOehruS/neaJi+W3peeEiuWPsOWunumZhea4qeW6puS4juiuvuWumuWAvOWBj+W3ruKJpMKxNeKEg+OAglxuIyMjIOi/kOWKqOacuuaehOeyvuiwg1xu5rOi5bOw54SK6K6+5aSH6LCD5pW05Lyg6YCB5bim5YC+6KeS6IezNS03wrDvvIznhIrmlpnms6Lls7Dpq5jluqbnqLPlrprlnKg4LTEybW3vvIzlh4/lsJHnhIrmjqXpmLTlvbHmlYjlupTjgIJcbiMjIyDmmbrog73nhIrlj7Dmm7/ku6NcbumHh+eUqEpCQ+aVsOaOp+eEiuWPsOWunueOsD4y4oSDL21z5Zue5rip6YCf5bqm77yM55u45q+U5pmu6YCa54OZ6ZOB57u85ZCI5pWI546H5o+Q5Y2HNDAl44CCIiwidHBsaWQiOiIxMDAwMSIsInRwbE5hbWUiOiJsaXN0M19JbWcz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50" r="16650"/>
          <a:stretch>
            <a:fillRect/>
          </a:stretch>
        </p:blipFill>
        <p:spPr>
          <a:xfrm rot="0">
            <a:off x="-263278" y="1699577"/>
            <a:ext cx="3594826" cy="359482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3670522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670522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862187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针对0201元件采用1:0.8开孔比例，QFN器件实施阶梯式开孔，确保锡膏释放率&gt;85%。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3873676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面积比优化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499203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499203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358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防桥连设计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670522" y="4013108"/>
            <a:ext cx="3483864" cy="1895185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70522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873676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厚度分级控制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7499203" y="4013108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7499203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7702358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定位补偿方案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90869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密间距IC引脚区域增加纳米涂层，配合激光切割的梯形开孔，桥接缺陷率降低至0.1%以下。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862187" y="4453497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主芯片区域钢网厚度0.1mm，外围元件区域0.13mm，平衡焊接强度与防塌陷需求。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7690869" y="4456926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采用光学对位mark点+0.05mm微调机构，实现多拼板情况下累计误差&lt;±0.02mm。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钢网开孔设计改进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Soue9keW8gOWtlOiuvuiuoeaUuei/m1xuIyMjIOmdouenr+avlOS8mOWMllxu6ZKI5a+5MDIwMeWFg+S7tumHh+eUqDE6MC445byA5a2U5q+U5L6L77yMUUZO5Zmo5Lu25a6e5pa96Zi25qKv5byP5byA5a2U77yM56Gu5L+d6ZSh6IaP6YeK5pS+546HPjg1JeOAglxuIyMjIOmYsuahpei/nuiuvuiuoVxu5a+G6Ze06LedSUPlvJXohJrljLrln5/lop7liqDnurPnsbPmtoLlsYLvvIzphY3lkIjmv4DlhYnliIflibLnmoTmoq/lvaLlvIDlrZTvvIzmoaXmjqXnvLrpmbfnjofpmY3kvY7oh7MwLjEl5Lul5LiL44CCXG4jIyMg5Y6a5bqm5YiG57qn5o6n5Yi2XG7kuLvoiq/niYfljLrln5/pkqLnvZHljprluqYwLjFtbe+8jOWkluWbtOWFg+S7tuWMuuWfnzAuMTNtbe+8jOW5s+ihoeeEiuaOpeW8uuW6puS4jumYsuWhjOmZt+mcgOaxguOAglxuIyMjIOWumuS9jeihpeWBv+aWueahiFxu6YeH55So5YWJ5a2m5a+55L2NbWFya+eCuSswLjA1bW3lvq7osIPmnLrmnoTvvIzlrp7njrDlpJrmi7zmnb/mg4XlhrXkuIvntK/orqHor6/lt648wrEwLjAybW3jgIIiLCJ0cGxpZCI6IjEwMDAxIiwidHBsTmFtZSI6Imxpc3Q0X0ltZzB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实施与过程控制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S4jui/h+eoi+aOp+WItiIsInRwbGlkIjoiMTAwMDEiLCJ0cGxOYW1lIjoiaDJ0aXRsZV8zMDYwMTIyNTMzODAzMDNfODc1NzgyNzc5XzI2ODA2OTM0NDExMDMwM19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焊接工艺规范培训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详细讲解焊接温度、时间、焊料用量等关键参数的标准操作流程，确保每位操作人员掌握核心工艺要求。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67" r="16667"/>
          <a:stretch>
            <a:fillRect/>
          </a:stretch>
        </p:blipFill>
        <p:spPr>
          <a:xfrm rot="0">
            <a:off x="-328183" y="2528623"/>
            <a:ext cx="3304067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缺陷识别与纠正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通过实物案例教学，培训操作人员快速识别虚焊、桥接、冷焊等常见焊接缺陷，并掌握相应的纠正方法。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设备操作与维护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系统培训焊接设备（如回流焊炉、波峰焊机）的正确操作方法，以及日常维护保养要点，减少设备因素导致的焊接不良。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操作人员标准化培训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TjeS9nOS6uuWRmOagh+WHhuWMluWfueiurVxuIyMjIOeEiuaOpeW3peiJuuinhOiMg+WfueiurVxu6K+m57uG6K6y6Kej54SK5o6l5rip5bqm44CB5pe26Ze044CB54SK5paZ55So6YeP562J5YWz6ZSu5Y+C5pWw55qE5qCH5YeG5pON5L2c5rWB56iL77yM56Gu5L+d5q+P5L2N5pON5L2c5Lq65ZGY5o6M5o+h5qC45b+D5bel6Im66KaB5rGC44CCXG4jIyMg57y66Zm36K+G5Yir5LiO57qg5q2jXG7pgJrov4flrp7nianmoYjkvovmlZnlrabvvIzln7norq3mk43kvZzkurrlkZjlv6vpgJ/or4bliKvomZrnhIrjgIHmoaXmjqXjgIHlhrfnhIrnrYnluLjop4HnhIrmjqXnvLrpmbfvvIzlubbmjozmj6Hnm7jlupTnmoTnuqDmraPmlrnms5XjgIJcbiMjIyDorr7lpIfmk43kvZzkuI7nu7TmiqRcbuezu+e7n+WfueiureeEiuaOpeiuvuWkh++8iOWmguWbnua1geeEiueCieOAgeazouWzsOeEiuacuu+8ieeahOato+ehruaTjeS9nOaWueazle+8jOS7peWPiuaXpeW4uOe7tOaKpOS/neWFu+imgeeCue+8jOWHj+WwkeiuvuWkh+WboOe0oOWvvOiHtOeahOeEiuaOpeS4jeiJr+OAgiIsInRwbGlkIjoiMTAwMDEiLCJ0cGxOYW1lIjoibGlzdDNfSW1nMl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异常自动预警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当检测到温差超过±3°C或时间偏差＞5s时触发声光报警，工艺异常响应时间从30分钟压缩至90秒。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数据追溯分析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存储每批次PCB的profile曲线，建立温度参数与空洞率的关联模型，优化后空洞缺陷下降58%。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多温区精准调控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在8温区回流焊中设置预热区斜率1-3°C/s、峰值温度245±5°C，使BGA焊球IMC层厚度稳定在2.5-3μm。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16626" r="16626" t="0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实时温度监控系统部署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Xtua4qeW6puebkeaOp+ezu+e7n+mDqOe9slxuIyMjIOWkmua4qeWMuueyvuWHhuiwg+aOp1xu5ZyoOOa4qeWMuuWbnua1geeEiuS4reiuvue9rumihOeDreWMuuaWnOeOhzEtM8KwQy9z44CB5bOw5YC85rip5bqmMjQ1wrE1wrBD77yM5L2/QkdB54SK55CDSU1D5bGC5Y6a5bqm56iz5a6a5ZyoMi41LTPOvG3jgIJcbiMjIyDlvILluLjoh6rliqjpooToraZcbuW9k+ajgOa1i+WIsOa4qeW3rui2hei/h8KxM8KwQ+aIluaXtumXtOWBj+W3ru+8njVz5pe26Kem5Y+R5aOw5YWJ5oql6K2m77yM5bel6Im65byC5bi45ZON5bqU5pe26Ze05LuOMzDliIbpkp/ljovnvKnoh7M5MOenkuOAglxuIyMjIOaVsOaNrui/vea6r+WIhuaekFxu5a2Y5YKo5q+P5om55qyhUENC55qEcHJvZmlsZeabsue6v++8jOW7uueri+a4qeW6puWPguaVsOS4juepuua0nueOh+eahOWFs+iBlOaooeWei++8jOS8mOWMluWQjuepuua0nue8uumZt+S4i+mZjTU4JeOAgiIsInRwbGlkIjoiMTAwMDEiLCJ0cGxOYW1lIjoibGlzdDNfSW1nMzN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883085" y="1188071"/>
            <a:ext cx="4720148" cy="455139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982953" y="1188071"/>
            <a:ext cx="4720148" cy="4551390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1222140" y="1490678"/>
            <a:ext cx="4014853" cy="120774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SPI与AOI协同检测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1222140" y="2514595"/>
            <a:ext cx="4088586" cy="297580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锡膏印刷后实施3D-SPI全检（检测精度±5μm），对体积不足/偏移焊盘实时反馈调整，印刷不良拦截率提升至99.6%。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回流焊后采用AOI多角度成像（最小识别0.02mm²缺陷），对QFN侧边上锡、0402元件立碑等特殊问题检出率达98.3%。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298734" y="1490678"/>
            <a:ext cx="4019145" cy="122479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破坏性测试抽样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298734" y="2514595"/>
            <a:ext cx="4091726" cy="299394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accent1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每周随机抽取3%批次进行切片测试，评估IMC层连续性（要求Cu6Sn5占比＞80%）和微孔率（＜5%）。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accent1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对汽车电子板实施拉力测试（CHIP元件≥5kgf）、振动测试（5-500Hz扫频），确保焊点机械强度符合IPC-9701标准。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焊接质量抽检机制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EiuaOpei0qOmHj+aKveajgOacuuWItlxuIyMjIFNQSeS4jkFPSeWNj+WQjOajgOa1i1xuLSDplKHoho/ljbDliLflkI7lrp7mlr0zRC1TUEnlhajmo4DvvIjmo4DmtYvnsr7luqbCsTXOvG3vvInvvIzlr7nkvZPnp6/kuI3otrMv5YGP56e754SK55uY5a6e5pe25Y+N6aaI6LCD5pW077yM5Y2w5Yi35LiN6Imv5oum5oiq546H5o+Q5Y2H6IezOTkuNiXjgIJcbi0g5Zue5rWB54SK5ZCO6YeH55SoQU9J5aSa6KeS5bqm5oiQ5YOP77yI5pyA5bCP6K+G5YirMC4wMm1twrLnvLrpmbfvvInvvIzlr7lRRk7kvqfovrnkuIrplKHjgIEwNDAy5YWD5Lu256uL56KR562J54m55q6K6Zeu6aKY5qOA5Ye6546H6L6+OTguMyXjgIJcbiMjIyDnoLTlnY/mgKfmtYvor5Xmir3moLdcbi0g5q+P5ZGo6ZqP5py65oq95Y+WMyXmibnmrKHov5vooYzliIfniYfmtYvor5XvvIzor4TkvLBJTUPlsYLov57nu63mgKfvvIjopoHmsYJDdTZTbjXljaDmr5TvvJ44MCXvvInlkozlvq7lrZTnjofvvIjvvJw1Je+8ieOAglxuLSDlr7nmsb3ovabnlLXlrZDmnb/lrp7mlr3mi4nlipvmtYvor5XvvIhDSElQ5YWD5Lu24omlNWtnZu+8ieOAgeaMr+WKqOa1i+ivle+8iDUtNTAwSHrmiavpopHvvInvvIznoa7kv53nhIrngrnmnLrmorDlvLrluqbnrKblkIhJUEMtOTcwMeagh+WHhuOAglxuLSBgYGAiLCJ0cGxpZCI6IjEwMDAxIiwidHBsTmFtZSI6Imxpc3QyXzV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成果验证与效益分析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aenOmqjOivgeS4juaViOebiuWIhuaekCIsInRwbGlkIjoiMTAwMDEiLCJ0cGxOYW1lIjoiaDJ0aXRsZV8zMDYwMTIyNTMzODAzMDNfODc1NzgyNzc5XzI2ODA2OTM0NDExMDMwM19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964340" y="1935504"/>
            <a:ext cx="2852876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工艺优化成效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964340" y="2878540"/>
            <a:ext cx="2852876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通过引入激光锡球焊接技术，焊点间距精度提升至±5μm，焊接速度达3球/秒，使整体PCBA良品率从原有92%跃升至99.6%，达到汽车电子级标准（99.9% 4 Sigma）。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47299" y="1935504"/>
            <a:ext cx="2852876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缺陷类型对比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47299" y="2878540"/>
            <a:ext cx="2915634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传统焊接的短路率从10%降至0.2%，BGA焊点空洞率从8%控制在3%以内，热损伤导致的FPC变形率由15%归零，实现关键指标全面突破。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933459" y="1935504"/>
            <a:ext cx="2852876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行业对标优势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933459" y="2878540"/>
            <a:ext cx="2928186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对比消费电子类95%-99%的行业基准，本项目良率稳定在99.6%以上，超越工业控制设备98%-99.9%的要求，接近医疗电子零缺陷标准。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良品率提升至99%的数据对比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Jr+WTgeeOh+aPkOWNh+iHszk5JeeahOaVsOaNruWvueavlFxuIyMjIOW3peiJuuS8mOWMluaIkOaViFxu6YCa6L+H5byV5YWl5r+A5YWJ6ZSh55CD54SK5o6l5oqA5pyv77yM54SK54K56Ze06Led57K+5bqm5o+Q5Y2H6IezwrE1zrxt77yM54SK5o6l6YCf5bqm6L6+M+eQgy/np5LvvIzkvb/mlbTkvZNQQ0JB6Imv5ZOB546H5LuO5Y6f5pyJOTIl6LeD5Y2H6IezOTkuNiXvvIzovr7liLDmsb3ovabnlLXlrZDnuqfmoIflh4bvvIg5OS45JSA0IFNpZ21h77yJ44CCXG4jIyMg57y66Zm357G75Z6L5a+55q+UXG7kvKDnu5/nhIrmjqXnmoTnn63ot6/njofku44xMCXpmY3oh7MwLjIl77yMQkdB54SK54K556m65rSe546H5LuOOCXmjqfliLblnKgzJeS7peWGhe+8jOeDreaNn+S8pOWvvOiHtOeahEZQQ+WPmOW9oueOh+eUsTE1JeW9kumbtu+8jOWunueOsOWFs+mUruaMh+agh+WFqOmdoueqgeegtOOAglxuIyMjIOihjOS4muWvueagh+S8mOWKv1xu5a+55q+U5raI6LS555S15a2Q57G7OTUlLTk5JeeahOihjOS4muWfuuWHhu+8jOacrOmhueebruiJr+eOh+eos+WumuWcqDk5LjYl5Lul5LiK77yM6LaF6LaK5bel5Lia5o6n5Yi26K6+5aSHOTglLTk5Ljkl55qE6KaB5rGC77yM5o6l6L+R5Yy755aX55S15a2Q6Zu257y66Zm35qCH5YeG44CCIiwidHBsaWQiOiIxMDAwMSIsInRwbE5hbWUiOiJsaXN0M182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项目背景与问题定义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iDjOaZr+S4jumXrumimOWumuS5iSIsInRwbGlkIjoiMTAwMDEiLCJ0cGxOYW1lIjoiaDJ0aXRsZV8zMDYwMTIyNTMzODAzMDNfODc1NzgyNzc5XzI2ODA2OTM0NDExMDMwM19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668020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03362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936809" y="1428954"/>
            <a:ext cx="1532900" cy="153290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302415" y="1428954"/>
            <a:ext cx="1532900" cy="153290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95726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直接材料节约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95726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因焊接不良导致的锡膏浪费减少70%，年节省耗材成本超120万元；元器件损耗率从5%降至0.3%，避免BGA芯片等高价元件批量报废。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68329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返工工时压缩80%，原需10人专职返修团队缩减至2人，年人力成本降低85万元；同时减少第三方检测外包费用30万元/年。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902723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客户索赔事件减少90%，品牌商誉损失风险显著降低；仓储周转率提升40%，减少半成品积压资金占用约200万元。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8537118" y="3969859"/>
            <a:ext cx="2367939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设备升级投入450万元，通过良率提升与返工节约，14个月即实现投资回收，第三年起年净收益达600万元以上。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252322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人力成本优化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886717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隐性成本控制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21111" y="3146782"/>
            <a:ext cx="2364296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ROI测算数据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477969" y="1852738"/>
            <a:ext cx="644213" cy="68533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45720" y="91440"/>
                </a:moveTo>
                <a:cubicBezTo>
                  <a:pt x="45720" y="74676"/>
                  <a:pt x="59436" y="60960"/>
                  <a:pt x="76200" y="60960"/>
                </a:cubicBezTo>
                <a:lnTo>
                  <a:pt x="198120" y="60960"/>
                </a:lnTo>
                <a:lnTo>
                  <a:pt x="259080" y="0"/>
                </a:lnTo>
                <a:lnTo>
                  <a:pt x="289560" y="0"/>
                </a:lnTo>
                <a:lnTo>
                  <a:pt x="289560" y="243840"/>
                </a:lnTo>
                <a:lnTo>
                  <a:pt x="259080" y="243840"/>
                </a:lnTo>
                <a:lnTo>
                  <a:pt x="198120" y="182880"/>
                </a:lnTo>
                <a:lnTo>
                  <a:pt x="76200" y="182880"/>
                </a:lnTo>
                <a:cubicBezTo>
                  <a:pt x="59369" y="182880"/>
                  <a:pt x="45720" y="169231"/>
                  <a:pt x="45720" y="152400"/>
                </a:cubicBezTo>
                <a:lnTo>
                  <a:pt x="45720" y="152400"/>
                </a:lnTo>
                <a:lnTo>
                  <a:pt x="15240" y="152400"/>
                </a:lnTo>
                <a:lnTo>
                  <a:pt x="15240" y="91440"/>
                </a:lnTo>
                <a:lnTo>
                  <a:pt x="45720" y="91440"/>
                </a:lnTo>
                <a:close/>
              </a:path>
              <a:path h="304800" w="304800">
                <a:moveTo>
                  <a:pt x="167640" y="228600"/>
                </a:moveTo>
                <a:lnTo>
                  <a:pt x="167640" y="304800"/>
                </a:lnTo>
                <a:lnTo>
                  <a:pt x="121920" y="304800"/>
                </a:lnTo>
                <a:lnTo>
                  <a:pt x="96469" y="228600"/>
                </a:lnTo>
                <a:lnTo>
                  <a:pt x="76200" y="228600"/>
                </a:lnTo>
                <a:lnTo>
                  <a:pt x="76200" y="198120"/>
                </a:lnTo>
                <a:lnTo>
                  <a:pt x="198120" y="198120"/>
                </a:lnTo>
                <a:lnTo>
                  <a:pt x="198120" y="228600"/>
                </a:lnTo>
                <a:lnTo>
                  <a:pt x="167640" y="2286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4017627" y="1778561"/>
            <a:ext cx="833687" cy="83368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61518" y="97841"/>
                </a:moveTo>
                <a:cubicBezTo>
                  <a:pt x="249460" y="74143"/>
                  <a:pt x="230657" y="55340"/>
                  <a:pt x="207655" y="43605"/>
                </a:cubicBezTo>
                <a:lnTo>
                  <a:pt x="206959" y="43282"/>
                </a:lnTo>
                <a:lnTo>
                  <a:pt x="186538" y="84277"/>
                </a:lnTo>
                <a:cubicBezTo>
                  <a:pt x="201292" y="91802"/>
                  <a:pt x="212998" y="103508"/>
                  <a:pt x="220323" y="117834"/>
                </a:cubicBezTo>
                <a:lnTo>
                  <a:pt x="220523" y="118262"/>
                </a:lnTo>
                <a:lnTo>
                  <a:pt x="261518" y="97841"/>
                </a:lnTo>
                <a:close/>
                <a:moveTo>
                  <a:pt x="261518" y="206959"/>
                </a:moveTo>
                <a:lnTo>
                  <a:pt x="220523" y="186538"/>
                </a:lnTo>
                <a:cubicBezTo>
                  <a:pt x="212998" y="201292"/>
                  <a:pt x="201292" y="212998"/>
                  <a:pt x="186966" y="220323"/>
                </a:cubicBezTo>
                <a:lnTo>
                  <a:pt x="186538" y="220523"/>
                </a:lnTo>
                <a:lnTo>
                  <a:pt x="206959" y="261518"/>
                </a:lnTo>
                <a:cubicBezTo>
                  <a:pt x="230657" y="249460"/>
                  <a:pt x="249460" y="230657"/>
                  <a:pt x="261195" y="207655"/>
                </a:cubicBezTo>
                <a:lnTo>
                  <a:pt x="261518" y="206959"/>
                </a:lnTo>
                <a:close/>
                <a:moveTo>
                  <a:pt x="97841" y="43282"/>
                </a:moveTo>
                <a:cubicBezTo>
                  <a:pt x="74143" y="55340"/>
                  <a:pt x="55340" y="74143"/>
                  <a:pt x="43605" y="97145"/>
                </a:cubicBezTo>
                <a:lnTo>
                  <a:pt x="43282" y="97841"/>
                </a:lnTo>
                <a:lnTo>
                  <a:pt x="84277" y="118262"/>
                </a:lnTo>
                <a:cubicBezTo>
                  <a:pt x="91802" y="103508"/>
                  <a:pt x="103508" y="91802"/>
                  <a:pt x="117834" y="84477"/>
                </a:cubicBezTo>
                <a:lnTo>
                  <a:pt x="118262" y="84277"/>
                </a:lnTo>
                <a:lnTo>
                  <a:pt x="97841" y="43282"/>
                </a:lnTo>
                <a:close/>
                <a:moveTo>
                  <a:pt x="43282" y="206959"/>
                </a:moveTo>
                <a:cubicBezTo>
                  <a:pt x="55340" y="230657"/>
                  <a:pt x="74143" y="249460"/>
                  <a:pt x="97145" y="261195"/>
                </a:cubicBezTo>
                <a:lnTo>
                  <a:pt x="97841" y="261518"/>
                </a:lnTo>
                <a:lnTo>
                  <a:pt x="118262" y="220523"/>
                </a:lnTo>
                <a:cubicBezTo>
                  <a:pt x="103508" y="212998"/>
                  <a:pt x="91802" y="201292"/>
                  <a:pt x="84477" y="186966"/>
                </a:cubicBezTo>
                <a:lnTo>
                  <a:pt x="84277" y="186538"/>
                </a:lnTo>
                <a:lnTo>
                  <a:pt x="43282" y="206959"/>
                </a:lnTo>
                <a:close/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52400" y="198120"/>
                </a:moveTo>
                <a:cubicBezTo>
                  <a:pt x="177651" y="198120"/>
                  <a:pt x="198120" y="177651"/>
                  <a:pt x="198120" y="152400"/>
                </a:cubicBezTo>
                <a:cubicBezTo>
                  <a:pt x="198120" y="127149"/>
                  <a:pt x="177651" y="106680"/>
                  <a:pt x="152400" y="106680"/>
                </a:cubicBezTo>
                <a:lnTo>
                  <a:pt x="152400" y="106680"/>
                </a:lnTo>
                <a:cubicBezTo>
                  <a:pt x="127149" y="106680"/>
                  <a:pt x="106680" y="127149"/>
                  <a:pt x="106680" y="152400"/>
                </a:cubicBezTo>
                <a:cubicBezTo>
                  <a:pt x="106680" y="177651"/>
                  <a:pt x="127149" y="198120"/>
                  <a:pt x="152400" y="198120"/>
                </a:cubicBezTo>
                <a:lnTo>
                  <a:pt x="152400" y="1981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Freeform 17"/>
          <p:cNvSpPr/>
          <p:nvPr/>
        </p:nvSpPr>
        <p:spPr>
          <a:xfrm rot="0">
            <a:off x="6513668" y="1754083"/>
            <a:ext cx="842052" cy="8420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9316657" y="1808803"/>
            <a:ext cx="773203" cy="77320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返工成本降低35%的财务报告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lOW3peaIkOacrOmZjeS9jjM1JeeahOi0ouWKoeaKpeWRilxuIyMjIOebtOaOpeadkOaWmeiKgue6plxu5Zug54SK5o6l5LiN6Imv5a+86Ie055qE6ZSh6IaP5rWq6LS55YeP5bCRNzAl77yM5bm06IqC55yB6ICX5p2Q5oiQ5pys6LaFMTIw5LiH5YWD77yb5YWD5Zmo5Lu25o2f6ICX546H5LuONSXpmY3oh7MwLjMl77yM6YG/5YWNQkdB6Iqv54mH562J6auY5Lu35YWD5Lu25om56YeP5oql5bqf44CCXG4jIyMg5Lq65Yqb5oiQ5pys5LyY5YyWXG7ov5Tlt6Xlt6Xml7bljovnvKk4MCXvvIzljp/pnIAxMOS6uuS4k+iBjOi/lOS/ruWboumYn+e8qeWHj+iHszLkurrvvIzlubTkurrlipvmiJDmnKzpmY3kvY44NeS4h+WFg++8m+WQjOaXtuWHj+WwkeesrOS4ieaWueajgOa1i+WkluWMhei0ueeUqDMw5LiH5YWDL+W5tOOAglxuIyMjIOmakOaAp+aIkOacrOaOp+WItlxu5a6i5oi357Si6LWU5LqL5Lu25YeP5bCROTAl77yM5ZOB54mM5ZWG6KqJ5o2f5aSx6aOO6Zmp5pi+6JGX6ZmN5L2O77yb5LuT5YKo5ZGo6L2s546H5o+Q5Y2HNDAl77yM5YeP5bCR5Y2K5oiQ5ZOB56ev5Y6L6LWE6YeR5Y2g55So57qmMjAw5LiH5YWD44CCXG4jIyMgUk9J5rWL566X5pWw5o2uXG7orr7lpIfljYfnuqfmipXlhaU0NTDkuIflhYPvvIzpgJrov4foia/njofmj5DljYfkuI7ov5Tlt6XoioLnuqbvvIwxNOS4quaciOWNs+WunueOsOaKlei1hOWbnuaUtu+8jOesrOS4ieW5tOi1t+W5tOWHgOaUtuebiui+vjYwMOS4h+WFg+S7peS4iuOAgiIsInRwbGlkIjoiMTAwMDEiLCJ0cGxOYW1lIjoibGlzdDRfMV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64808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0465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47346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H="1" flipV="1" rot="-2700000">
            <a:off x="5024310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65953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设备协同增益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9453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AOI光学检测（0.001mm精度）与X-Ray焊点检测在线联动，使质量验证时间缩短65%，瓶颈工序产能提升3倍。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flipH="1" flipV="1" rot="-2700000">
            <a:off x="1428653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96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工序整合突破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798880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CN308与TSW01设备实现配线工序标准化，将原需5道人工检测环节整合为2道自动化流程，单批次生产周期从8小时压缩至3.5小时。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AutoShape 12"/>
          <p:cNvSpPr/>
          <p:nvPr/>
        </p:nvSpPr>
        <p:spPr>
          <a:xfrm flipH="1" flipV="1" rot="-2700000">
            <a:off x="8611191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52834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交付能力跃升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8141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月均订单交付周期从15天缩短至7天，紧急订单响应时间&lt;48小时，客户满意度调查显示交期达标率从72%提升至98%。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1508111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alphaModFix amt="100000"/>
          </a:blip>
          <a:srcRect l="21899" r="21899"/>
          <a:stretch>
            <a:fillRect/>
          </a:stretch>
        </p:blipFill>
        <p:spPr>
          <a:xfrm rot="0">
            <a:off x="5103768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eyJ0YWciOiIkaW1nMSJ9</bd:templateData>
          </p:ext>
        </p:extLst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 rot="0">
            <a:off x="8687843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eyJ0YWciOiIkaW1nMiJ9</bd:templateData>
          </p:ext>
        </p:extLst>
      </p:pic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生产周期缩短效果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Un+S6p+WRqOacn+e8qeefreaViOaenFxuIyMjIOW3peW6j+aVtOWQiOeqgeegtFxuQ04zMDjkuI5UU1cwMeiuvuWkh+WunueOsOmFjee6v+W3peW6j+agh+WHhuWMlu+8jOWwhuWOn+mcgDXpgZPkurrlt6Xmo4DmtYvnjq/oioLmlbTlkIjkuLoy6YGT6Ieq5Yqo5YyW5rWB56iL77yM5Y2V5om55qyh55Sf5Lqn5ZGo5pyf5LuOOOWwj+aXtuWOi+e8qeiHszMuNeWwj+aXtuOAglxuIyMjIOiuvuWkh+WNj+WQjOWinuebilxuQU9J5YWJ5a2m5qOA5rWL77yIMC4wMDFtbeeyvuW6pu+8ieS4jlgtUmF554SK54K55qOA5rWL5Zyo57q/6IGU5Yqo77yM5L2/6LSo6YeP6aqM6K+B5pe26Ze057yp55+tNjUl77yM55O26aKI5bel5bqP5Lqn6IO95o+Q5Y2HM+WAjeOAglxuIyMjIOS6pOS7mOiDveWKm+i3g+WNh1xu5pyI5Z2H6K6i5Y2V5Lqk5LuY5ZGo5pyf5LuOMTXlpKnnvKnnn63oh7M35aSp77yM57Sn5oCl6K6i5Y2V5ZON5bqU5pe26Ze0PDQ45bCP5pe277yM5a6i5oi35ruh5oSP5bqm6LCD5p+l5pi+56S65Lqk5pyf6L6+5qCH546H5LuONzIl5o+Q5Y2H6IezOTgl44CCIiwidHBsaWQiOiIxMDAwMSIsInRwbE5hbWUiOiJsaXN0M19JbWcyMF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经验总结与标准化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+S4juagh+WHhuWMliIsInRwbGlkIjoiMTAwMDEiLCJ0cGxOYW1lIjoiaDJ0aXRsZV8zMDYwMTIyNTMzODAzMDNfODc1NzgyNzc5XzI2ODA2OTM0NDExMDMwM19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622160" y="2190296"/>
            <a:ext cx="244313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焊盘设计标准化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622160" y="3168171"/>
            <a:ext cx="2440519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严格依据IPC-7351规范设计焊盘尺寸与间距，对QFN/BGA等特殊封装建立独立设计模板，确保阻焊开窗与钢网开口匹配度达±0.05mm。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3220618" y="2752062"/>
            <a:ext cx="2427420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锡膏印刷参数库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220618" y="3729936"/>
            <a:ext cx="2440519" cy="226562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建立不同封装类型（SOP/TSOP/QFP）的钢网厚度、刮刀压力、脱模速度参数矩阵，通过SPI检测数据持续优化，将印刷合格率提升至99.2%。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868232" y="2130247"/>
            <a:ext cx="2489874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回流焊曲线分组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868232" y="3108121"/>
            <a:ext cx="2485882" cy="20776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按PCB层数（2-16层）、元件密度（低/中/高）分类存储20组温度曲线，实测板面温差控制在±5℃以内，消除冷焊/爆米花现象。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8540423" y="2752062"/>
            <a:ext cx="2527347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人员操作防呆化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8540423" y="3729936"/>
            <a:ext cx="2527347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编制带图示的焊接动作分解SOP，规定烙铁角度（45±5°）、接触时间（2-4s）、焊锡量（引脚高度的1/3）等可视化标准。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1" name="AutoShape 11"/>
          <p:cNvSpPr/>
          <p:nvPr/>
        </p:nvSpPr>
        <p:spPr>
          <a:xfrm rot="-10800000">
            <a:off x="758132" y="1378678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853397" y="1487017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-10800000">
            <a:off x="337179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46705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10800000">
            <a:off x="6023482" y="1313683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118747" y="1422021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-10800000">
            <a:off x="870053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795795" y="2071599"/>
            <a:ext cx="754149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关键控制点固化（SOP文件）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aOp+WItueCueWbuuWMlu+8iFNPUOaWh+S7tu+8iVxuIyMjIOeEiuebmOiuvuiuoeagh+WHhuWMllxu5Lil5qC85L6d5o2uSVBDLTczNTHop4TojIPorr7orqHnhIrnm5jlsLrlr7jkuI7pl7Tot53vvIzlr7lRRk4vQkdB562J54m55q6K5bCB6KOF5bu656uL54us56uL6K6+6K6h5qih5p2/77yM56Gu5L+d6Zi754SK5byA56qX5LiO6ZKi572R5byA5Y+j5Yy56YWN5bqm6L6+wrEwLjA1bW3jgIJcbiMjIyDplKHoho/ljbDliLflj4LmlbDlupNcbuW7uueri+S4jeWQjOWwgeijheexu+Wei++8iFNPUC9UU09QL1FGUO+8ieeahOmSoue9keWOmuW6puOAgeWIruWIgOWOi+WKm+OAgeiEseaooemAn+W6puWPguaVsOefqemYte+8jOmAmui/h1NQSeajgOa1i+aVsOaNruaMgee7reS8mOWMlu+8jOWwhuWNsOWIt+WQiOagvOeOh+aPkOWNh+iHszk5LjIl44CCXG4jIyMg5Zue5rWB54SK5puy57q/5YiG57uEXG7mjIlQQ0LlsYLmlbDvvIgyLTE25bGC77yJ44CB5YWD5Lu25a+G5bqm77yI5L2OL+S4rS/pq5jvvInliIbnsbvlrZjlgqgyMOe7hOa4qeW6puabsue6v++8jOWunua1i+adv+mdoua4qeW3ruaOp+WItuWcqMKxNeKEg+S7peWGhe+8jOa2iOmZpOWGt+eEii/niIbnsbPoirHnjrDosaHjgIJcbiMjIyDkurrlkZjmk43kvZzpmLLlkYbljJZcbue8luWItuW4puWbvuekuueahOeEiuaOpeWKqOS9nOWIhuino1NPUO+8jOinhOWumueDmemTgeinkuW6pu+8iDQ1wrE1wrDvvInjgIHmjqXop6bml7bpl7TvvIgyLTRz77yJ44CB54SK6ZSh6YeP77yI5byV6ISa6auY5bqm55qEMS8z77yJ562J5Y+v6KeG5YyW5qCH5YeG44CCIiwidHBsaWQiOiIxMDAwMSIsInRwbE5hbWUiOiJsaXN0NF80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810510" y="1925939"/>
            <a:ext cx="3752401" cy="3752401"/>
          </a:xfrm>
          <a:prstGeom prst="ellipse">
            <a:avLst/>
          </a:prstGeom>
          <a:solidFill>
            <a:schemeClr val="accent2">
              <a:alpha val="100000"/>
              <a:lumMod val="60000"/>
              <a:lumOff val="4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33352" y="1937552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对贴片机实行每日CPK值监测，每月进行伺服电机振动分析，每季度校准视觉对中系统，关键部件MTBF提升至8000小时。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3352" y="1500980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设备健康档案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3352" y="3362368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部署温湿度传感器（23±2℃，45±5%RH）与静电报警系统，每日点检ESD地阻（&lt;1Ω），季度PM时更换所有HEPA过滤器。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3352" y="2925796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环境监控闭环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3352" y="4875829"/>
            <a:ext cx="573247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建立烙铁头（寿命20000焊点）、吸嘴（寿命50000次）、钢网（寿命50万次）的更换预警机制，提前72小时触发采购流程。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4439257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备件寿命管理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311423" y="2405014"/>
            <a:ext cx="2750574" cy="275057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1" name="AutoShape 11"/>
          <p:cNvSpPr/>
          <p:nvPr/>
        </p:nvSpPr>
        <p:spPr>
          <a:xfrm rot="0">
            <a:off x="8251667" y="141254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92870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9893403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8483596" y="1611436"/>
            <a:ext cx="406228" cy="40622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0133735" y="4607907"/>
            <a:ext cx="405950" cy="40595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6798897" y="4604169"/>
            <a:ext cx="459877" cy="45987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预防性维护制度建立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ihOmYsuaAp+e7tOaKpOWItuW6puW7uueri1xuIyMjIOiuvuWkh+WBpeW6t+aho+ahiFxu5a+56LS054mH5py65a6e6KGM5q+P5pelQ1BL5YC855uR5rWL77yM5q+P5pyI6L+b6KGM5Ly65pyN55S15py65oyv5Yqo5YiG5p6Q77yM5q+P5a2j5bqm5qCh5YeG6KeG6KeJ5a+55Lit57O757uf77yM5YWz6ZSu6YOo5Lu2TVRCRuaPkOWNh+iHszgwMDDlsI/ml7bjgIJcbiMjIyDnjq/looPnm5Hmjqfpl63njq9cbumDqOe9sua4qea5v+W6puS8oOaEn+WZqO+8iDIzwrEy4oSD77yMNDXCsTUlUkjvvInkuI7pnZnnlLXmiqXorabns7vnu5/vvIzmr4/ml6Xngrnmo4BFU0TlnLDpmLvvvIg8Mc6p77yJ77yM5a2j5bqmUE3ml7bmm7TmjaLmiYDmnIlIRVBB6L+H5ruk5Zmo44CCXG4jIyMg5aSH5Lu25a+/5ZG9566h55CGXG7lu7rnq4vng5npk4HlpLTvvIjlr7/lkb0yMDAwMOeEiueCue+8ieOAgeWQuOWYtO+8iOWvv+WRvTUwMDAw5qyh77yJ44CB6ZKi572R77yI5a+/5ZG9NTDkuIfmrKHvvInnmoTmm7TmjaLpooTorabmnLrliLbvvIzmj5DliY03MuWwj+aXtuinpuWPkemHh+i0rea1geeoi+OAgiIsInRwbGlkIjoiMTAwMDEiLCJ0cGxOYW1lIjoibGlzdDNfSW1nMTV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097340" y="1705312"/>
            <a:ext cx="491431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347560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35353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835353" y="1540526"/>
            <a:ext cx="969875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27547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在新产线实施前完成3轮DOE验证，涵盖0.4mm pitch QFN、01005元件等极限工艺，缺陷率与基准线偏差&lt;0.15%。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27547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工艺验证矩阵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698321" y="1705312"/>
            <a:ext cx="491431" cy="52397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948541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436334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41310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328528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搭建MES数据看板，实时监控各线SPI/AOI直通率、烙铁温度达标率等12项核心指标，差异超过5%自动触发分析流程。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364979" y="2321492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跨产线对标系统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6246562" y="1705312"/>
            <a:ext cx="491431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6496783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5984575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596134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5876769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制定三级技能认证体系（初级/中级/工艺师），强制要求技术骨干每季度跨线支援，最佳实践复制周期缩短至2周。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5876769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人员轮岗培训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058122" y="1705312"/>
            <a:ext cx="491431" cy="52397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9308342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8796135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877290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8688328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通过中央数据库统一下发回流焊曲线、贴片机元件库等工艺参数，确保10条产线设备参数版本一致性达100%。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688328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设备参数云同步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横向推广至其他产线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oquWQkeaOqOW5v+iHs+WFtuS7luS6p+e6v1xuIyMjIOW3peiJuumqjOivgeefqemYtVxu5Zyo5paw5Lqn57q/5a6e5pa95YmN5a6M5oiQM+i9rkRPRemqjOivge+8jOa2teebljAuNG1tIHBpdGNoIFFGTuOAgTAxMDA15YWD5Lu2562J5p6B6ZmQ5bel6Im677yM57y66Zm3546H5LiO5Z+65YeG57q/5YGP5beuPDAuMTUl44CCXG4jIyMg6Leo5Lqn57q/5a+55qCH57O757ufXG7mkK3lu7pNRVPmlbDmja7nnIvmnb/vvIzlrp7ml7bnm5HmjqflkITnur9TUEkvQU9J55u06YCa546H44CB54OZ6ZOB5rip5bqm6L6+5qCH546H562JMTLpobnmoLjlv4PmjIfmoIfvvIzlt67lvILotoXov4c1JeiHquWKqOinpuWPkeWIhuaekOa1geeoi+OAglxuIyMjIOS6uuWRmOi9ruWyl+WfueiurVxu5Yi25a6a5LiJ57qn5oqA6IO96K6k6K+B5L2T57O777yI5Yid57qnL+S4ree6py/lt6XoibrluIjvvInvvIzlvLrliLbopoHmsYLmioDmnK/pqqjlubLmr4/lraPluqbot6jnur/mlK/mj7TvvIzmnIDkvbPlrp7ot7XlpI3liLblkajmnJ/nvKnnn63oh7My5ZGo44CCXG4jIyMg6K6+5aSH5Y+C5pWw5LqR5ZCM5q2lXG7pgJrov4fkuK3lpK7mlbDmja7lupPnu5/kuIDkuIvlj5Hlm57mtYHnhIrmm7Lnur/jgIHotLTniYfmnLrlhYPku7blupPnrYnlt6Xoibrlj4LmlbDvvIznoa7kv50xMOadoeS6p+e6v+iuvuWkh+WPguaVsOeJiOacrOS4gOiHtOaAp+i+vjEwMCXjgIIiLCJ0cGxpZCI6IjEwMDAxIiwidHBsTmFtZSI6Imxpc3Q0XzZ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MjI1MzM4MDMwM184NzU3ODI3NzlfMjY4MDY5MzQ0MTEwMzAz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5696" r="25696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回流焊设备炉内横向温差超过±3℃，导致焊点一致性差，BGA器件出现冷焊、虚焊等缺陷，影响整体良率。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横向温差超标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传统垂直风嘴设计导致热风对流不足，焊膏熔融不充分，尤其在密集元件区域易产生桥连或未熔融现象。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热风对流效率低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采用通用炉温曲线应对不同板材和元器件，未针对热敏元件、高密度BGA等特殊器件制定差异化工艺。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工艺参数单一化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AOI检测仅用于不良品筛选，未对缺陷类型（如虚焊、桥连）进行根因分析和工艺反馈优化。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检测数据未闭环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企业焊接良品率现状（95%）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8geS4mueEiuaOpeiJr+WTgeeOh+eOsOeKtu+8iDk1Je+8iVxuIyMjIOaoquWQkea4qeW3rui2heagh1xu5Zue5rWB54SK6K6+5aSH54KJ5YaF5qiq5ZCR5rip5beu6LaF6L+HwrEz4oSD77yM5a+86Ie054SK54K55LiA6Ie05oCn5beu77yMQkdB5Zmo5Lu25Ye6546w5Ya354SK44CB6Jma54SK562J57y66Zm377yM5b2x5ZON5pW05L2T6Imv546H44CCXG4jIyMg54Ot6aOO5a+55rWB5pWI546H5L2OXG7kvKDnu5/lnoLnm7Tpo47lmLTorr7orqHlr7zoh7Tng63po47lr7nmtYHkuI3otrPvvIznhIroho/nhpTono3kuI3lhYXliIbvvIzlsKTlhbblnKjlr4bpm4blhYPku7bljLrln5/mmJPkuqfnlJ/moaXov57miJbmnKrnhpTono3njrDosaHjgIJcbiMjIyDlt6Xoibrlj4LmlbDljZXkuIDljJZcbumHh+eUqOmAmueUqOeCiea4qeabsue6v+W6lOWvueS4jeWQjOadv+adkOWSjOWFg+WZqOS7tu+8jOacqumSiOWvueeDreaVj+WFg+S7tuOAgemrmOWvhuW6pkJHQeetieeJueauiuWZqOS7tuWItuWumuW3ruW8guWMluW3peiJuuOAglxuIyMjIOajgOa1i+aVsOaNruacqumXreeOr1xuQU9J5qOA5rWL5LuF55So5LqO5LiN6Imv5ZOB562b6YCJ77yM5pyq5a+557y66Zm357G75Z6L77yI5aaC6Jma54SK44CB5qGl6L+e77yJ6L+b6KGM5qC55Zug5YiG5p6Q5ZKM5bel6Im65Y+N6aaI5LyY5YyW44CCIiwidHBsaWQiOiIxMDAwMSIsInRwbE5hbWUiOiJsaXN0NF9JbWcx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-713974" y="1256469"/>
            <a:ext cx="4863856" cy="486385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75" r="16675"/>
          <a:stretch>
            <a:fillRect/>
          </a:stretch>
        </p:blipFill>
        <p:spPr>
          <a:xfrm rot="0">
            <a:off x="-461343" y="1509100"/>
            <a:ext cx="4358594" cy="435859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5" name="AutoShape 5"/>
          <p:cNvSpPr/>
          <p:nvPr/>
        </p:nvSpPr>
        <p:spPr>
          <a:xfrm rot="0">
            <a:off x="4701456" y="4853903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701456" y="5002020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86029" y="462109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交付延期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786029" y="5087309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频繁返工导致产线节奏被打乱，影响订单交付周期，部分紧急订单需支付加急运输费用。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701456" y="1733151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701456" y="1881268"/>
            <a:ext cx="918715" cy="650321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786029" y="146550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材料损耗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786029" y="1908493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每块返工PCB需额外消耗焊膏、助焊剂等材料，且部分精密元器件（如QFN封装）拆卸后不可重复使用。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701456" y="3293527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01456" y="3441644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5786029" y="3037490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工时浪费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86029" y="3492094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返工流程包含拆卸、清洁、重新贴片、二次回流等步骤，单板处理时间比正常生产多消耗2-3倍工时。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高返工成本痛点分析（月均50万元）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rmOi/lOW3peaIkOacrOeXm+eCueWIhuaekO+8iOaciOWdhzUw5LiH5YWD77yJXG4jIyMg5p2Q5paZ5o2f6ICXXG7mr4/lnZfov5Tlt6VQQ0LpnIDpop3lpJbmtojogJfnhIroho/jgIHliqnnhIrliYLnrYnmnZDmlpnvvIzkuJTpg6jliIbnsr7lr4blhYPlmajku7bvvIjlpoJRRk7lsIHoo4XvvInmi4bljbjlkI7kuI3lj6/ph43lpI3kvb/nlKjjgIJcbiMjIyDlt6Xml7bmtarotLlcbui/lOW3pea1geeoi+WMheWQq+aLhuWNuOOAgea4hea0geOAgemHjeaWsOi0tOeJh+OAgeS6jOasoeWbnua1geetieatpemqpO+8jOWNleadv+WkhOeQhuaXtumXtOavlOato+W4uOeUn+S6p+Wkmua2iOiAlzItM+WAjeW3peaXtuOAglxuIyMjIOS6pOS7mOW7tuacn1xu6aKR57mB6L+U5bel5a+86Ie05Lqn57q/6IqC5aWP6KKr5omT5Lmx77yM5b2x5ZON6K6i5Y2V5Lqk5LuY5ZGo5pyf77yM6YOo5YiG57Sn5oCl6K6i5Y2V6ZyA5pSv5LuY5Yqg5oCl6L+Q6L6T6LS555So44CCIiwidHBsaWQiOiIxMDAwMSIsInRwbE5hbWUiOiJsaXN0M19JbWcx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746382" y="2428896"/>
            <a:ext cx="2085074" cy="2085074"/>
          </a:xfrm>
          <a:prstGeom prst="ellipse">
            <a:avLst/>
          </a:prstGeom>
          <a:noFill/>
          <a:ln w="57150">
            <a:solidFill>
              <a:schemeClr val="accent4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827710" y="2510224"/>
            <a:ext cx="1922430" cy="1922430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5788916" y="1987749"/>
            <a:ext cx="2" cy="441147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6" name="Connector 6"/>
          <p:cNvCxnSpPr/>
          <p:nvPr/>
        </p:nvCxnSpPr>
        <p:spPr>
          <a:xfrm flipH="1">
            <a:off x="5788917" y="4513970"/>
            <a:ext cx="3" cy="469599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 flipH="1">
            <a:off x="6831455" y="3471433"/>
            <a:ext cx="457229" cy="0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 flipH="1">
            <a:off x="4263798" y="3471433"/>
            <a:ext cx="482583" cy="3044"/>
          </a:xfrm>
          <a:prstGeom prst="line">
            <a:avLst/>
          </a:prstGeom>
          <a:ln w="63500">
            <a:solidFill>
              <a:schemeClr val="accent4"/>
            </a:solidFill>
            <a:prstDash val="solid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AutoShape 9"/>
          <p:cNvSpPr/>
          <p:nvPr/>
        </p:nvSpPr>
        <p:spPr>
          <a:xfrm rot="0">
            <a:off x="5509686" y="1360878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7363995" y="3210636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8317439" y="3840532"/>
            <a:ext cx="2007906" cy="977191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509686" y="4983568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705337" y="3210636"/>
            <a:ext cx="558461" cy="52768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t" anchorCtr="0" bIns="0" lIns="0" rIns="0" rtlCol="0" tIns="0" vert="horz" wrap="square">
            <a:spAutoFit/>
          </a:bodyPr>
          <a:lstStyle/>
          <a:p>
            <a:pPr algn="ctr">
              <a:defRPr/>
            </a:pPr>
            <a:r>
              <a:rPr b="1" lang="en-US" sz="3450">
                <a:solidFill>
                  <a:schemeClr val="lt2"/>
                </a:solidFill>
                <a:latin typeface="Microsoft Yahei"/>
                <a:ea typeface="Microsoft Yahei"/>
                <a:cs typeface="Microsoft Yahei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4" name="Connector 14"/>
          <p:cNvCxnSpPr/>
          <p:nvPr/>
        </p:nvCxnSpPr>
        <p:spPr>
          <a:xfrm>
            <a:off x="6372059" y="1331591"/>
            <a:ext cx="0" cy="982212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5" name="Connector 15"/>
          <p:cNvCxnSpPr/>
          <p:nvPr/>
        </p:nvCxnSpPr>
        <p:spPr>
          <a:xfrm>
            <a:off x="6068148" y="1624719"/>
            <a:ext cx="303911" cy="3811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6" name="Connector 16"/>
          <p:cNvCxnSpPr/>
          <p:nvPr/>
        </p:nvCxnSpPr>
        <p:spPr>
          <a:xfrm>
            <a:off x="8211231" y="3128785"/>
            <a:ext cx="0" cy="1406447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7" name="Connector 17"/>
          <p:cNvCxnSpPr/>
          <p:nvPr/>
        </p:nvCxnSpPr>
        <p:spPr>
          <a:xfrm>
            <a:off x="7907323" y="3445778"/>
            <a:ext cx="308825" cy="0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8" name="Connector 18"/>
          <p:cNvCxnSpPr/>
          <p:nvPr/>
        </p:nvCxnSpPr>
        <p:spPr>
          <a:xfrm>
            <a:off x="5152370" y="4703438"/>
            <a:ext cx="0" cy="930329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19" name="Connector 19"/>
          <p:cNvCxnSpPr/>
          <p:nvPr/>
        </p:nvCxnSpPr>
        <p:spPr>
          <a:xfrm flipH="1">
            <a:off x="5152375" y="5244366"/>
            <a:ext cx="308825" cy="0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" name="AutoShape 20"/>
          <p:cNvSpPr/>
          <p:nvPr/>
        </p:nvSpPr>
        <p:spPr>
          <a:xfrm rot="0">
            <a:off x="1488351" y="5050173"/>
            <a:ext cx="3528333" cy="586314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1" name="Connector 21"/>
          <p:cNvCxnSpPr/>
          <p:nvPr/>
        </p:nvCxnSpPr>
        <p:spPr>
          <a:xfrm>
            <a:off x="3366124" y="2426380"/>
            <a:ext cx="0" cy="1406447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22" name="Connector 22"/>
          <p:cNvCxnSpPr/>
          <p:nvPr/>
        </p:nvCxnSpPr>
        <p:spPr>
          <a:xfrm flipH="1">
            <a:off x="3366130" y="3445778"/>
            <a:ext cx="308825" cy="0"/>
          </a:xfrm>
          <a:prstGeom prst="line">
            <a:avLst/>
          </a:prstGeom>
          <a:ln w="9525">
            <a:solidFill>
              <a:schemeClr val="dk2">
                <a:lumMod val="60000"/>
                <a:lumOff val="40000"/>
              </a:schemeClr>
            </a:solidFill>
            <a:prstDash val="solid"/>
          </a:ln>
        </p:spPr>
        <p:style>
          <a:lnRef idx="0">
            <a:schemeClr val="dk2"/>
          </a:lnRef>
          <a:fillRef idx="1">
            <a:schemeClr val="dk2"/>
          </a:fillRef>
          <a:effectRef idx="0">
            <a:schemeClr val="dk2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3" name="AutoShape 23"/>
          <p:cNvSpPr/>
          <p:nvPr/>
        </p:nvSpPr>
        <p:spPr>
          <a:xfrm rot="0">
            <a:off x="1212285" y="2843068"/>
            <a:ext cx="2007906" cy="977191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6371855" y="1090711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设备硬件局限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6592673" y="1426526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加热管等间距排布导致炉边热补偿不足，纳米隔热层缺失造成温区串扰，实测炉体两侧温差达5℃。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eyJfdGVtcGxhdGVEYXRhIjp7ImNvbnRlbnRUeXBlIjoiJGl0ZW0xX2MiLCJsaW5lQ291bnQiOiI0Iiwid29yZENvdW50IjoiMTMifSwidGFnIjoiJGl0ZW0xX2MifQ==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223918" y="300276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热管理技术落后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444736" y="3338581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传统热风喷嘴对流效率仅60%，无法实现焊点快速均匀加热，部分焊点峰值温度偏差±8℃。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eyJfdGVtcGxhdGVEYXRhIjp7ImNvbnRlbnRUeXBlIjoiJGl0ZW0yX2MiLCJsaW5lQ291bnQiOiI0Iiwid29yZENvdW50IjoiMTMifSwidGFnIjoiJGl0ZW0yX2MifQ==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1888685" y="4291383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工艺标准化缺失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29" name="TextBox 29"/>
          <p:cNvSpPr txBox="1"/>
          <p:nvPr/>
        </p:nvSpPr>
        <p:spPr>
          <a:xfrm rot="0">
            <a:off x="2109502" y="4627198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不同操作人员设置的炉温参数差异大（如恒温时间浮动±15秒），导致批次间质量波动。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eyJfdGVtcGxhdGVEYXRhIjp7ImNvbnRlbnRUeXBlIjoiJGl0ZW0zX2MiLCJsaW5lQ291bnQiOiI0Iiwid29yZENvdW50IjoiMTMifSwidGFnIjoiJGl0ZW0zX2MifQ==</bd:templateData>
          </p:ext>
        </p:extLst>
      </p:sp>
      <p:sp>
        <p:nvSpPr>
          <p:cNvPr id="30" name="TextBox 30"/>
          <p:cNvSpPr txBox="1"/>
          <p:nvPr/>
        </p:nvSpPr>
        <p:spPr>
          <a:xfrm rot="0">
            <a:off x="154212" y="2254608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缺陷分析粗放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eyJfdGVtcGxhdGVEYXRhIjp7ImNvbnRlbnRUeXBlIjoiJGl0ZW00X3RpdGxlIiwibGluZUNvdW50IjoiMSIsIndvcmRDb3VudCI6IjExIn0sInRhZyI6IiRpdGVtNF90aXRsZSJ9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375030" y="2590423"/>
            <a:ext cx="2792098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未采用超景深显微镜等设备对不良焊点进行微观分析，无法区分焊料润湿不良与助焊剂失效等具体原因。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eyJfdGVtcGxhdGVEYXRhIjp7ImNvbnRlbnRUeXBlIjoiJGl0ZW00X2MiLCJsaW5lQ291bnQiOiI0Iiwid29yZENvdW50IjoiMTMifSwidGFnIjoiJGl0ZW00X2MifQ==</bd:templateData>
          </p:ext>
        </p:extLst>
      </p:sp>
      <p:sp>
        <p:nvSpPr>
          <p:cNvPr id="32" name="TextBox 3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核心问题定位（温度波动/操作差异）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guOW/g+mXrumimOWumuS9je+8iOa4qeW6puazouWKqC/mk43kvZzlt67lvILvvIlcbiMjIyDorr7lpIfnoazku7blsYDpmZBcbuWKoOeDreeuoeetiemXtOi3neaOkuW4g+WvvOiHtOeCiei+ueeDreihpeWBv+S4jei2s++8jOe6s+exs+malOeDreWxgue8uuWksemAoOaIkOa4qeWMuuS4suaJsO+8jOWunua1i+eCieS9k+S4pOS+p+a4qeW3rui+vjXihIPjgIJcbiMjIyDng63nrqHnkIbmioDmnK/okL3lkI5cbuS8oOe7n+eDremjjuWWt+WYtOWvuea1geaViOeOh+S7hTYwJe+8jOaXoOazleWunueOsOeEiueCueW/q+mAn+Wdh+WMgOWKoOeDre+8jOmDqOWIhueEiueCueWzsOWAvOa4qeW6puWBj+W3rsKxOOKEg+OAglxuIyMjIOW3peiJuuagh+WHhuWMlue8uuWksVxu5LiN5ZCM5pON5L2c5Lq65ZGY6K6+572u55qE54KJ5rip5Y+C5pWw5beu5byC5aSn77yI5aaC5oGS5rip5pe26Ze05rWu5YqowrExNeenku+8ie+8jOWvvOiHtOaJueasoemXtOi0qOmHj+azouWKqOOAglxuIyMjIOe8uumZt+WIhuaekOeyl+aUvlxu5pyq6YeH55So6LaF5pmv5rex5pi+5b6u6ZWc562J6K6+5aSH5a+55LiN6Imv54SK54K56L+b6KGM5b6u6KeC5YiG5p6Q77yM5peg5rOV5Yy65YiG54SK5paZ5ram5rm/5LiN6Imv5LiO5Yqp54SK5YmC5aSx5pWI562J5YW35L2T5Y6f5Zug44CCIiwidHBsaWQiOiIxMDAwMSIsInRwbE5hbWUiOiJsaXN0NF8yMzEyMDEwOF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关键因子分析方法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WboOWtkOWIhuaekOaWueazlSIsInRwbGlkIjoiMTAwMDEiLCJ0cGxOYW1lIjoiaDJ0aXRsZV8zMDYwMTIyNTMzODAzMDNfODc1NzgyNzc5XzI2ODA2OTM0NDExMDMwM19tb2QiLCJlZGl0ZWQiOiJmYWxzZSIsImV4dHJhUGFyYW1zIjoie1wiaW5mb191cmxcIjpcImh0dHA6Ly9iai5iY2Vib3MuY29tL3YxL3dlbmt1LWFpLWRvYy8zMDYwMTIyNTMzODAzMDMvcnRjcy9iZGpzb24vMTA0M2IzMzEwYmZjOTE2ZC5qc29uP3Jlc3BvbnNlRXhwaXJlcz1GcmklMkMlMjAxNyUyMEFwciUyMDIwMjYlMjAyMSUzQTM3JTNBMjUlMjAlMkIwODAwJmF1dGhvcml6YXRpb249YmNlLWF1dGgtdjElMkY0NmRjOGNjMzQ2NzQ0ZGFkODAwNjUxODIzYTk2ZDljZCUyRjIwMjYtMDMtMDNUMTMlM0EzNyUzQTI1WiUyRi0xJTJGaG9zdCUyRjM4ZWNjMmI3NWI5ZjFiZTNhYWNlNzQ5ZGYzNGY2YThlMDE5ODcwOTkxMGM1NDFmZWFkMDFjMzFmYTQ2MWM3NjMmcmVzcG9uc2VDb250ZW50VHlwZT1hcHBsaWNhdGlvbiUyRmpzb24mcmVzcG9uc2VDYWNoZUNvbnRyb2w9bWF4LWFnZSUzRDM4ODgwMDB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72706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1345045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2728663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3501001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2706" y="1563477"/>
            <a:ext cx="1061490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2728663" y="1563477"/>
            <a:ext cx="1061490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量具校准验证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33352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在实施MSA前必须确保所有测量设备完成校准并处于有效期内，包括千分尺、卡尺等基础量具的零点校正和线性验证。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604678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样本选择策略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604678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选取10-15个覆盖过程变差±3σ的样本，确保包含规格上下限临界值，避免因样本单一性导致GR&amp;R评估失真。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783355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数据采集规范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83355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采用盲测法由3名操作者对同一零件重复测量3次，记录原始数据时禁止四舍五入，保留小数点后三位有效数字。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6943428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软件分析阶段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943428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使用Minitab进行嵌套方差分析，重点观察%GR&amp;R（应&lt;10%）、NDC（应≥5）等核心指标，同时检查交互作用图是否存在异常交叉。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9075321" y="2283010"/>
            <a:ext cx="2113907" cy="97076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改进措施闭环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eyJ0YWciOiIkaXRlbTVfdGl0bGUifQ==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9075321" y="3165709"/>
            <a:ext cx="2116763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针对偏倚超差问题采用标准块再校准，对人员操作差异开展防错夹具设计，最终形成MSA报告并更新控制计划。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eyJ0YWciOiIkaXRlbTVfYyJ9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946417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Freeform 20"/>
          <p:cNvSpPr/>
          <p:nvPr/>
        </p:nvSpPr>
        <p:spPr>
          <a:xfrm rot="0">
            <a:off x="5718755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7114249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Freeform 22"/>
          <p:cNvSpPr/>
          <p:nvPr/>
        </p:nvSpPr>
        <p:spPr>
          <a:xfrm rot="0">
            <a:off x="7886587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9248970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Freeform 24"/>
          <p:cNvSpPr/>
          <p:nvPr/>
        </p:nvSpPr>
        <p:spPr>
          <a:xfrm rot="0">
            <a:off x="10021308" y="1685042"/>
            <a:ext cx="446385" cy="446385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4946417" y="1563477"/>
            <a:ext cx="1061490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7114249" y="1563477"/>
            <a:ext cx="1054996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9248970" y="1563477"/>
            <a:ext cx="1000018" cy="689515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MSA（测量系统分析）实施流程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1TQe+8iOa1i+mHj+ezu+e7n+WIhuaekO+8ieWunuaWvea1geeoi1xuIyMjIOmHj+WFt+agoeWHhumqjOivgVxu5Zyo5a6e5pa9TVNB5YmN5b+F6aG756Gu5L+d5omA5pyJ5rWL6YeP6K6+5aSH5a6M5oiQ5qCh5YeG5bm25aSE5LqO5pyJ5pWI5pyf5YaF77yM5YyF5ous5Y2D5YiG5bC644CB5Y2h5bC6562J5Z+656GA6YeP5YW355qE6Zu254K55qCh5q2j5ZKM57q/5oCn6aqM6K+B44CCXG4jIyMg5qC35pys6YCJ5oup562W55WlXG7pgInlj5YxMC0xNeS4quimhueblui/h+eoi+WPmOW3rsKxM8+D55qE5qC35pys77yM56Gu5L+d5YyF5ZCr6KeE5qC85LiK5LiL6ZmQ5Li055WM5YC877yM6YG/5YWN5Zug5qC35pys5Y2V5LiA5oCn5a+86Ie0R1ImUuivhOS8sOWkseecn+OAglxuIyMjIOaVsOaNrumHh+mbhuinhOiMg1xu6YeH55So55uy5rWL5rOV55SxM+WQjeaTjeS9nOiAheWvueWQjOS4gOmbtuS7tumHjeWkjea1i+mHjzPmrKHvvIzorrDlvZXljp/lp4vmlbDmja7ml7bnpoHmraLlm5voiI3kupTlhaXvvIzkv53nlZnlsI/mlbDngrnlkI7kuInkvY3mnInmlYjmlbDlrZfjgIJcbiMjIyDova/ku7bliIbmnpDpmLbmrrVcbuS9v+eUqE1pbml0YWLov5vooYzltYzlpZfmlrnlt67liIbmnpDvvIzph43ngrnop4Llr58lR1ImUu+8iOW6lDwxMCXvvInjgIFOREPvvIjlupTiiaU177yJ562J5qC45b+D5oyH5qCH77yM5ZCM5pe25qOA5p+l5Lqk5LqS5L2c55So5Zu+5piv5ZCm5a2Y5Zyo5byC5bi45Lqk5Y+J44CCXG4jIyMg5pS56L+b5o6q5pa96Zet546vXG7pkojlr7nlgY/lgJrotoXlt67pl67popjph4fnlKjmoIflh4blnZflho3moKHlh4bvvIzlr7nkurrlkZjmk43kvZzlt67lvILlvIDlsZXpmLLplJnlpLnlhbforr7orqHvvIzmnIDnu4jlvaLmiJBNU0HmiqXlkYrlubbmm7TmlrDmjqfliLborqHliJLjgIIiLCJ0cGxpZCI6IjEwMDAxIiwidHBsTmFtZSI6Imxpc3Q1XzFfbW9kIiwiZWRpdGVkIjoiZmFsc2UiLCJleHRyYVBhcmFtcyI6IntcImluZm9fdXJsXCI6XCJodHRwOi8vYmouYmNlYm9zLmNvbS92MS93ZW5rdS1haS1kb2MvMzA2MDEyMjUzMzgwMzAzL3J0Y3MvYmRqc29uLzEwNDNiMzMxMGJmYzkxNmQuanNvbj9yZXNwb25zZUV4cGlyZXM9RnJpJTJDJTIwMTclMjBBcHIlMjAyMDI2JTIwMjElM0EzNyUzQTI1JTIwJTJCMDgwMCZhdXRob3JpemF0aW9uPWJjZS1hdXRoLXYxJTJGNDZkYzhjYzM0Njc0NGRhZDgwMDY1MTgyM2E5NmQ5Y2QlMkYyMDI2LTAzLTAzVDEzJTNBMzclM0EyNVolMkYtMSUyRmhvc3QlMkYzOGVjYzJiNzViOWYxYmUzYWFjZTc0OWRmMzRmNmE4ZTAxOTg3MDk5MTBjNTQxZmVhZDAxYzMxZmE0NjFjNzYzJnJlc3BvbnNlQ29udGVudFR5cGU9YXBwbGljYXRpb24lMkZqc29uJnJlc3BvbnNlQ2FjaGVDb250cm9sPW1heC1hZ2UlM0QzODg4MDAwXCJ9In0=</bd:templateData>
    </p:ext>
  </p:extLst>
</p:sld>
</file>

<file path=ppt/slides/slide8.xml><?xml version="1.0" encoding="utf-8"?>
<p:sld xmlns:a="http://schemas.openxmlformats.org/drawingml/2006/main" xmlns:c="http://schemas.openxmlformats.org/drawingml/2006/chart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882187" y="1590397"/>
            <a:ext cx="4984505" cy="371612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温度精准度决定良品率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标准焊接温度区间（200-250°C）良品率达92.7%，显著高于低温（85.2%）和高温（78.4%）工艺，</a:t>
            </a: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±25°C波动范围是关键阈值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智能温控技术突破瓶颈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采用闭环控制的智能焊接良品率提升至96.5%，较传统标准工艺再提高3.8个百分点，验证自动化调节的可靠性优势。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b="1"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过热风险大于欠热</a:t>
            </a: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: 高温焊接良品率比低温焊接低6.8个百分点，反映材料热损伤（变形/开裂）对质量的影响大于焊接不充分问题。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graphicFrame>
        <p:nvGraphicFramePr>
          <p:cNvPr id="4" name="Chart 4"/>
          <p:cNvGraphicFramePr>
            <a:graphicFrameLocks noGrp="1"/>
          </p:cNvGraphicFramePr>
          <p:nvPr/>
        </p:nvGraphicFramePr>
        <p:xfrm>
          <a:off x="650321" y="1706525"/>
          <a:ext cx="4645152" cy="4186762"/>
        </p:xfrm>
        <a:graphic>
          <a:graphicData uri="http://schemas.openxmlformats.org/drawingml/2006/chart">
            <c:chart xmlns:ooxmlsdkcls="c:C_CT_RelId" r:id="rId3"/>
          </a:graphicData>
        </a:graphic>
      </p:graphicFrame>
      <p:sp>
        <p:nvSpPr>
          <p:cNvPr id="5" name="TextBox 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温度控制数据波动诊断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mBgYGNoYXJ0LXYxXG57XCJjb2x1bW5zXCI6IFtcIua4qeW6puaOp+WItuWPguaVsFwiLCBcIuiJr+WTgeeOh++8iCXvvIlcIl0sIFwiZGF0YVwiOiBbW1wi5L2O5rip54SK5o6l77yIPDIwMMKwQ++8iVwiLCA4NS4yXSwgW1wi5qCH5YeG54SK5o6l77yIMjAwLTI1MMKwQ++8iVwiLCA5Mi43XSwgW1wi6auY5rip54SK5o6l77yIPjI1MMKwQ++8iVwiLCA3OC40XSwgW1wi5pm66IO95rip5o6n54SK5o6lXCIsIDk2LjVdXSwgXCJ0eXBlXCI6IFwibGluZVwifVxuYGBgLSAqKua4qeW6pueyvuWHhuW6puWGs+WumuiJr+WTgeeOhyoqOiDmoIflh4bnhIrmjqXmuKnluqbljLrpl7TvvIgyMDAtMjUwwrBD77yJ6Imv5ZOB546H6L6+OTIuNyXvvIzmmL7okZfpq5jkuo7kvY7muKnvvIg4NS4yJe+8ieWSjOmrmOa4qe+8iDc4LjQl77yJ5bel6Im677yMKirCsTI1wrBD5rOi5Yqo6IyD5Zu05piv5YWz6ZSu6ZiI5YC8KirjgIJcbi0gKirmmbrog73muKnmjqfmioDmnK/nqoHnoLTnk7bpoogqKjog6YeH55So6Zet546v5o6n5Yi255qE5pm66IO954SK5o6l6Imv5ZOB546H5o+Q5Y2H6IezOTYuNSXvvIzovoPkvKDnu5/moIflh4blt6Xoibrlho3mj5Dpq5gzLjjkuKrnmb7liIbngrnvvIzpqozor4Hoh6rliqjljJbosIPoioLnmoTlj6/pnaDmgKfkvJjlir/jgIJcbi0gKirov4fng63po47pmanlpKfkuo7mrKDng60qKjog6auY5rip54SK5o6l6Imv5ZOB546H5q+U5L2O5rip54SK5o6l5L2ONi445Liq55m+5YiG54K577yM5Y+N5pig5p2Q5paZ54Ot5o2f5Lyk77yI5Y+Y5b2iL+W8gOijgu+8ieWvuei0qOmHj+eahOW9seWTjeWkp+S6jueEiuaOpeS4jeWFheWIhumXrumimOOAgiIsInRwbGlkIjoiMTAwMDEiLCJ0cGxOYW1lIjoidGl0bGVHcmFwaF8z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b="16675" t="16675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采用VSM工具记录不同操作员从取板到完成焊接的CT时间，发现熟练人员比新人快40秒，主要差异在助焊剂喷涂手法。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动作时间研究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制定包含烙铁角度（35°-45°）、送锡量（0.5mm³/点）等18项关键操作的评估标准，按ABC三级认证考核操作人员。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技能矩阵建立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针对手工焊接常见的虚焊问题，设计带限位装置的焊台，强制保持烙铁与PCB的接触角度，将人为变异系数从12%降至5%。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防错工装导入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操作人员标准化差异评估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TjeS9nOS6uuWRmOagh+WHhuWMluW3ruW8guivhOS8sFxuIyMjIOWKqOS9nOaXtumXtOeglOeptlxu6YeH55SoVlNN5bel5YW36K6w5b2V5LiN5ZCM5pON5L2c5ZGY5LuO5Y+W5p2/5Yiw5a6M5oiQ54SK5o6l55qEQ1Tml7bpl7TvvIzlj5HnjrDnhp/nu4PkurrlkZjmr5TmlrDkurrlv6s0MOenku+8jOS4u+imgeW3ruW8guWcqOWKqeeEiuWJguWWt+a2guaJi+azleOAglxuIyMjIOaKgOiDveefqemYteW7uueri1xu5Yi25a6a5YyF5ZCr54OZ6ZOB6KeS5bqm77yIMzXCsC00NcKw77yJ44CB6YCB6ZSh6YeP77yIMC41bW3Csy/ngrnvvInnrYkxOOmhueWFs+mUruaTjeS9nOeahOivhOS8sOagh+WHhu+8jOaMiUFCQ+S4iee6p+iupOivgeiAg+aguOaTjeS9nOS6uuWRmOOAglxuIyMjIOmYsumUmeW3peijheWvvOWFpVxu6ZKI5a+55omL5bel54SK5o6l5bi46KeB55qE6Jma54SK6Zeu6aKY77yM6K6+6K6h5bim6ZmQ5L2N6KOF572u55qE54SK5Y+w77yM5by65Yi25L+d5oyB54OZ6ZOB5LiOUENC55qE5o6l6Kem6KeS5bqm77yM5bCG5Lq65Li65Y+Y5byC57O75pWw5LuOMTIl6ZmN6IezNSXjgIIiLCJ0cGxpZCI6IjEwMDAxIiwidHBsTmFtZSI6Imxpc3QzX0ltZzEzX21vZCIsImVkaXRlZCI6ImZhbHNlIiwiZXh0cmFQYXJhbXMiOiJ7XCJpbmZvX3VybFwiOlwiaHR0cDovL2JqLmJjZWJvcy5jb20vdjEvd2Vua3UtYWktZG9jLzMwNjAxMjI1MzM4MDMwMy9ydGNzL2JkanNvbi8xMDQzYjMzMTBiZmM5MTZkLmpzb24/cmVzcG9uc2VFeHBpcmVzPUZyaSUyQyUyMDE3JTIwQXByJTIwMjAyNiUyMDIxJTNBMzclM0EyNSUyMCUyQjA4MDAmYXV0aG9yaXphdGlvbj1iY2UtYXV0aC12MSUyRjQ2ZGM4Y2MzNDY3NDRkYWQ4MDA2NTE4MjNhOTZkOWNkJTJGMjAyNi0wMy0wM1QxMyUzQTM3JTNBMjVaJTJGLTElMkZob3N0JTJGMzhlY2MyYjc1YjlmMWJlM2FhY2U3NDlkZjM0ZjZhOGUwMTk4NzA5OTEwYzU0MWZlYWQwMWMzMWZhNDYxYzc2MyZyZXNwb25zZUNvbnRlbnRUeXBlPWFwcGxpY2F0aW9uJTJGanNvbiZyZXNwb25zZUNhY2hlQ29udHJvbD1tYXgtYWdlJTNEMzg4ODAwMFwifSJ9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45a1ccc701834cc56e88e4b14fd5d188_1772545193_91ce28ec4b3787d8289e50c171368d10","ReservedCode1":"8cd3d4867326c4990960b403c2b1758288985393bdabdf9b61dd24f80d6e865f","ContentPropagator":"001191110000802100433B10001","PropagateID":"45a1ccc701834cc56e88e4b14fd5d188_1772545193_91ce28ec4b3787d8289e50c171368d10","ReservedCode2":"8cd3d4867326c4990960b403c2b1758288985393bdabdf9b61dd24f80d6e865f"}</vt:lpwstr>
  </op:property>
</op:Properties>
</file>