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  <Override ContentType="application/vnd.openxmlformats-officedocument.presentationml.slide+xml" PartName="/ppt/slides/slide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drawingml.chart+xml" PartName="/ppt/charts/chart.xml"/>
  <Default Extension="xlsx" ContentType="application/vnd.openxmlformats-officedocument.spreadsheetml.sheet"/>
  <Override ContentType="application/vnd.openxmlformats-officedocument.presentationml.slide+xml" PartName="/ppt/slides/slide4.xml"/>
  <Default Extension="jpg" ContentType="image/jpeg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custom-properties+xml" PartName="/docProps/custom.xml"/>
</Types>
</file>

<file path=_rels/.rels><?xml version="1.0" encoding="UTF-8" standalone="yes"?>
<Relationships xmlns="http://schemas.openxmlformats.org/package/2006/relationships">
<Relationship Target="ppt/presentation.xml" Type="http://schemas.openxmlformats.org/officeDocument/2006/relationships/officeDocument" Id="rId1"/>
<Relationship Target="docProps/thumbnail.jpeg" Type="http://schemas.openxmlformats.org/package/2006/relationships/metadata/thumbnail" Id="rId2"/>
<Relationship Target="docProps/core.xml" Type="http://schemas.openxmlformats.org/package/2006/relationships/metadata/core-properties" Id="rId3"/>
<Relationship Target="docProps/app.xml" Type="http://schemas.openxmlformats.org/officeDocument/2006/relationships/extended-properties" Id="rId4"/>
<Relationship Target="docProps/custom.xml" Type="http://schemas.openxmlformats.org/officeDocument/2006/relationships/custom-properties" Id="rId5"/>
</Relationships>
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autoCompressPictures="0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</p:sldIdLst>
  <p:sldSz cx="12192000" cy="6858000" type="screen16x9"/>
  <p:notesSz cx="6858000" cy="9144000"/>
  <p:defaultTextStyle>
    <a:defPPr>
      <a:defRPr lang="zh-CN"/>
    </a:defPPr>
    <a:lvl1pPr algn="l" defTabSz="914400" eaLnBrk="1" hangingPunct="1" latinLnBrk="0" marL="0" rtl="0">
      <a:defRPr kern="1200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ooxmlsdkcls="c:P15_CT_ExtendedGuideList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p="http://schemas.openxmlformats.org/presentationml/2006/main" xmlns:r="http://schemas.openxmlformats.org/officeDocument/2006/relationships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p="http://schemas.openxmlformats.org/presentationml/2006/main" xmlns:r="http://schemas.openxmlformats.org/officeDocument/2006/relationships" lastView="sldThumbnailView">
  <p:normalViewPr>
    <p:restoredLeft sz="16520"/>
    <p:restoredTop sz="94674"/>
  </p:normalViewPr>
  <p:slideViewPr>
    <p:cSldViewPr snapToGrid="0">
      <p:cViewPr varScale="1">
        <p:scale>
          <a:sx d="100" n="124"/>
          <a:sy d="100" n="124"/>
        </p:scale>
        <p:origin x="224" y="168"/>
      </p:cViewPr>
      <p:guideLst/>
    </p:cSldViewPr>
  </p:slideViewPr>
  <p:notesTextViewPr>
    <p:cViewPr>
      <p:scale>
        <a:sx d="1" n="1"/>
        <a:sy d="1" n="1"/>
      </p:scale>
      <p:origin x="0" y="0"/>
    </p:cViewPr>
  </p:notesTextViewPr>
  <p:gridSpacing cx="72008" cy="72008"/>
</p:viewPr>
</file>

<file path=ppt/_rels/presentation.xml.rels><?xml version="1.0" encoding="UTF-8" standalone="yes"?>
<Relationships xmlns="http://schemas.openxmlformats.org/package/2006/relationships">
<Relationship Target="slideMasters/slideMaster1.xml" Type="http://schemas.openxmlformats.org/officeDocument/2006/relationships/slideMaster" Id="rId1"/>
<Relationship Target="presProps.xml" Type="http://schemas.openxmlformats.org/officeDocument/2006/relationships/presProps" Id="rId2"/>
<Relationship Target="viewProps.xml" Type="http://schemas.openxmlformats.org/officeDocument/2006/relationships/viewProps" Id="rId3"/>
<Relationship Target="theme/theme1.xml" Type="http://schemas.openxmlformats.org/officeDocument/2006/relationships/theme" Id="rId4"/>
<Relationship Target="tableStyles.xml" Type="http://schemas.openxmlformats.org/officeDocument/2006/relationships/tableStyles" Id="rId5"/>
<Relationship Target="slides/slide1.xml" Type="http://schemas.openxmlformats.org/officeDocument/2006/relationships/slide" Id="rId6"/>
<Relationship Target="slides/slide.xml" Type="http://schemas.openxmlformats.org/officeDocument/2006/relationships/slide" Id="rId7"/>
<Relationship Target="slides/slide2.xml" Type="http://schemas.openxmlformats.org/officeDocument/2006/relationships/slide" Id="rId8"/>
<Relationship Target="slides/slide3.xml" Type="http://schemas.openxmlformats.org/officeDocument/2006/relationships/slide" Id="rId9"/>
<Relationship Target="slides/slide4.xml" Type="http://schemas.openxmlformats.org/officeDocument/2006/relationships/slide" Id="rId10"/>
<Relationship Target="slides/slide5.xml" Type="http://schemas.openxmlformats.org/officeDocument/2006/relationships/slide" Id="rId11"/>
<Relationship Target="slides/slide6.xml" Type="http://schemas.openxmlformats.org/officeDocument/2006/relationships/slide" Id="rId12"/>
<Relationship Target="slides/slide7.xml" Type="http://schemas.openxmlformats.org/officeDocument/2006/relationships/slide" Id="rId13"/>
<Relationship Target="slides/slide8.xml" Type="http://schemas.openxmlformats.org/officeDocument/2006/relationships/slide" Id="rId14"/>
<Relationship Target="slides/slide9.xml" Type="http://schemas.openxmlformats.org/officeDocument/2006/relationships/slide" Id="rId15"/>
<Relationship Target="slides/slide10.xml" Type="http://schemas.openxmlformats.org/officeDocument/2006/relationships/slide" Id="rId16"/>
<Relationship Target="slides/slide11.xml" Type="http://schemas.openxmlformats.org/officeDocument/2006/relationships/slide" Id="rId17"/>
<Relationship Target="slides/slide12.xml" Type="http://schemas.openxmlformats.org/officeDocument/2006/relationships/slide" Id="rId18"/>
<Relationship Target="slides/slide13.xml" Type="http://schemas.openxmlformats.org/officeDocument/2006/relationships/slide" Id="rId19"/>
<Relationship Target="slides/slide14.xml" Type="http://schemas.openxmlformats.org/officeDocument/2006/relationships/slide" Id="rId20"/>
<Relationship Target="slides/slide15.xml" Type="http://schemas.openxmlformats.org/officeDocument/2006/relationships/slide" Id="rId21"/>
<Relationship Target="slides/slide16.xml" Type="http://schemas.openxmlformats.org/officeDocument/2006/relationships/slide" Id="rId22"/>
<Relationship Target="slides/slide17.xml" Type="http://schemas.openxmlformats.org/officeDocument/2006/relationships/slide" Id="rId23"/>
<Relationship Target="slides/slide18.xml" Type="http://schemas.openxmlformats.org/officeDocument/2006/relationships/slide" Id="rId24"/>
<Relationship Target="slides/slide19.xml" Type="http://schemas.openxmlformats.org/officeDocument/2006/relationships/slide" Id="rId25"/>
<Relationship Target="slides/slide20.xml" Type="http://schemas.openxmlformats.org/officeDocument/2006/relationships/slide" Id="rId26"/>
<Relationship Target="slides/slide21.xml" Type="http://schemas.openxmlformats.org/officeDocument/2006/relationships/slide" Id="rId27"/>
<Relationship Target="slides/slide22.xml" Type="http://schemas.openxmlformats.org/officeDocument/2006/relationships/slide" Id="rId28"/>
<Relationship Target="slides/slide23.xml" Type="http://schemas.openxmlformats.org/officeDocument/2006/relationships/slide" Id="rId29"/>
<Relationship Target="slides/slide24.xml" Type="http://schemas.openxmlformats.org/officeDocument/2006/relationships/slide" Id="rId30"/>
<Relationship Target="slides/slide25.xml" Type="http://schemas.openxmlformats.org/officeDocument/2006/relationships/slide" Id="rId31"/>
<Relationship Target="slides/slide26.xml" Type="http://schemas.openxmlformats.org/officeDocument/2006/relationships/slide" Id="rId32"/>
</Relationships>

</file>

<file path=ppt/charts/_rels/chart.xml.rels><?xml version="1.0" encoding="UTF-8" standalone="yes"?>
<rels:Relationships xmlns:rels="http://schemas.openxmlformats.org/package/2006/relationships">
<rels:Relationship Target="../embeddings/Microsoft_Excel____.xlsx" Type="http://schemas.openxmlformats.org/officeDocument/2006/relationships/package" Id="rId1"/>
</rels:Relationships>

</file>

<file path=ppt/charts/chart.xml><?xml version="1.0" encoding="utf-8"?>
<c:chartSpace xmlns:a="http://schemas.openxmlformats.org/drawingml/2006/main" xmlns:c="http://schemas.openxmlformats.org/drawingml/2006/chart" xmlns:r="http://schemas.openxmlformats.org/officeDocument/2006/relationships">
  <c:chart>
    <c:plotArea>
      <c:barChart>
        <c:barDir val="col"/>
        <c:varyColors val="0"/>
        <c:ser>
          <c:idx val="0"/>
          <c:order val="0"/>
          <c:tx>
            <c:strRef>
              <c:f>Sheet0!$B$1</c:f>
              <c:strCache>
                <c:ptCount val="1"/>
                <c:pt idx="0">
                  <c:v>准时率（单位：%）</c:v>
                </c:pt>
              </c:strCache>
            </c:strRef>
          </c:tx>
          <c:spPr>
            <a:solidFill>
              <a:srgbClr val="9FAAB8"/>
            </a:solidFill>
          </c:spPr>
          <c:cat>
            <c:strRef>
              <c:f>Sheet0!$A$2:$A$4</c:f>
              <c:strCache>
                <c:ptCount val="3"/>
                <c:pt idx="0">
                  <c:v>万象</c:v>
                </c:pt>
                <c:pt idx="1">
                  <c:v>蔬东坡</c:v>
                </c:pt>
                <c:pt idx="2">
                  <c:v>壹米滴答</c:v>
                </c:pt>
              </c:strCache>
            </c:strRef>
          </c:cat>
          <c:val>
            <c:numRef>
              <c:f>Sheet0!$B$2:$B$4</c:f>
              <c:numCache>
                <c:ptCount val="3"/>
                <c:pt idx="0">
                  <c:v>95.0</c:v>
                </c:pt>
                <c:pt idx="1">
                  <c:v>75.0</c:v>
                </c:pt>
                <c:pt idx="2">
                  <c:v>85.0</c:v>
                </c:pt>
              </c:numCache>
            </c:numRef>
          </c:val>
        </c:ser>
        <c:axId val="0"/>
        <c:axId val="1"/>
      </c:barChart>
      <c:catAx>
        <c:axId val="0"/>
        <c:scaling>
          <c:orientation val="minMax"/>
        </c:scaling>
        <c:delete val="0"/>
        <c:axPos val="b"/>
        <c:majorTickMark val="cross"/>
        <c:minorTickMark val="none"/>
        <c:tickLblPos val="nextTo"/>
        <c:crossAx val="1"/>
        <c:crosses val="autoZero"/>
        <c:auto val="0"/>
      </c:catAx>
      <c:valAx>
        <c:axId val="1"/>
        <c:scaling>
          <c:orientation val="minMax"/>
        </c:scaling>
        <c:delete val="0"/>
        <c:axPos val="l"/>
        <c:majorTickMark val="cross"/>
        <c:minorTickMark val="none"/>
        <c:tickLblPos val="nextTo"/>
        <c:crossAx val="0"/>
        <c:crosses val="autoZero"/>
        <c:crossBetween val="between"/>
      </c:valAx>
    </c:plotArea>
    <c:legend>
      <c:legendPos val="t"/>
      <c:overlay val="0"/>
    </c:legend>
  </c:chart>
  <c:externalData r:id="rId1"/>
</c:chartSpace>
</file>

<file path=ppt/slideLayouts/_rels/slideLayout1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10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11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2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3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4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5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6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7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8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9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slideLayout1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AFF4D715-50C3-B803-A8ED-E297CF0F23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:ooxmlsdkcls="c:A16_CT_CreationId" id="{72D1C8FA-4E74-3C2B-B2E1-90179EE0F86D}"/>
              </a:ext>
            </a:extLst>
          </p:cNvPr>
          <p:cNvSpPr>
            <a:spLocks noGrp="1"/>
          </p:cNvSpPr>
          <p:nvPr>
            <p:ph idx="1" type="subTitle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kumimoji="1" lang="zh-CN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ooxmlsdkcls="c:A16_CT_CreationId" id="{EAF96F5C-20E8-D5B3-4B51-E00FBADC2408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ooxmlsdkcls="c:A16_CT_CreationId" id="{5DCA3150-268E-E144-EB8E-C83266A4625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ooxmlsdkcls="c:A16_CT_CreationId" id="{62C9375F-A225-D342-874D-7AF26BF34C8D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1213152611"/>
      </p:ext>
    </p:extLst>
  </p:cSld>
  <p:clrMapOvr>
    <a:masterClrMapping/>
  </p:clrMapOvr>
  <p:extLst>
    <p:ext uri="ooxmlsdk">
      <ooxmlsdk:mediaFallback xmlns:ooxmlsdkcls="c:OOXMLSDK_CT_MediaFallback" target="/slidelayout//ppt/slideLayouts/slideLayout1.xml.png" type="slideLayout"/>
    </p:ext>
  </p:extLst>
</p:sldLayout>
</file>

<file path=ppt/slideLayouts/slideLayout10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vert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B19FE248-CB53-29A6-B21F-1B9B25DDF7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:ooxmlsdkcls="c:A16_CT_CreationId" id="{B3CB66B5-34D0-BDE9-5932-0E416504FDCD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/>
        <p:txBody>
          <a:bodyPr vert="eaVert"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ooxmlsdkcls="c:A16_CT_CreationId" id="{2BD9B6BF-E627-7250-3EDA-1287E1110522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ooxmlsdkcls="c:A16_CT_CreationId" id="{AA7CADA8-4560-F141-7ED6-BD570DF7468A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ooxmlsdkcls="c:A16_CT_CreationId" id="{24590A53-D30B-FB19-DA4E-56FFB4BECD9D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1821721733"/>
      </p:ext>
    </p:extLst>
  </p:cSld>
  <p:clrMapOvr>
    <a:masterClrMapping/>
  </p:clrMapOvr>
  <p:extLst>
    <p:ext uri="ooxmlsdk">
      <ooxmlsdk:mediaFallback xmlns:ooxmlsdkcls="c:OOXMLSDK_CT_MediaFallback" target="/slidelayout//ppt/slideLayouts/slideLayout10.xml.png" type="slideLayout"/>
    </p:ext>
  </p:extLst>
</p:sldLayout>
</file>

<file path=ppt/slideLayouts/slideLayout11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vertTitleAndTx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:ooxmlsdkcls="c:A16_CT_CreationId" id="{9F20F4DD-F736-F394-947B-5741BD745FEF}"/>
              </a:ext>
            </a:extLst>
          </p:cNvPr>
          <p:cNvSpPr>
            <a:spLocks noGrp="1"/>
          </p:cNvSpPr>
          <p:nvPr>
            <p:ph orient="vert" type="title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:ooxmlsdkcls="c:A16_CT_CreationId" id="{B6E099BE-C301-7614-65DF-46D9E84D64D7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ooxmlsdkcls="c:A16_CT_CreationId" id="{5B136390-1E46-C21F-75CD-E31A78324479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ooxmlsdkcls="c:A16_CT_CreationId" id="{785A1DA6-C2F0-C179-3F42-8D6667B9AE87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ooxmlsdkcls="c:A16_CT_CreationId" id="{B4619AC8-8FAF-9013-7FB4-18456D33271D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2923299543"/>
      </p:ext>
    </p:extLst>
  </p:cSld>
  <p:clrMapOvr>
    <a:masterClrMapping/>
  </p:clrMapOvr>
  <p:extLst>
    <p:ext uri="ooxmlsdk">
      <ooxmlsdk:mediaFallback xmlns:ooxmlsdkcls="c:OOXMLSDK_CT_MediaFallback" target="/slidelayout//ppt/slideLayouts/slideLayout11.xml.png" type="slideLayout"/>
    </p:ext>
  </p:extLst>
</p:sldLayout>
</file>

<file path=ppt/slideLayouts/slideLayout2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B05BA219-D050-862C-E65B-9683A3676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ooxmlsdkcls="c:A16_CT_CreationId" id="{773736A5-1585-C5FA-D2FE-8F5ED1377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ooxmlsdkcls="c:A16_CT_CreationId" id="{76E2F4FD-E8D7-1C42-14C4-121EA09928CE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ooxmlsdkcls="c:A16_CT_CreationId" id="{7BD03D1D-7811-D79C-3E26-008C62664539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ooxmlsdkcls="c:A16_CT_CreationId" id="{9F5FEE4B-101F-62CC-E69D-F081B97B9CBC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2047147540"/>
      </p:ext>
    </p:extLst>
  </p:cSld>
  <p:clrMapOvr>
    <a:masterClrMapping/>
  </p:clrMapOvr>
  <p:extLst>
    <p:ext uri="ooxmlsdk">
      <ooxmlsdk:mediaFallback xmlns:ooxmlsdkcls="c:OOXMLSDK_CT_MediaFallback" target="/slidelayout//ppt/slideLayouts/slideLayout2.xml.png" type="slideLayout"/>
    </p:ext>
  </p:extLst>
</p:sldLayout>
</file>

<file path=ppt/slideLayouts/slideLayout3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4B30E9EE-8C71-67D4-A2BC-53B106986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:ooxmlsdkcls="c:A16_CT_CreationId" id="{6C09279D-06F0-EFDE-9CD6-193A29D31A41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altLang="en-US" kumimoji="1" lang="zh-CN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ooxmlsdkcls="c:A16_CT_CreationId" id="{23B3CCE7-DC65-DA1D-3E8E-70130CD6E894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ooxmlsdkcls="c:A16_CT_CreationId" id="{99B74EE2-CD7D-A99C-E5D2-1366E53CABF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ooxmlsdkcls="c:A16_CT_CreationId" id="{5252B1E2-E5C3-92D1-FF78-B950DDC1B42D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4205822510"/>
      </p:ext>
    </p:extLst>
  </p:cSld>
  <p:clrMapOvr>
    <a:masterClrMapping/>
  </p:clrMapOvr>
  <p:extLst>
    <p:ext uri="ooxmlsdk">
      <ooxmlsdk:mediaFallback xmlns:ooxmlsdkcls="c:OOXMLSDK_CT_MediaFallback" target="/slidelayout//ppt/slideLayouts/slideLayout3.xml.png" type="slideLayout"/>
    </p:ext>
  </p:extLst>
</p:sldLayout>
</file>

<file path=ppt/slideLayouts/slideLayout4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A8C4817C-99A1-757B-E4AD-A40320272A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ooxmlsdkcls="c:A16_CT_CreationId" id="{2C17D338-6AC5-3B05-1915-B1578DB8BD84}"/>
              </a:ext>
            </a:extLst>
          </p:cNvPr>
          <p:cNvSpPr>
            <a:spLocks noGrp="1"/>
          </p:cNvSpPr>
          <p:nvPr>
            <p:ph idx="1" sz="half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:ooxmlsdkcls="c:A16_CT_CreationId" id="{0F8E3BF0-2279-8BF3-1C0E-03C9E7BF3BF7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:ooxmlsdkcls="c:A16_CT_CreationId" id="{5EB8EC9A-56DC-2B36-BF93-CCB1A8E3E9AE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:ooxmlsdkcls="c:A16_CT_CreationId" id="{1F3D304B-FAC1-533F-1456-38E73C2AFC52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:ooxmlsdkcls="c:A16_CT_CreationId" id="{016F4D4A-E839-BFE4-78EA-559F4A54D91C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1968786054"/>
      </p:ext>
    </p:extLst>
  </p:cSld>
  <p:clrMapOvr>
    <a:masterClrMapping/>
  </p:clrMapOvr>
  <p:extLst>
    <p:ext uri="ooxmlsdk">
      <ooxmlsdk:mediaFallback xmlns:ooxmlsdkcls="c:OOXMLSDK_CT_MediaFallback" target="/slidelayout//ppt/slideLayouts/slideLayout4.xml.png" type="slideLayout"/>
    </p:ext>
  </p:extLst>
</p:sldLayout>
</file>

<file path=ppt/slideLayouts/slideLayout5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044C5FF1-6080-2725-74AB-5FF7D3F272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:ooxmlsdkcls="c:A16_CT_CreationId" id="{47A501C3-38EB-2364-C39C-33279253F15E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zh-CN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:ooxmlsdkcls="c:A16_CT_CreationId" id="{85EEC63D-4589-C043-285B-B8127689F2C7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:ooxmlsdkcls="c:A16_CT_CreationId" id="{18810A47-0A22-AB30-2FCE-43F3C972A800}"/>
              </a:ext>
            </a:extLst>
          </p:cNvPr>
          <p:cNvSpPr>
            <a:spLocks noGrp="1"/>
          </p:cNvSpPr>
          <p:nvPr>
            <p:ph idx="3" sz="quarter" type="body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zh-CN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:ooxmlsdkcls="c:A16_CT_CreationId" id="{588C72C7-7B09-FD2C-30C5-4350039BABB1}"/>
              </a:ext>
            </a:extLst>
          </p:cNvPr>
          <p:cNvSpPr>
            <a:spLocks noGrp="1"/>
          </p:cNvSpPr>
          <p:nvPr>
            <p:ph idx="4" sz="quarter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:ooxmlsdkcls="c:A16_CT_CreationId" id="{B3957867-163A-9E7A-AE92-DDB0D8E1D82F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:ooxmlsdkcls="c:A16_CT_CreationId" id="{140928ED-F638-2A81-FAF0-17D14FCA9799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:ooxmlsdkcls="c:A16_CT_CreationId" id="{EB5BCCDA-B30D-A94D-59C6-47F6302534CD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4120130515"/>
      </p:ext>
    </p:extLst>
  </p:cSld>
  <p:clrMapOvr>
    <a:masterClrMapping/>
  </p:clrMapOvr>
  <p:extLst>
    <p:ext uri="ooxmlsdk">
      <ooxmlsdk:mediaFallback xmlns:ooxmlsdkcls="c:OOXMLSDK_CT_MediaFallback" target="/slidelayout//ppt/slideLayouts/slideLayout5.xml.png" type="slideLayout"/>
    </p:ext>
  </p:extLst>
</p:sldLayout>
</file>

<file path=ppt/slideLayouts/slideLayout6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F6C2DB04-0D11-419F-4D88-8EE71954B8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:ooxmlsdkcls="c:A16_CT_CreationId" id="{5CFF8EF7-C3FC-15DF-EB99-F3AFA6C50F0F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:ooxmlsdkcls="c:A16_CT_CreationId" id="{BBA37BA3-FB71-5172-B46A-25DF8DB9748B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:ooxmlsdkcls="c:A16_CT_CreationId" id="{890FED2D-6DE6-4528-CEC4-A1B115005D03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3281781461"/>
      </p:ext>
    </p:extLst>
  </p:cSld>
  <p:clrMapOvr>
    <a:masterClrMapping/>
  </p:clrMapOvr>
  <p:extLst>
    <p:ext uri="ooxmlsdk">
      <ooxmlsdk:mediaFallback xmlns:ooxmlsdkcls="c:OOXMLSDK_CT_MediaFallback" target="/slidelayout//ppt/slideLayouts/slideLayout6.xml.png" type="slideLayout"/>
    </p:ext>
  </p:extLst>
</p:sldLayout>
</file>

<file path=ppt/slideLayouts/slideLayout7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:ooxmlsdkcls="c:A16_CT_CreationId" id="{3C4BDD16-6439-B908-EDD7-E328E0DBDD56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:ooxmlsdkcls="c:A16_CT_CreationId" id="{82E04F1C-1C5E-FF25-BFF4-A2FD0C4AB89F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:ooxmlsdkcls="c:A16_CT_CreationId" id="{25C5C0E4-D1F8-57FC-808D-20A6FC4DDD9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495038035"/>
      </p:ext>
    </p:extLst>
  </p:cSld>
  <p:clrMapOvr>
    <a:masterClrMapping/>
  </p:clrMapOvr>
  <p:extLst>
    <p:ext uri="ooxmlsdk">
      <ooxmlsdk:mediaFallback xmlns:ooxmlsdkcls="c:OOXMLSDK_CT_MediaFallback" target="/slidelayout//ppt/slideLayouts/slideLayout7.xml.png" type="slideLayout"/>
    </p:ext>
  </p:extLst>
</p:sldLayout>
</file>

<file path=ppt/slideLayouts/slideLayout8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obj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7843FCD8-D346-D209-27B3-7C09A6E16E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ooxmlsdkcls="c:A16_CT_CreationId" id="{4FB47027-3D1C-237E-E4D0-376667F147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:ooxmlsdkcls="c:A16_CT_CreationId" id="{F304B274-03F4-DFA5-61F7-9E8E0AC98463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zh-CN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:ooxmlsdkcls="c:A16_CT_CreationId" id="{D8BAC8FF-DC28-5C76-6936-568A1EF2BCE4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:ooxmlsdkcls="c:A16_CT_CreationId" id="{0762A2AA-F26F-56C5-60C1-F265434CD341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:ooxmlsdkcls="c:A16_CT_CreationId" id="{2E79CC6C-B836-7CF1-8B26-F26AD1439431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3850346981"/>
      </p:ext>
    </p:extLst>
  </p:cSld>
  <p:clrMapOvr>
    <a:masterClrMapping/>
  </p:clrMapOvr>
  <p:extLst>
    <p:ext uri="ooxmlsdk">
      <ooxmlsdk:mediaFallback xmlns:ooxmlsdkcls="c:OOXMLSDK_CT_MediaFallback" target="/slidelayout//ppt/slideLayouts/slideLayout8.xml.png" type="slideLayout"/>
    </p:ext>
  </p:extLst>
</p:sldLayout>
</file>

<file path=ppt/slideLayouts/slideLayout9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pic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93E0D37B-120B-5DC1-45AB-49EAA8B78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:ooxmlsdkcls="c:A16_CT_CreationId" id="{BB5A8308-143D-B013-FA6D-13A508B23FD4}"/>
              </a:ext>
            </a:extLst>
          </p:cNvPr>
          <p:cNvSpPr>
            <a:spLocks noGrp="1"/>
          </p:cNvSpPr>
          <p:nvPr>
            <p:ph idx="1" type="pic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altLang="en-US" kumimoji="1" lang="zh-CN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:ooxmlsdkcls="c:A16_CT_CreationId" id="{A09730FC-073C-5B6F-22E8-FA4523B5C264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zh-CN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:ooxmlsdkcls="c:A16_CT_CreationId" id="{9C0007D1-71A0-CD5F-5290-4EB94B79278E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:ooxmlsdkcls="c:A16_CT_CreationId" id="{F4971ABE-DCFA-3F63-9336-9EBAF4904CA5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:ooxmlsdkcls="c:A16_CT_CreationId" id="{BF786D08-7017-BD7F-109B-79A0EF202E2B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1851326504"/>
      </p:ext>
    </p:extLst>
  </p:cSld>
  <p:clrMapOvr>
    <a:masterClrMapping/>
  </p:clrMapOvr>
  <p:extLst>
    <p:ext uri="ooxmlsdk">
      <ooxmlsdk:mediaFallback xmlns:ooxmlsdkcls="c:OOXMLSDK_CT_MediaFallback" target="/slidelayout//ppt/slideLayouts/slideLayout9.xml.png" type="slideLayout"/>
    </p:ext>
  </p:extLst>
</p:sldLayout>
</file>

<file path=ppt/slideMasters/_rels/slideMaster1.xml.rels><?xml version="1.0" encoding="UTF-8" standalone="yes"?>
<Relationships xmlns="http://schemas.openxmlformats.org/package/2006/relationships">
<Relationship Target="../slideLayouts/slideLayout1.xml" Type="http://schemas.openxmlformats.org/officeDocument/2006/relationships/slideLayout" Id="rId1"/>
<Relationship Target="../slideLayouts/slideLayout10.xml" Type="http://schemas.openxmlformats.org/officeDocument/2006/relationships/slideLayout" Id="rId10"/>
<Relationship Target="../slideLayouts/slideLayout11.xml" Type="http://schemas.openxmlformats.org/officeDocument/2006/relationships/slideLayout" Id="rId11"/>
<Relationship Target="../theme/theme1.xml" Type="http://schemas.openxmlformats.org/officeDocument/2006/relationships/theme" Id="rId12"/>
<Relationship Target="../slideLayouts/slideLayout2.xml" Type="http://schemas.openxmlformats.org/officeDocument/2006/relationships/slideLayout" Id="rId2"/>
<Relationship Target="../slideLayouts/slideLayout3.xml" Type="http://schemas.openxmlformats.org/officeDocument/2006/relationships/slideLayout" Id="rId3"/>
<Relationship Target="../slideLayouts/slideLayout4.xml" Type="http://schemas.openxmlformats.org/officeDocument/2006/relationships/slideLayout" Id="rId4"/>
<Relationship Target="../slideLayouts/slideLayout5.xml" Type="http://schemas.openxmlformats.org/officeDocument/2006/relationships/slideLayout" Id="rId5"/>
<Relationship Target="../slideLayouts/slideLayout6.xml" Type="http://schemas.openxmlformats.org/officeDocument/2006/relationships/slideLayout" Id="rId6"/>
<Relationship Target="../slideLayouts/slideLayout7.xml" Type="http://schemas.openxmlformats.org/officeDocument/2006/relationships/slideLayout" Id="rId7"/>
<Relationship Target="../slideLayouts/slideLayout8.xml" Type="http://schemas.openxmlformats.org/officeDocument/2006/relationships/slideLayout" Id="rId8"/>
<Relationship Target="../slideLayouts/slideLayout9.xml" Type="http://schemas.openxmlformats.org/officeDocument/2006/relationships/slideLayout" Id="rId9"/>
</Relationships>
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:ooxmlsdkcls="c:A16_CT_CreationId" id="{779C2722-3B8C-2065-5AC5-263CFE98F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:ooxmlsdkcls="c:A16_CT_CreationId" id="{857A3692-2AD9-CE6F-D53F-7845B9B389BC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ooxmlsdkcls="c:A16_CT_CreationId" id="{7B51CEA3-90BC-60A3-2BF0-EFFB67E7C6ED}"/>
              </a:ext>
            </a:extLst>
          </p:cNvPr>
          <p:cNvSpPr>
            <a:spLocks noGrp="1"/>
          </p:cNvSpPr>
          <p:nvPr>
            <p:ph idx="2" sz="half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ooxmlsdkcls="c:A16_CT_CreationId" id="{CA196AE0-833D-16AA-C61D-4401D75F8977}"/>
              </a:ext>
            </a:extLst>
          </p:cNvPr>
          <p:cNvSpPr>
            <a:spLocks noGrp="1"/>
          </p:cNvSpPr>
          <p:nvPr>
            <p:ph idx="3" sz="quarter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altLang="en-US" kumimoji="1" 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ooxmlsdkcls="c:A16_CT_CreationId" id="{03FBC43C-0D70-FA29-5981-9056C96452AA}"/>
              </a:ext>
            </a:extLst>
          </p:cNvPr>
          <p:cNvSpPr>
            <a:spLocks noGrp="1"/>
          </p:cNvSpPr>
          <p:nvPr>
            <p:ph idx="4" sz="quarter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3258487986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kern="1200"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sz="2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24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20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algn="l" defTabSz="914400" eaLnBrk="1" hangingPunct="1" latinLnBrk="0" marL="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.png" Type="http://schemas.openxmlformats.org/officeDocument/2006/relationships/image" Id="rId3"/>
<rels:Relationship Target="../media/image6.png" Type="http://schemas.openxmlformats.org/officeDocument/2006/relationships/image" Id="rId4"/>
<rels:Relationship Target="../media/image7.png" Type="http://schemas.openxmlformats.org/officeDocument/2006/relationships/image" Id="rId5"/>
<rels:Relationship Target="../media/image8.png" Type="http://schemas.openxmlformats.org/officeDocument/2006/relationships/image" Id="rId6"/>
<rels:Relationship Target="../media/image9.png" Type="http://schemas.openxmlformats.org/officeDocument/2006/relationships/image" Id="rId7"/>
<rels:Relationship Target="../media/image10.png" Type="http://schemas.openxmlformats.org/officeDocument/2006/relationships/image" Id="rId8"/>
</rels:Relationships>

</file>

<file path=ppt/slides/_rels/slide1.xml.rels><?xml version="1.0" encoding="UTF-8" standalone="yes"?>
<Relationships xmlns="http://schemas.openxmlformats.org/package/2006/relationships">
<Relationship Target="../slideLayouts/slideLayout7.xml" Type="http://schemas.openxmlformats.org/officeDocument/2006/relationships/slideLayout" Id="rId1"/>
<Relationship Target="../media/image1.png" Type="http://schemas.openxmlformats.org/officeDocument/2006/relationships/image" Id="rId2"/>
<Relationship Target="../media/image2.png" Type="http://schemas.openxmlformats.org/officeDocument/2006/relationships/image" Id="rId3"/>
<Relationship Target="../media/image3.png" Type="http://schemas.openxmlformats.org/officeDocument/2006/relationships/image" Id="rId4"/>
<Relationship Target="../media/image4.png" Type="http://schemas.openxmlformats.org/officeDocument/2006/relationships/image" Id="rId5"/>
<Relationship Target="../media/image5.png" Type="http://schemas.openxmlformats.org/officeDocument/2006/relationships/image" Id="rId6"/>
</Relationships>

</file>

<file path=ppt/slides/_rels/slide10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11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12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3.jpg" Type="http://schemas.openxmlformats.org/officeDocument/2006/relationships/image" Id="rId3"/>
<rels:Relationship Target="../media/image4.jpg" Type="http://schemas.openxmlformats.org/officeDocument/2006/relationships/image" Id="rId4"/>
<rels:Relationship Target="../media/image5.jpg" Type="http://schemas.openxmlformats.org/officeDocument/2006/relationships/image" Id="rId5"/>
</rels:Relationships>

</file>

<file path=ppt/slides/_rels/slide13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14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15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6.jpg" Type="http://schemas.openxmlformats.org/officeDocument/2006/relationships/image" Id="rId3"/>
</rels:Relationships>

</file>

<file path=ppt/slides/_rels/slide16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17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5.png" Type="http://schemas.openxmlformats.org/officeDocument/2006/relationships/image" Id="rId3"/>
</rels:Relationships>

</file>

<file path=ppt/slides/_rels/slide18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19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2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20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21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22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23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24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25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26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6.png" Type="http://schemas.openxmlformats.org/officeDocument/2006/relationships/image" Id="rId2"/>
</rels:Relationships>

</file>

<file path=ppt/slides/_rels/slide3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charts/chart.xml" Type="http://schemas.openxmlformats.org/officeDocument/2006/relationships/chart" Id="rId3"/>
</rels:Relationships>

</file>

<file path=ppt/slides/_rels/slide4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.jpg" Type="http://schemas.openxmlformats.org/officeDocument/2006/relationships/image" Id="rId3"/>
</rels:Relationships>

</file>

<file path=ppt/slides/_rels/slide5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.jpg" Type="http://schemas.openxmlformats.org/officeDocument/2006/relationships/image" Id="rId3"/>
</rels:Relationships>

</file>

<file path=ppt/slides/_rels/slide6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7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4.png" Type="http://schemas.openxmlformats.org/officeDocument/2006/relationships/image" Id="rId3"/>
</rels:Relationships>

</file>

<file path=ppt/slides/_rels/slide8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9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2.jpg" Type="http://schemas.openxmlformats.org/officeDocument/2006/relationships/image" Id="rId3"/>
</rels:Relationships>

</file>

<file path=ppt/slides/slide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9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19458" name="AutoShape 3"/>
          <p:cNvSpPr/>
          <p:nvPr/>
        </p:nvSpPr>
        <p:spPr>
          <a:xfrm rot="0">
            <a:off x="609600" y="609600"/>
            <a:ext cx="10972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27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课程目录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212850"/>
            <a:ext cx="914400" cy="12700"/>
          </a:xfrm>
          <a:prstGeom prst="line">
            <a:avLst/>
          </a:prstGeom>
          <a:ln w="38100">
            <a:solidFill>
              <a:srgbClr val="2563EB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200004" name="AutoShape 5"/>
          <p:cNvSpPr/>
          <p:nvPr/>
        </p:nvSpPr>
        <p:spPr>
          <a:xfrm rot="0">
            <a:off x="609600" y="1651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5400000" dist="50800">
              <a:srgbClr val="000000">
                <a:alpha val="8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05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914400" y="1955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00006" name="AutoShape 7"/>
          <p:cNvSpPr/>
          <p:nvPr/>
        </p:nvSpPr>
        <p:spPr>
          <a:xfrm rot="0">
            <a:off x="2946400" y="1955800"/>
            <a:ext cx="812800" cy="3048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800">
                <a:solidFill>
                  <a:srgbClr val="2563EB">
                    <a:alpha val="2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63" name="AutoShape 8"/>
          <p:cNvSpPr/>
          <p:nvPr/>
        </p:nvSpPr>
        <p:spPr>
          <a:xfrm rot="0">
            <a:off x="914400" y="2463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项目背景与现状分析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eyJfdGVtcGxhdGVEYXRhIjp7ImNvbnRlbnRUeXBlIjoiJGNhdGEwIiwibGluZUNvdW50IjoiMSIsIndvcmRDb3VudCI6IjUifSwidGFnIjoiJGNhdGEwIn0=</bd:templateData>
          </p:ext>
        </p:extLst>
      </p:sp>
      <p:sp>
        <p:nvSpPr>
          <p:cNvPr id="219464" name="AutoShape 9"/>
          <p:cNvSpPr/>
          <p:nvPr/>
        </p:nvSpPr>
        <p:spPr>
          <a:xfrm rot="0">
            <a:off x="914400" y="2844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0009" name="AutoShape 10"/>
          <p:cNvSpPr/>
          <p:nvPr/>
        </p:nvSpPr>
        <p:spPr>
          <a:xfrm rot="0">
            <a:off x="4368800" y="1651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5400000" dist="50800">
              <a:srgbClr val="000000">
                <a:alpha val="8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10" name="Picture 1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4673600" y="1955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00011" name="AutoShape 12"/>
          <p:cNvSpPr/>
          <p:nvPr/>
        </p:nvSpPr>
        <p:spPr>
          <a:xfrm rot="0">
            <a:off x="6705600" y="1955800"/>
            <a:ext cx="812800" cy="3048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800">
                <a:solidFill>
                  <a:srgbClr val="2563EB">
                    <a:alpha val="2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68" name="AutoShape 13"/>
          <p:cNvSpPr/>
          <p:nvPr/>
        </p:nvSpPr>
        <p:spPr>
          <a:xfrm rot="0">
            <a:off x="4673600" y="2463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问题诊断与DMAIC方法应用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eyJfdGVtcGxhdGVEYXRhIjp7ImNvbnRlbnRUeXBlIjoiJGNhdGExIiwibGluZUNvdW50IjoiMSIsIndvcmRDb3VudCI6IjUifSwidGFnIjoiJGNhdGExIn0=</bd:templateData>
          </p:ext>
        </p:extLst>
      </p:sp>
      <p:sp>
        <p:nvSpPr>
          <p:cNvPr id="219469" name="AutoShape 14"/>
          <p:cNvSpPr/>
          <p:nvPr/>
        </p:nvSpPr>
        <p:spPr>
          <a:xfrm rot="0">
            <a:off x="4673600" y="2844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0014" name="AutoShape 15"/>
          <p:cNvSpPr/>
          <p:nvPr/>
        </p:nvSpPr>
        <p:spPr>
          <a:xfrm rot="0">
            <a:off x="8128000" y="1651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5400000" dist="50800">
              <a:srgbClr val="000000">
                <a:alpha val="8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432800" y="1955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00016" name="AutoShape 17"/>
          <p:cNvSpPr/>
          <p:nvPr/>
        </p:nvSpPr>
        <p:spPr>
          <a:xfrm rot="0">
            <a:off x="10464800" y="1955800"/>
            <a:ext cx="812800" cy="3048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800">
                <a:solidFill>
                  <a:srgbClr val="2563EB">
                    <a:alpha val="2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73" name="AutoShape 18"/>
          <p:cNvSpPr/>
          <p:nvPr/>
        </p:nvSpPr>
        <p:spPr>
          <a:xfrm rot="0">
            <a:off x="8432800" y="2463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优化方案设计与实施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eyJfdGVtcGxhdGVEYXRhIjp7ImNvbnRlbnRUeXBlIjoiJGNhdGEyIiwibGluZUNvdW50IjoiMSIsIndvcmRDb3VudCI6IjUifSwidGFnIjoiJGNhdGEyIn0=</bd:templateData>
          </p:ext>
        </p:extLst>
      </p:sp>
      <p:sp>
        <p:nvSpPr>
          <p:cNvPr id="219474" name="AutoShape 19"/>
          <p:cNvSpPr/>
          <p:nvPr/>
        </p:nvSpPr>
        <p:spPr>
          <a:xfrm rot="0">
            <a:off x="8432800" y="2844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0019" name="AutoShape 20"/>
          <p:cNvSpPr/>
          <p:nvPr/>
        </p:nvSpPr>
        <p:spPr>
          <a:xfrm rot="0">
            <a:off x="609600" y="3937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5400000" dist="50800">
              <a:srgbClr val="000000">
                <a:alpha val="8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20" name="Picture 2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0">
            <a:off x="914400" y="4241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00021" name="AutoShape 22"/>
          <p:cNvSpPr/>
          <p:nvPr/>
        </p:nvSpPr>
        <p:spPr>
          <a:xfrm rot="0">
            <a:off x="2946400" y="4241800"/>
            <a:ext cx="812800" cy="3048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800">
                <a:solidFill>
                  <a:srgbClr val="2563EB">
                    <a:alpha val="2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78" name="AutoShape 23"/>
          <p:cNvSpPr/>
          <p:nvPr/>
        </p:nvSpPr>
        <p:spPr>
          <a:xfrm rot="0">
            <a:off x="914400" y="4749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关键技术应用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eyJfdGVtcGxhdGVEYXRhIjp7ImNvbnRlbnRUeXBlIjoiJGNhdGEzIiwibGluZUNvdW50IjoiMSIsIndvcmRDb3VudCI6IjUifSwidGFnIjoiJGNhdGEzIn0=</bd:templateData>
          </p:ext>
        </p:extLst>
      </p:sp>
      <p:sp>
        <p:nvSpPr>
          <p:cNvPr id="219479" name="AutoShape 24"/>
          <p:cNvSpPr/>
          <p:nvPr/>
        </p:nvSpPr>
        <p:spPr>
          <a:xfrm rot="0">
            <a:off x="914400" y="5130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0024" name="AutoShape 25"/>
          <p:cNvSpPr/>
          <p:nvPr/>
        </p:nvSpPr>
        <p:spPr>
          <a:xfrm rot="0">
            <a:off x="4368800" y="3937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5400000" dist="50800">
              <a:srgbClr val="000000">
                <a:alpha val="8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25" name="Picture 2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 rot="0">
            <a:off x="4673600" y="4241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00026" name="AutoShape 27"/>
          <p:cNvSpPr/>
          <p:nvPr/>
        </p:nvSpPr>
        <p:spPr>
          <a:xfrm rot="0">
            <a:off x="6705600" y="4241800"/>
            <a:ext cx="812800" cy="3048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800">
                <a:solidFill>
                  <a:srgbClr val="2563EB">
                    <a:alpha val="2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83" name="AutoShape 28"/>
          <p:cNvSpPr/>
          <p:nvPr/>
        </p:nvSpPr>
        <p:spPr>
          <a:xfrm rot="0">
            <a:off x="4673600" y="4749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实施效果评估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eyJfdGVtcGxhdGVEYXRhIjp7ImNvbnRlbnRUeXBlIjoiJGNhdGE0IiwibGluZUNvdW50IjoiMSIsIndvcmRDb3VudCI6IjUifSwidGFnIjoiJGNhdGE0In0=</bd:templateData>
          </p:ext>
        </p:extLst>
      </p:sp>
      <p:sp>
        <p:nvSpPr>
          <p:cNvPr id="219484" name="AutoShape 29"/>
          <p:cNvSpPr/>
          <p:nvPr/>
        </p:nvSpPr>
        <p:spPr>
          <a:xfrm rot="0">
            <a:off x="4673600" y="5130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85" name="AutoShape 30"/>
          <p:cNvSpPr/>
          <p:nvPr/>
        </p:nvSpPr>
        <p:spPr>
          <a:xfrm rot="0">
            <a:off x="8128000" y="3937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2563EB">
              <a:alpha val="4999"/>
            </a:srgbClr>
          </a:solidFill>
          <a:ln w="12700">
            <a:solidFill>
              <a:srgbClr val="2563EB">
                <a:alpha val="100000"/>
              </a:srgbClr>
            </a:solidFill>
            <a:prstDash val="dash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30" name="Picture 31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 rot="0">
            <a:off x="8432800" y="4241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19487" name="AutoShape 32"/>
          <p:cNvSpPr/>
          <p:nvPr/>
        </p:nvSpPr>
        <p:spPr>
          <a:xfrm rot="0">
            <a:off x="8432800" y="4749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2563EB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经验总结与推广价值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eyJfdGVtcGxhdGVEYXRhIjp7ImNvbnRlbnRUeXBlIjoiJGNhdGE1IiwibGluZUNvdW50IjoiMSIsIndvcmRDb3VudCI6IjUifSwidGFnIjoiJGNhdGE1In0=</bd:templateData>
          </p:ext>
        </p:extLst>
      </p:sp>
      <p:sp>
        <p:nvSpPr>
          <p:cNvPr id="219488" name="AutoShape 33"/>
          <p:cNvSpPr/>
          <p:nvPr/>
        </p:nvSpPr>
        <p:spPr>
          <a:xfrm rot="0">
            <a:off x="8432800" y="5130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uebruW9lVxu6aG555uu6IOM5pmv5LiO546w54q25YiG5p6QXG7pl67popjor4rmlq3kuI5ETUFJQ+aWueazleW6lOeUqFxu5LyY5YyW5pa55qGI6K6+6K6h5LiO5a6e5pa9XG7lhbPplK7mioDmnK/lupTnlKhcbuWunuaWveaViOaenOivhOS8sFxu57uP6aqM5oC757uT5LiO5o6o5bm/5Lu35YC8IiwidHBsaWQiOiIxMDAwMSIsInRwbE5hbWUiOiJjYXRhTGlzdF8zMDYwMTk2NzM0MjAzMDNfODc1NzgyNzc5XzI2ODA4MDU3MzYzMDMwM182X21vZCIsImVkaXRlZCI6ImZhbHNlIiwiZXh0cmFQYXJhbXMiOiJ7XCJpbmZvX3VybFwiOlwiaHR0cDovL2JqLmJjZWJvcy5jb20vdjEvd2Vua3UtYWktZG9jLzMwNjAxOTY3MzQyMDMwMy9ydGNzL2JkanNvbi9jYTRhZGZiYjRjYTQ3Nzg1Lmpzb24/cmVzcG9uc2VDb250ZW50VHlwZT1hcHBsaWNhdGlvbiUyRmpzb24mcmVzcG9uc2VDYWNoZUNvbnRyb2w9bWF4LWFnZSUzRDM4ODgwMDAmcmVzcG9uc2VFeHBpcmVzPUZyaSUyQyUyMDE3JTIwQXByJTIwMjAyNiUyMDIyJTNBMDYlM0E1NSUyMCUyQjA4MDAmYXV0aG9yaXphdGlvbj1iY2UtYXV0aC12MSUyRjQ2ZGM4Y2MzNDY3NDRkYWQ4MDA2NTE4MjNhOTZkOWNkJTJGMjAyNi0wMy0wM1QxNCUzQTA2JTNBNTVaJTJGLTElMkZob3N0JTJGZTIyZTlkNTg2NmViMWFkNDNmY2U5MTI4ZDJjZmE0ZWIwNzczMDFhZWM0Y2I1ODA5ZjMzY2I1MTMyYmQ1NjQ3M1wifSJ9</bd:templateData>
    </p:ext>
  </p:extLst>
</p:sld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117410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100003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762000" y="1778000"/>
            <a:ext cx="1016000" cy="10160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117412" name="AutoShape 5"/>
          <p:cNvSpPr/>
          <p:nvPr/>
        </p:nvSpPr>
        <p:spPr>
          <a:xfrm rot="0">
            <a:off x="762000" y="3048000"/>
            <a:ext cx="3048000" cy="1524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600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物流配送时效优化案例</a:t>
            </a:r>
            <a:endParaRPr lang="en-US" sz="1100"/>
          </a:p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cxnSp>
        <p:nvCxnSpPr>
          <p:cNvPr id="6" name="Connector 6"/>
          <p:cNvCxnSpPr/>
          <p:nvPr/>
        </p:nvCxnSpPr>
        <p:spPr>
          <a:xfrm>
            <a:off x="762000" y="4692650"/>
            <a:ext cx="1016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100006" name="AutoShape 7"/>
          <p:cNvSpPr/>
          <p:nvPr/>
        </p:nvSpPr>
        <p:spPr>
          <a:xfrm rot="0">
            <a:off x="762000" y="4953000"/>
            <a:ext cx="3048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100007" name="Picture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080000" y="1778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117416" name="AutoShape 9"/>
          <p:cNvSpPr/>
          <p:nvPr/>
        </p:nvSpPr>
        <p:spPr>
          <a:xfrm rot="0">
            <a:off x="5080000" y="2540000"/>
            <a:ext cx="6096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7417" name="AutoShape 10"/>
          <p:cNvSpPr/>
          <p:nvPr/>
        </p:nvSpPr>
        <p:spPr>
          <a:xfrm rot="0">
            <a:off x="5080000" y="3175000"/>
            <a:ext cx="6096000" cy="889000"/>
          </a:xfrm>
          <a:prstGeom prst="roundRect">
            <a:avLst>
              <a:gd fmla="val 14287" name="adj"/>
            </a:avLst>
          </a:prstGeom>
          <a:solidFill>
            <a:srgbClr val="F1F5F9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100010" name="Picture 1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5334000" y="33655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117419" name="AutoShape 12"/>
          <p:cNvSpPr/>
          <p:nvPr/>
        </p:nvSpPr>
        <p:spPr>
          <a:xfrm rot="0">
            <a:off x="5842000" y="3302000"/>
            <a:ext cx="5080000" cy="635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7420" name="AutoShape 13"/>
          <p:cNvSpPr/>
          <p:nvPr/>
        </p:nvSpPr>
        <p:spPr>
          <a:xfrm rot="0">
            <a:off x="5080000" y="4191000"/>
            <a:ext cx="6096000" cy="889000"/>
          </a:xfrm>
          <a:prstGeom prst="roundRect">
            <a:avLst>
              <a:gd fmla="val 14287" name="adj"/>
            </a:avLst>
          </a:prstGeom>
          <a:solidFill>
            <a:srgbClr val="F1F5F9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100013" name="Picture 14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0">
            <a:off x="5334000" y="43815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117422" name="AutoShape 15"/>
          <p:cNvSpPr/>
          <p:nvPr/>
        </p:nvSpPr>
        <p:spPr>
          <a:xfrm rot="0">
            <a:off x="5842000" y="4318000"/>
            <a:ext cx="5080000" cy="635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334155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高效配送背后的创新实践</a:t>
            </a:r>
            <a:endParaRPr lang="en-US" sz="1100"/>
          </a:p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</a:p>
        </p:txBody>
        <p:extLst>
          <p:ext uri="http://schemas.baidu.com/office/drawing/2023/templateData">
            <bd:templateData xmlns:bd="http://schemas.baidu.com/office/drawing/2023/templateData">eyJ0YWciOiIkc3ViVGl0bGUifQ==</bd:templateData>
          </p:ext>
        </p:extLst>
      </p:sp>
      <p:cxnSp>
        <p:nvCxnSpPr>
          <p:cNvPr id="16" name="Connector 16"/>
          <p:cNvCxnSpPr/>
          <p:nvPr/>
        </p:nvCxnSpPr>
        <p:spPr>
          <a:xfrm>
            <a:off x="5080000" y="5454650"/>
            <a:ext cx="6096000" cy="12700"/>
          </a:xfrm>
          <a:prstGeom prst="line">
            <a:avLst/>
          </a:prstGeom>
          <a:ln w="12700">
            <a:solidFill>
              <a:srgbClr val="E2E8F0">
                <a:alpha val="100000"/>
              </a:srgbClr>
            </a:solidFill>
            <a:prstDash val="solid"/>
            <a:headEnd len="med" type="none" w="med"/>
            <a:tailEnd len="med" type="none" w="me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117424" name="AutoShape 17"/>
          <p:cNvSpPr/>
          <p:nvPr/>
        </p:nvSpPr>
        <p:spPr>
          <a:xfrm rot="0">
            <a:off x="5080000" y="5651500"/>
            <a:ext cx="60960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 fontScale="100000"/>
          </a:bodyPr>
          <a:lstStyle/>
          <a:p>
            <a:pPr algn="l" defTabSz="914400" mar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等线"/>
                <a:ea typeface="宋体"/>
                <a:cs typeface="+mn-cs"/>
              </a:defRPr>
            </a:pPr>
            <a:r>
              <a:rPr lang="en-US" sz="1200">
                <a:solidFill>
                  <a:srgbClr val="94A3B8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汇报人：卓越质量智库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ueJqea1gemFjemAgeaXtuaViOS8mOWMluahiOS+iyIsInRwbGlkIjoiMTAwMDEiLCJ0cGxOYW1lIjoidGl0bGVfMzA2MDE5NjczNDIwMzAzXzg3NTc4Mjc3OV8yNjgwODA1NzM2MzAzMDNfbW9kIiwiZWRpdGVkIjoiZmFsc2UiLCJleHRyYVBhcmFtcyI6IntcImluZm9fdXJsXCI6XCJodHRwOi8vYmouYmNlYm9zLmNvbS92MS93ZW5rdS1haS1kb2MvMzA2MDE5NjczNDIwMzAzL3J0Y3MvYmRqc29uL2NhNGFkZmJiNGNhNDc3ODUuanNvbj9yZXNwb25zZUNvbnRlbnRUeXBlPWFwcGxpY2F0aW9uJTJGanNvbiZyZXNwb25zZUNhY2hlQ29udHJvbD1tYXgtYWdlJTNEMzg4ODAwMCZyZXNwb25zZUV4cGlyZXM9RnJpJTJDJTIwMTclMjBBcHIlMjAyMDI2JTIwMjIlM0EwNiUzQTU1JTIwJTJCMDgwMCZhdXRob3JpemF0aW9uPWJjZS1hdXRoLXYxJTJGNDZkYzhjYzM0Njc0NGRhZDgwMDY1MTgyM2E5NmQ5Y2QlMkYyMDI2LTAzLTAzVDE0JTNBMDYlM0E1NVolMkYtMSUyRmhvc3QlMkZlMjJlOWQ1ODY2ZWIxYWQ0M2ZjZTkxMjhkMmNmYTRlYjA3NzMwMWFlYzRjYjU4MDlmMzNjYjUxMzJiZDU2NDczXCJ9In0=</bd:templateData>
    </p:ext>
  </p:extLs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03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优化方案设计与实施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S8mOWMluaWueahiOiuvuiuoeS4juWunuaWvSIsInRwbGlkIjoiMTAwMDEiLCJ0cGxOYW1lIjoiaDJ0aXRsZV8zMDYwMTk2NzM0MjAzMDNfODc1NzgyNzc5XzI2ODA4MDU3MzYzMDMwM19tb2QiLCJlZGl0ZWQiOiJmYWxzZSIsImV4dHJhUGFyYW1zIjoie1wiaW5mb191cmxcIjpcImh0dHA6Ly9iai5iY2Vib3MuY29tL3YxL3dlbmt1LWFpLWRvYy8zMDYwMTk2NzM0MjAzMDMvcnRjcy9iZGpzb24vY2E0YWRmYmI0Y2E0Nzc4NS5qc29uP3Jlc3BvbnNlQ29udGVudFR5cGU9YXBwbGljYXRpb24lMkZqc29uJnJlc3BvbnNlQ2FjaGVDb250cm9sPW1heC1hZ2UlM0QzODg4MDAwJnJlc3BvbnNlRXhwaXJlcz1GcmklMkMlMjAxNyUyMEFwciUyMDIwMjYlMjAyMiUzQTA2JTNBNTUlMjAlMkIwODAwJmF1dGhvcml6YXRpb249YmNlLWF1dGgtdjElMkY0NmRjOGNjMzQ2NzQ0ZGFkODAwNjUxODIzYTk2ZDljZCUyRjIwMjYtMDMtMDNUMTQlM0EwNiUzQTU1WiUyRi0xJTJGaG9zdCUyRmUyMmU5ZDU4NjZlYjFhZDQzZmNlOTEyOGQyY2ZhNGViMDc3MzAxYWVjNGNiNTgwOWYzM2NiNTEzMmJkNTY0NzNcIn0ifQ==</bd:templateData>
    </p:ext>
  </p:extLs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433352" y="1428060"/>
            <a:ext cx="451865" cy="451865"/>
          </a:xfrm>
          <a:prstGeom prst="ellipse">
            <a:avLst/>
          </a:prstGeom>
          <a:solidFill>
            <a:schemeClr val="accent1">
              <a:alpha val="5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44350" y="1706994"/>
            <a:ext cx="0" cy="398877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5" name="Freeform 5"/>
          <p:cNvSpPr/>
          <p:nvPr/>
        </p:nvSpPr>
        <p:spPr>
          <a:xfrm rot="-5400000">
            <a:off x="877925" y="5290715"/>
            <a:ext cx="200816" cy="200816"/>
          </a:xfrm>
          <a:custGeom>
            <a:avLst/>
            <a:gdLst/>
            <a:ahLst/>
            <a:cxnLst/>
            <a:rect b="b" l="l" r="r" t="t"/>
            <a:pathLst>
              <a:path h="1905000" w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</a:path>
            </a:pathLst>
          </a:cu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Freeform 6"/>
          <p:cNvSpPr/>
          <p:nvPr/>
        </p:nvSpPr>
        <p:spPr>
          <a:xfrm rot="-5400000">
            <a:off x="877925" y="5491531"/>
            <a:ext cx="200816" cy="200816"/>
          </a:xfrm>
          <a:custGeom>
            <a:avLst/>
            <a:gdLst/>
            <a:ahLst/>
            <a:cxnLst/>
            <a:rect b="b" l="l" r="r" t="t"/>
            <a:pathLst>
              <a:path h="1905000" w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</a:path>
            </a:pathLst>
          </a:custGeom>
          <a:solidFill>
            <a:schemeClr val="accent3">
              <a:alpha val="5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885217" y="2819395"/>
            <a:ext cx="2215073" cy="236612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集成遗传算法、模拟退火算法等智能优化算法，结合实时路况数据（拥堵、天气、道路施工等），动态生成最优配送路径，确保路线规划科学性与适应性。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885217" y="1781131"/>
            <a:ext cx="2213705" cy="107963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多算法融合决策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9" name="AutoShape 9"/>
          <p:cNvSpPr/>
          <p:nvPr/>
        </p:nvSpPr>
        <p:spPr>
          <a:xfrm rot="0">
            <a:off x="3134403" y="1428060"/>
            <a:ext cx="451865" cy="451865"/>
          </a:xfrm>
          <a:prstGeom prst="ellipse">
            <a:avLst/>
          </a:prstGeom>
          <a:solidFill>
            <a:schemeClr val="accent1">
              <a:alpha val="5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AutoShape 10"/>
          <p:cNvSpPr/>
          <p:nvPr/>
        </p:nvSpPr>
        <p:spPr>
          <a:xfrm rot="0">
            <a:off x="3217090" y="1510747"/>
            <a:ext cx="286491" cy="286491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1" name="Connector 11"/>
          <p:cNvCxnSpPr/>
          <p:nvPr/>
        </p:nvCxnSpPr>
        <p:spPr>
          <a:xfrm>
            <a:off x="3345401" y="1706994"/>
            <a:ext cx="0" cy="398877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12" name="Freeform 12"/>
          <p:cNvSpPr/>
          <p:nvPr/>
        </p:nvSpPr>
        <p:spPr>
          <a:xfrm rot="-5400000">
            <a:off x="3578976" y="5290715"/>
            <a:ext cx="200816" cy="200816"/>
          </a:xfrm>
          <a:custGeom>
            <a:avLst/>
            <a:gdLst/>
            <a:ahLst/>
            <a:cxnLst/>
            <a:rect b="b" l="l" r="r" t="t"/>
            <a:pathLst>
              <a:path h="1905000" w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</a:path>
            </a:pathLst>
          </a:cu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Freeform 13"/>
          <p:cNvSpPr/>
          <p:nvPr/>
        </p:nvSpPr>
        <p:spPr>
          <a:xfrm rot="-5400000">
            <a:off x="3578976" y="5491531"/>
            <a:ext cx="200816" cy="200816"/>
          </a:xfrm>
          <a:custGeom>
            <a:avLst/>
            <a:gdLst/>
            <a:ahLst/>
            <a:cxnLst/>
            <a:rect b="b" l="l" r="r" t="t"/>
            <a:pathLst>
              <a:path h="1905000" w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</a:path>
            </a:pathLst>
          </a:custGeom>
          <a:solidFill>
            <a:schemeClr val="accent3">
              <a:alpha val="5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3586268" y="2819395"/>
            <a:ext cx="2215073" cy="236612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通过系统自动匹配订单与车辆资源，综合考虑载重限制、时效要求、配送点分布等因素，实现车辆利用率提升30%以上，空驶率降低至15%以内。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3586268" y="1781131"/>
            <a:ext cx="2213705" cy="107963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全局资源调度优化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6" name="AutoShape 16"/>
          <p:cNvSpPr/>
          <p:nvPr/>
        </p:nvSpPr>
        <p:spPr>
          <a:xfrm rot="0">
            <a:off x="5835454" y="1428060"/>
            <a:ext cx="451865" cy="451865"/>
          </a:xfrm>
          <a:prstGeom prst="ellipse">
            <a:avLst/>
          </a:prstGeom>
          <a:solidFill>
            <a:schemeClr val="accent1">
              <a:alpha val="5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7" name="Connector 17"/>
          <p:cNvCxnSpPr/>
          <p:nvPr/>
        </p:nvCxnSpPr>
        <p:spPr>
          <a:xfrm>
            <a:off x="6046452" y="1706994"/>
            <a:ext cx="0" cy="398877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18" name="Freeform 18"/>
          <p:cNvSpPr/>
          <p:nvPr/>
        </p:nvSpPr>
        <p:spPr>
          <a:xfrm rot="-5400000">
            <a:off x="6280027" y="5290715"/>
            <a:ext cx="200816" cy="200816"/>
          </a:xfrm>
          <a:custGeom>
            <a:avLst/>
            <a:gdLst/>
            <a:ahLst/>
            <a:cxnLst/>
            <a:rect b="b" l="l" r="r" t="t"/>
            <a:pathLst>
              <a:path h="1905000" w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</a:path>
            </a:pathLst>
          </a:cu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9" name="Freeform 19"/>
          <p:cNvSpPr/>
          <p:nvPr/>
        </p:nvSpPr>
        <p:spPr>
          <a:xfrm rot="-5400000">
            <a:off x="6280027" y="5491531"/>
            <a:ext cx="200816" cy="200816"/>
          </a:xfrm>
          <a:custGeom>
            <a:avLst/>
            <a:gdLst/>
            <a:ahLst/>
            <a:cxnLst/>
            <a:rect b="b" l="l" r="r" t="t"/>
            <a:pathLst>
              <a:path h="1905000" w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</a:path>
            </a:pathLst>
          </a:custGeom>
          <a:solidFill>
            <a:schemeClr val="accent3">
              <a:alpha val="5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" name="TextBox 20"/>
          <p:cNvSpPr txBox="1"/>
          <p:nvPr/>
        </p:nvSpPr>
        <p:spPr>
          <a:xfrm rot="0">
            <a:off x="6287319" y="2819395"/>
            <a:ext cx="2215073" cy="236612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当遇到突发订单增减、交通管制或车辆故障时，系统可在5分钟内完成路径重规划，并通过司机APP实时推送更新路线，保障配送稳定性。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21" name="TextBox 21"/>
          <p:cNvSpPr txBox="1"/>
          <p:nvPr/>
        </p:nvSpPr>
        <p:spPr>
          <a:xfrm rot="0">
            <a:off x="6287319" y="1781131"/>
            <a:ext cx="2213705" cy="107963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动态调整机制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22" name="AutoShape 22"/>
          <p:cNvSpPr/>
          <p:nvPr/>
        </p:nvSpPr>
        <p:spPr>
          <a:xfrm rot="0">
            <a:off x="8536505" y="1428060"/>
            <a:ext cx="451865" cy="451865"/>
          </a:xfrm>
          <a:prstGeom prst="ellipse">
            <a:avLst/>
          </a:prstGeom>
          <a:solidFill>
            <a:schemeClr val="accent1">
              <a:alpha val="5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23" name="Connector 23"/>
          <p:cNvCxnSpPr/>
          <p:nvPr/>
        </p:nvCxnSpPr>
        <p:spPr>
          <a:xfrm>
            <a:off x="8747503" y="1706994"/>
            <a:ext cx="0" cy="398877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24" name="Freeform 24"/>
          <p:cNvSpPr/>
          <p:nvPr/>
        </p:nvSpPr>
        <p:spPr>
          <a:xfrm rot="-5400000">
            <a:off x="8981078" y="5290715"/>
            <a:ext cx="200816" cy="200816"/>
          </a:xfrm>
          <a:custGeom>
            <a:avLst/>
            <a:gdLst/>
            <a:ahLst/>
            <a:cxnLst/>
            <a:rect b="b" l="l" r="r" t="t"/>
            <a:pathLst>
              <a:path h="1905000" w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</a:path>
            </a:pathLst>
          </a:cu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5" name="Freeform 25"/>
          <p:cNvSpPr/>
          <p:nvPr/>
        </p:nvSpPr>
        <p:spPr>
          <a:xfrm rot="-5400000">
            <a:off x="8981078" y="5491531"/>
            <a:ext cx="200816" cy="200816"/>
          </a:xfrm>
          <a:custGeom>
            <a:avLst/>
            <a:gdLst/>
            <a:ahLst/>
            <a:cxnLst/>
            <a:rect b="b" l="l" r="r" t="t"/>
            <a:pathLst>
              <a:path h="1905000" w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</a:path>
            </a:pathLst>
          </a:custGeom>
          <a:solidFill>
            <a:schemeClr val="accent3">
              <a:alpha val="5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6" name="TextBox 26"/>
          <p:cNvSpPr txBox="1"/>
          <p:nvPr/>
        </p:nvSpPr>
        <p:spPr>
          <a:xfrm rot="0">
            <a:off x="8988371" y="2819395"/>
            <a:ext cx="2215073" cy="236612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建立包含车辆实时位置、任务进度、时效达成率等关键指标的数据看板，帮助管理人员快速识别异常并介入处理。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eyJ0YWciOiIkaXRlbTRfYyJ9</bd:templateData>
          </p:ext>
        </p:extLst>
      </p:sp>
      <p:sp>
        <p:nvSpPr>
          <p:cNvPr id="27" name="TextBox 27"/>
          <p:cNvSpPr txBox="1"/>
          <p:nvPr/>
        </p:nvSpPr>
        <p:spPr>
          <a:xfrm rot="0">
            <a:off x="8988371" y="1781131"/>
            <a:ext cx="2213705" cy="107963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可视化监控看板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eyJ0YWciOiIkaXRlbTRfdGl0bGUifQ==</bd:templateData>
          </p:ext>
        </p:extLst>
      </p:sp>
      <p:sp>
        <p:nvSpPr>
          <p:cNvPr id="28" name="AutoShape 28"/>
          <p:cNvSpPr/>
          <p:nvPr/>
        </p:nvSpPr>
        <p:spPr>
          <a:xfrm rot="0">
            <a:off x="516039" y="1510747"/>
            <a:ext cx="286491" cy="286491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9" name="AutoShape 29"/>
          <p:cNvSpPr/>
          <p:nvPr/>
        </p:nvSpPr>
        <p:spPr>
          <a:xfrm rot="0">
            <a:off x="5918141" y="1510747"/>
            <a:ext cx="286491" cy="286491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" name="AutoShape 30"/>
          <p:cNvSpPr/>
          <p:nvPr/>
        </p:nvSpPr>
        <p:spPr>
          <a:xfrm rot="0">
            <a:off x="8619192" y="1510747"/>
            <a:ext cx="286491" cy="286491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1" name="TextBox 31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智能路径规划系统引入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aZuuiDvei3r+W+hOinhOWIkuezu+e7n+W8leWFpVxuIyMjIOWkmueul+azleiejeWQiOWGs+etllxu6ZuG5oiQ6YGX5Lyg566X5rOV44CB5qih5ouf6YCA54Gr566X5rOV562J5pm66IO95LyY5YyW566X5rOV77yM57uT5ZCI5a6e5pe26Lev5Ya15pWw5o2u77yI5oul5aC144CB5aSp5rCU44CB6YGT6Lev5pa95bel562J77yJ77yM5Yqo5oCB55Sf5oiQ5pyA5LyY6YWN6YCB6Lev5b6E77yM56Gu5L+d6Lev57q/6KeE5YiS56eR5a2m5oCn5LiO6YCC5bqU5oCn44CCXG4jIyMg5YWo5bGA6LWE5rqQ6LCD5bqm5LyY5YyWXG7pgJrov4fns7vnu5/oh6rliqjljLnphY3orqLljZXkuI7ovabovobotYTmupDvvIznu7zlkIjogIPomZHovb3ph43pmZDliLbjgIHml7bmlYjopoHmsYLjgIHphY3pgIHngrnliIbluIPnrYnlm6DntKDvvIzlrp7njrDovabovobliKnnlKjnjofmj5DljYczMCXku6XkuIrvvIznqbrpqbbnjofpmY3kvY7oh7MxNSXku6XlhoXjgIJcbiMjIyDliqjmgIHosIPmlbTmnLrliLZcbuW9k+mBh+WIsOeqgeWPkeiuouWNleWinuWHj+OAgeS6pOmAmueuoeWItuaIlui9pui+huaVhemanOaXtu+8jOezu+e7n+WPr+WcqDXliIbpkp/lhoXlrozmiJDot6/lvoTph43op4TliJLvvIzlubbpgJrov4flj7jmnLpBUFDlrp7ml7bmjqjpgIHmm7TmlrDot6/nur/vvIzkv53pmpzphY3pgIHnqLPlrprmgKfjgIJcbiMjIyDlj6/op4bljJbnm5HmjqfnnIvmnb9cbuW7uueri+WMheWQq+i9pui+huWunuaXtuS9jee9ruOAgeS7u+WKoei/m+W6puOAgeaXtuaViOi+vuaIkOeOh+etieWFs+mUruaMh+agh+eahOaVsOaNrueci+adv++8jOW4ruWKqeeuoeeQhuS6uuWRmOW/q+mAn+ivhuWIq+W8guW4uOW5tuS7i+WFpeWkhOeQhuOAgiIsInRwbGlkIjoiMTAwMDEiLCJ0cGxOYW1lIjoibGlzdDRfNV9tb2QiLCJlZGl0ZWQiOiJmYWxzZSIsImV4dHJhUGFyYW1zIjoie1wiaW5mb191cmxcIjpcImh0dHA6Ly9iai5iY2Vib3MuY29tL3YxL3dlbmt1LWFpLWRvYy8zMDYwMTk2NzM0MjAzMDMvcnRjcy9iZGpzb24vY2E0YWRmYmI0Y2E0Nzc4NS5qc29uP3Jlc3BvbnNlQ29udGVudFR5cGU9YXBwbGljYXRpb24lMkZqc29uJnJlc3BvbnNlQ2FjaGVDb250cm9sPW1heC1hZ2UlM0QzODg4MDAwJnJlc3BvbnNlRXhwaXJlcz1GcmklMkMlMjAxNyUyMEFwciUyMDIwMjYlMjAyMiUzQTA2JTNBNTUlMjAlMkIwODAwJmF1dGhvcml6YXRpb249YmNlLWF1dGgtdjElMkY0NmRjOGNjMzQ2NzQ0ZGFkODAwNjUxODIzYTk2ZDljZCUyRjIwMjYtMDMtMDNUMTQlM0EwNiUzQTU1WiUyRi0xJTJGaG9zdCUyRmUyMmU5ZDU4NjZlYjFhZDQzZmNlOTEyOGQyY2ZhNGViMDc3MzAxYWVjNGNiNTgwOWYzM2NiNTEzMmJkNTY0NzNcIn0ifQ==</bd:templateData>
    </p:ext>
  </p:extLs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3319859" y="2929739"/>
            <a:ext cx="1861855" cy="1876059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5391791" y="3263342"/>
            <a:ext cx="2570980" cy="259059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5037291" y="1441274"/>
            <a:ext cx="1639990" cy="163999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267101" y="2582695"/>
            <a:ext cx="2895589" cy="119757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将装卸区划分为待装区、作业区、已装区三个功能区域，实施"单向流动"管理，避免交叉作业导致的效率损耗与安全隐患。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eyJfdGVtcGxhdGVEYXRhIjp7ImNvbnRlbnRUeXBlIjoiJGl0ZW0xX2MiLCJsaW5lQ291bnQiOiI0Iiwid29yZENvdW50IjoiMTMifSwidGFnIjoiJGl0ZW0xX2MifQ==</bd:templateData>
          </p:ext>
        </p:extLst>
      </p:sp>
      <p:pic>
        <p:nvPicPr>
          <p:cNvPr id="7" name="Picture 7"/>
          <p:cNvPicPr>
            <a:picLocks noChangeAspect="1"/>
          </p:cNvPicPr>
          <p:nvPr/>
        </p:nvPicPr>
        <p:blipFill>
          <a:blip r:embed="rId3"/>
          <a:srcRect l="5167" r="5167"/>
          <a:stretch>
            <a:fillRect/>
          </a:stretch>
        </p:blipFill>
        <p:spPr>
          <a:xfrm rot="0">
            <a:off x="5142790" y="1546773"/>
            <a:ext cx="1428992" cy="1428992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eyJfdGVtcGxhdGVEYXRhIjp7ImNvbnRlbnRUeXBlIjoiJGltZzEifSwidGFnIjoiJGltZzEifQ==</bd:templateData>
          </p:ext>
        </p:extLst>
      </p:pic>
      <p:sp>
        <p:nvSpPr>
          <p:cNvPr id="8" name="TextBox 8"/>
          <p:cNvSpPr txBox="1"/>
          <p:nvPr/>
        </p:nvSpPr>
        <p:spPr>
          <a:xfrm rot="0">
            <a:off x="584658" y="2120536"/>
            <a:ext cx="2575077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 algn="r">
              <a:lnSpc>
                <a:spcPct val="77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分区作业模式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eyJfdGVtcGxhdGVEYXRhIjp7ImNvbnRlbnRUeXBlIjoiJGl0ZW0xX3RpdGxlIiwibGluZUNvdW50IjoiMSIsIndvcmRDb3VudCI6IjcifSwidGFnIjoiJGl0ZW0xX3RpdGxlIn0=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6953971" y="1877846"/>
            <a:ext cx="2973587" cy="122624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引入电动托盘车、自动扫码枪等设备，配合WMS系统实现"扫码即装车"的标准化流程，单次装卸作业时间缩短40%。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eyJfdGVtcGxhdGVEYXRhIjp7ImNvbnRlbnRUeXBlIjoiJGl0ZW0yX2MiLCJsaW5lQ291bnQiOiI0Iiwid29yZENvdW50IjoiMTQifSwidGFnIjoiJGl0ZW0yX2MifQ==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6953971" y="1441274"/>
            <a:ext cx="2575077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设备升级配套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eyJfdGVtcGxhdGVEYXRhIjp7ImNvbnRlbnRUeXBlIjoiJGl0ZW0yX3RpdGxlIiwibGluZUNvdW50IjoiMSIsIndvcmRDb3VudCI6IjcifSwidGFnIjoiJGl0ZW0yX3RpdGxlIn0=</bd:templateData>
          </p:ext>
        </p:extLst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4"/>
          <a:srcRect l="16675" r="16675"/>
          <a:stretch>
            <a:fillRect/>
          </a:stretch>
        </p:blipFill>
        <p:spPr>
          <a:xfrm rot="0">
            <a:off x="5543697" y="3425055"/>
            <a:ext cx="2267168" cy="2267168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eyJfdGVtcGxhdGVEYXRhIjp7ImNvbnRlbnRUeXBlIjoiJGltZzIifSwidGFnIjoiJGltZzIifQ==</bd:templateData>
          </p:ext>
        </p:extLst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3464283" y="3081265"/>
            <a:ext cx="1573008" cy="1573008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eyJfdGVtcGxhdGVEYXRhIjp7ImNvbnRlbnRUeXBlIjoiJGltZzAifSwidGFnIjoiJGltZzAifQ==</bd:templateData>
          </p:ext>
        </p:extLst>
      </p:pic>
      <p:sp>
        <p:nvSpPr>
          <p:cNvPr id="13" name="TextBox 13"/>
          <p:cNvSpPr txBox="1"/>
          <p:nvPr/>
        </p:nvSpPr>
        <p:spPr>
          <a:xfrm rot="0">
            <a:off x="8211990" y="4550315"/>
            <a:ext cx="3066526" cy="119757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制定包含货物堆码规范、危险品处理、设备操作等12项标准作业程序（SOP），通过情景模拟考核确保全员掌握关键操作要点。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eyJfdGVtcGxhdGVEYXRhIjp7ImNvbnRlbnRUeXBlIjoiJGl0ZW0zX2MiLCJsaW5lQ291bnQiOiI0Iiwid29yZENvdW50IjoiMTQifSwidGFnIjoiJGl0ZW0zX2MifQ==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8211990" y="4113743"/>
            <a:ext cx="2575077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人员操作培训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eyJfdGVtcGxhdGVEYXRhIjp7ImNvbnRlbnRUeXBlIjoiJGl0ZW0zX3RpdGxlIiwibGluZUNvdW50IjoiMSIsIndvcmRDb3VudCI6IjcifSwidGFnIjoiJGl0ZW0zX3RpdGxlIn0=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装卸流程标准化改造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ijheWNuOa1geeoi+agh+WHhuWMluaUuemAoFxuIyMjIOWIhuWMuuS9nOS4muaooeW8j1xu5bCG6KOF5Y245Yy65YiS5YiG5Li65b6F6KOF5Yy644CB5L2c5Lia5Yy644CB5bey6KOF5Yy65LiJ5Liq5Yqf6IO95Yy65Z+f77yM5a6e5pa9XCLljZXlkJHmtYHliqhcIueuoeeQhu+8jOmBv+WFjeS6pOWPieS9nOS4muWvvOiHtOeahOaViOeOh+aNn+iAl+S4juWuieWFqOmakOaCo+OAglxuIyMjIOiuvuWkh+WNh+e6p+mFjeWll1xu5byV5YWl55S15Yqo5omY55uY6L2m44CB6Ieq5Yqo5omr56CB5p6q562J6K6+5aSH77yM6YWN5ZCIV01T57O757uf5a6e546wXCLmiavnoIHljbPoo4XovaZcIueahOagh+WHhuWMlua1geeoi++8jOWNleasoeijheWNuOS9nOS4muaXtumXtOe8qeefrTQwJeOAglxuIyMjIOS6uuWRmOaTjeS9nOWfueiurVxu5Yi25a6a5YyF5ZCr6LSn54mp5aCG56CB6KeE6IyD44CB5Y2x6Zmp5ZOB5aSE55CG44CB6K6+5aSH5pON5L2c562JMTLpobnmoIflh4bkvZzkuJrnqIvluo/vvIhTT1DvvInvvIzpgJrov4fmg4Xmma/mqKHmi5/ogIPmoLjnoa7kv53lhajlkZjmjozmj6HlhbPplK7mk43kvZzopoHngrnjgIIiLCJ0cGxpZCI6IjEwMDAxIiwidHBsTmFtZSI6Imxpc3QzX0ltZzE0X21vZCIsImVkaXRlZCI6ImZhbHNlIiwiZXh0cmFQYXJhbXMiOiJ7XCJpbmZvX3VybFwiOlwiaHR0cDovL2JqLmJjZWJvcy5jb20vdjEvd2Vua3UtYWktZG9jLzMwNjAxOTY3MzQyMDMwMy9ydGNzL2JkanNvbi9jYTRhZGZiYjRjYTQ3Nzg1Lmpzb24/cmVzcG9uc2VDb250ZW50VHlwZT1hcHBsaWNhdGlvbiUyRmpzb24mcmVzcG9uc2VDYWNoZUNvbnRyb2w9bWF4LWFnZSUzRDM4ODgwMDAmcmVzcG9uc2VFeHBpcmVzPUZyaSUyQyUyMDE3JTIwQXByJTIwMjAyNiUyMDIyJTNBMDYlM0E1NSUyMCUyQjA4MDAmYXV0aG9yaXphdGlvbj1iY2UtYXV0aC12MSUyRjQ2ZGM4Y2MzNDY3NDRkYWQ4MDA2NTE4MjNhOTZkOWNkJTJGMjAyNi0wMy0wM1QxNCUzQTA2JTNBNTVaJTJGLTElMkZob3N0JTJGZTIyZTlkNTg2NmViMWFkNDNmY2U5MTI4ZDJjZmE0ZWIwNzczMDFhZWM0Y2I1ODA5ZjMzY2I1MTMyYmQ1NjQ3M1wifSJ9</bd:templateData>
    </p:ext>
  </p:extLs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Freeform 3"/>
          <p:cNvSpPr/>
          <p:nvPr/>
        </p:nvSpPr>
        <p:spPr>
          <a:xfrm rot="0">
            <a:off x="3638460" y="1624714"/>
            <a:ext cx="2435983" cy="864615"/>
          </a:xfrm>
          <a:custGeom>
            <a:avLst/>
            <a:gdLst/>
            <a:ahLst/>
            <a:cxnLst/>
            <a:rect b="b" l="l" r="r" t="t"/>
            <a:pathLst>
              <a:path h="1447800" w="263652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</a:path>
            </a:pathLst>
          </a:custGeom>
          <a:solidFill>
            <a:schemeClr val="accent1">
              <a:alpha val="100000"/>
              <a:lumMod val="75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TextBox 4"/>
          <p:cNvSpPr txBox="1"/>
          <p:nvPr/>
        </p:nvSpPr>
        <p:spPr>
          <a:xfrm rot="0">
            <a:off x="3919937" y="1867133"/>
            <a:ext cx="2061286" cy="368346"/>
          </a:xfrm>
          <a:prstGeom prst="rect">
            <a:avLst/>
          </a:prstGeom>
          <a:ln/>
        </p:spPr>
        <p:txBody>
          <a:bodyPr anchor="ctr" anchorCtr="0" bIns="45720" lIns="91440" rIns="91440" rtlCol="0" tIns="45720" wrap="square">
            <a:normAutofit/>
          </a:bodyPr>
          <a:lstStyle/>
          <a:p>
            <a:pPr algn="ctr">
              <a:lnSpc>
                <a:spcPct val="80000"/>
              </a:lnSpc>
            </a:pPr>
            <a:r>
              <a:rPr b="1" lang="en-US" sz="1875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第二季度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Freeform 5"/>
          <p:cNvSpPr/>
          <p:nvPr/>
        </p:nvSpPr>
        <p:spPr>
          <a:xfrm rot="0">
            <a:off x="1602487" y="1624714"/>
            <a:ext cx="2435983" cy="864615"/>
          </a:xfrm>
          <a:custGeom>
            <a:avLst/>
            <a:gdLst/>
            <a:ahLst/>
            <a:cxnLst/>
            <a:rect b="b" l="l" r="r" t="t"/>
            <a:pathLst>
              <a:path h="1447800" w="263652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1856473" y="1837829"/>
            <a:ext cx="2115722" cy="449999"/>
          </a:xfrm>
          <a:prstGeom prst="rect">
            <a:avLst/>
          </a:prstGeom>
          <a:ln/>
        </p:spPr>
        <p:txBody>
          <a:bodyPr anchor="ctr" anchorCtr="0" bIns="45720" lIns="91440" rIns="91440" rtlCol="0" tIns="45720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875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第一季度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Freeform 7"/>
          <p:cNvSpPr/>
          <p:nvPr/>
        </p:nvSpPr>
        <p:spPr>
          <a:xfrm rot="0">
            <a:off x="7710499" y="1624714"/>
            <a:ext cx="2435983" cy="864615"/>
          </a:xfrm>
          <a:custGeom>
            <a:avLst/>
            <a:gdLst/>
            <a:ahLst/>
            <a:cxnLst/>
            <a:rect b="b" l="l" r="r" t="t"/>
            <a:pathLst>
              <a:path h="1447800" w="263652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</a:path>
            </a:pathLst>
          </a:custGeom>
          <a:solidFill>
            <a:schemeClr val="accent1">
              <a:alpha val="100000"/>
              <a:lumMod val="75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7997963" y="1837829"/>
            <a:ext cx="2061286" cy="449999"/>
          </a:xfrm>
          <a:prstGeom prst="rect">
            <a:avLst/>
          </a:prstGeom>
          <a:ln/>
        </p:spPr>
        <p:txBody>
          <a:bodyPr anchor="ctr" anchorCtr="0" bIns="45720" lIns="91440" rIns="91440" rtlCol="0" tIns="45720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875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第四季度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9" name="Freeform 9"/>
          <p:cNvSpPr/>
          <p:nvPr/>
        </p:nvSpPr>
        <p:spPr>
          <a:xfrm rot="0">
            <a:off x="5674434" y="1624714"/>
            <a:ext cx="2435983" cy="864615"/>
          </a:xfrm>
          <a:custGeom>
            <a:avLst/>
            <a:gdLst/>
            <a:ahLst/>
            <a:cxnLst/>
            <a:rect b="b" l="l" r="r" t="t"/>
            <a:pathLst>
              <a:path h="1447800" w="263652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5981813" y="1837829"/>
            <a:ext cx="2034069" cy="449999"/>
          </a:xfrm>
          <a:prstGeom prst="rect">
            <a:avLst/>
          </a:prstGeom>
          <a:ln/>
        </p:spPr>
        <p:txBody>
          <a:bodyPr anchor="ctr" anchorCtr="0" bIns="45720" lIns="91440" rIns="91440" rtlCol="0" tIns="45720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875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第三季度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1856473" y="2754168"/>
            <a:ext cx="2063464" cy="319959"/>
          </a:xfrm>
          <a:prstGeom prst="rect">
            <a:avLst/>
          </a:prstGeom>
          <a:noFill/>
          <a:ln/>
        </p:spPr>
        <p:txBody>
          <a:bodyPr anchor="t" anchorCtr="0" bIns="45720" lIns="91440" rIns="91440" rtlCol="0" tIns="45720" wrap="square">
            <a:noAutofit/>
          </a:bodyPr>
          <a:lstStyle/>
          <a:p>
            <a:pPr algn="l">
              <a:spcBef>
                <a:spcPts val="270"/>
              </a:spcBef>
              <a:defRPr/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多维评价指标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12" name="AutoShape 12"/>
          <p:cNvSpPr/>
          <p:nvPr/>
        </p:nvSpPr>
        <p:spPr>
          <a:xfrm rot="0">
            <a:off x="3972195" y="2754168"/>
            <a:ext cx="1946565" cy="319959"/>
          </a:xfrm>
          <a:prstGeom prst="rect">
            <a:avLst/>
          </a:prstGeom>
          <a:noFill/>
          <a:ln/>
        </p:spPr>
        <p:txBody>
          <a:bodyPr anchor="t" anchorCtr="0" bIns="45720" lIns="91440" rIns="91440" rtlCol="0" tIns="45720" wrap="square">
            <a:noAutofit/>
          </a:bodyPr>
          <a:lstStyle/>
          <a:p>
            <a:pPr algn="l">
              <a:spcBef>
                <a:spcPts val="270"/>
              </a:spcBef>
              <a:defRPr/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实时数据采集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3" name="AutoShape 13"/>
          <p:cNvSpPr/>
          <p:nvPr/>
        </p:nvSpPr>
        <p:spPr>
          <a:xfrm rot="0">
            <a:off x="6074444" y="2754168"/>
            <a:ext cx="1923519" cy="319959"/>
          </a:xfrm>
          <a:prstGeom prst="rect">
            <a:avLst/>
          </a:prstGeom>
          <a:noFill/>
          <a:ln/>
        </p:spPr>
        <p:txBody>
          <a:bodyPr anchor="t" anchorCtr="0" bIns="45720" lIns="91440" rIns="91440" rtlCol="0" tIns="45720" wrap="square">
            <a:noAutofit/>
          </a:bodyPr>
          <a:lstStyle/>
          <a:p>
            <a:pPr algn="l">
              <a:spcBef>
                <a:spcPts val="270"/>
              </a:spcBef>
              <a:defRPr/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阶梯式激励机制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4" name="AutoShape 14"/>
          <p:cNvSpPr/>
          <p:nvPr/>
        </p:nvSpPr>
        <p:spPr>
          <a:xfrm rot="0">
            <a:off x="8110417" y="2754168"/>
            <a:ext cx="2036065" cy="319959"/>
          </a:xfrm>
          <a:prstGeom prst="rect">
            <a:avLst/>
          </a:prstGeom>
          <a:noFill/>
          <a:ln/>
        </p:spPr>
        <p:txBody>
          <a:bodyPr anchor="t" anchorCtr="0" bIns="45720" lIns="91440" rIns="91440" rtlCol="0" tIns="45720" wrap="square">
            <a:noAutofit/>
          </a:bodyPr>
          <a:lstStyle/>
          <a:p>
            <a:pPr algn="l">
              <a:spcBef>
                <a:spcPts val="270"/>
              </a:spcBef>
              <a:defRPr/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负面清单管理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eyJ0YWciOiIkaXRlbTRfdGl0bGUifQ==</bd:templateData>
          </p:ext>
        </p:extLst>
      </p:sp>
      <p:sp>
        <p:nvSpPr>
          <p:cNvPr id="15" name="AutoShape 15"/>
          <p:cNvSpPr/>
          <p:nvPr/>
        </p:nvSpPr>
        <p:spPr>
          <a:xfrm rot="0">
            <a:off x="1856473" y="3166324"/>
            <a:ext cx="1817260" cy="2031294"/>
          </a:xfrm>
          <a:prstGeom prst="rect">
            <a:avLst/>
          </a:prstGeom>
          <a:noFill/>
          <a:ln/>
        </p:spPr>
        <p:txBody>
          <a:bodyPr anchor="t" anchorCtr="0" bIns="45720" lIns="91440" rIns="91440" rtlCol="0" tIns="45720" wrap="square">
            <a:noAutofit/>
          </a:bodyPr>
          <a:lstStyle/>
          <a:p>
            <a:pPr algn="l">
              <a:lnSpc>
                <a:spcPct val="150000"/>
              </a:lnSpc>
              <a:spcBef>
                <a:spcPts val="270"/>
              </a:spcBef>
              <a:defRPr/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建立包含准时率（权重40%）、里程利用率（30%）、油耗比（20%）、客户评分（10%）的量化考核模型，引导司机兼顾效率与服务品质。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6" name="AutoShape 16"/>
          <p:cNvSpPr/>
          <p:nvPr/>
        </p:nvSpPr>
        <p:spPr>
          <a:xfrm rot="0">
            <a:off x="3961475" y="3166324"/>
            <a:ext cx="1814513" cy="2031294"/>
          </a:xfrm>
          <a:prstGeom prst="rect">
            <a:avLst/>
          </a:prstGeom>
          <a:noFill/>
          <a:ln/>
        </p:spPr>
        <p:txBody>
          <a:bodyPr anchor="t" anchorCtr="0" bIns="45720" lIns="91440" rIns="91440" rtlCol="0" tIns="45720" wrap="square">
            <a:no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通过车载OBD设备自动记录行驶里程、怠速时长等数据，结合配送APP的电子签收记录，确保考核数据真实可追溯。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7" name="AutoShape 17"/>
          <p:cNvSpPr/>
          <p:nvPr/>
        </p:nvSpPr>
        <p:spPr>
          <a:xfrm rot="0">
            <a:off x="6035498" y="3166324"/>
            <a:ext cx="1814513" cy="2031294"/>
          </a:xfrm>
          <a:prstGeom prst="rect">
            <a:avLst/>
          </a:prstGeom>
          <a:noFill/>
          <a:ln/>
        </p:spPr>
        <p:txBody>
          <a:bodyPr anchor="t" anchorCtr="0" bIns="45720" lIns="91440" rIns="91440" rtlCol="0" tIns="45720" wrap="square">
            <a:no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设置基础达标线、优秀线、卓越线三档绩效标准，对应不同档位的奖金系数，月度排名前10%的司机可获得额外培训晋升机会。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8" name="AutoShape 18"/>
          <p:cNvSpPr/>
          <p:nvPr/>
        </p:nvSpPr>
        <p:spPr>
          <a:xfrm rot="0">
            <a:off x="8125947" y="3166324"/>
            <a:ext cx="1814513" cy="2031294"/>
          </a:xfrm>
          <a:prstGeom prst="rect">
            <a:avLst/>
          </a:prstGeom>
          <a:noFill/>
          <a:ln/>
        </p:spPr>
        <p:txBody>
          <a:bodyPr anchor="t" anchorCtr="0" bIns="45720" lIns="91440" rIns="91440" rtlCol="0" tIns="45720" wrap="square">
            <a:no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对人为原因导致的重大延误（超4小时）、货损投诉等事件实行"一票否决制"，并纳入年度评优资格审查。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eyJ0YWciOiIkaXRlbTRfYyJ9</bd:templateData>
          </p:ext>
        </p:extLst>
      </p:sp>
      <p:sp>
        <p:nvSpPr>
          <p:cNvPr id="19" name="TextBox 19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司机绩效考核体系重构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PuOacuue7qeaViOiAg+aguOS9k+ezu+mHjeaehFxuIyMjIOWkmue7tOivhOS7t+aMh+agh1xu5bu656uL5YyF5ZCr5YeG5pe2546H77yI5p2D6YeNNDAl77yJ44CB6YeM56iL5Yip55So546H77yIMzAl77yJ44CB5rK56ICX5q+U77yIMjAl77yJ44CB5a6i5oi36K+E5YiG77yIMTAl77yJ55qE6YeP5YyW6ICD5qC45qih5Z6L77yM5byV5a+85Y+45py65YW86aG+5pWI546H5LiO5pyN5Yqh5ZOB6LSo44CCXG4jIyMg5a6e5pe25pWw5o2u6YeH6ZuGXG7pgJrov4fovabovb1PQkTorr7lpIfoh6rliqjorrDlvZXooYzpqbbph4znqIvjgIHmgKDpgJ/ml7bplb/nrYnmlbDmja7vvIznu5PlkIjphY3pgIFBUFDnmoTnlLXlrZDnrb7mlLborrDlvZXvvIznoa7kv53ogIPmoLjmlbDmja7nnJ/lrp7lj6/ov73muq/jgIJcbiMjIyDpmLbmoq/lvI/mv4DlirHmnLrliLZcbuiuvue9ruWfuuehgOi+vuagh+e6v+OAgeS8mOengOe6v+OAgeWNk+i2iue6v+S4ieaho+e7qeaViOagh+WHhu+8jOWvueW6lOS4jeWQjOaho+S9jeeahOWllumHkeezu+aVsO+8jOaciOW6puaOkuWQjeWJjTEwJeeahOWPuOacuuWPr+iOt+W+l+mineWkluWfueiureaZi+WNh+acuuS8muOAglxuIyMjIOi0n+mdoua4heWNleeuoeeQhlxu5a+55Lq65Li65Y6f5Zug5a+86Ie055qE6YeN5aSn5bu26K+v77yI6LaFNOWwj+aXtu+8ieOAgei0p+aNn+aKleivieetieS6i+S7tuWunuihjFwi5LiA56Wo5ZCm5Yaz5Yi2XCLvvIzlubbnurPlhaXlubTluqbor4TkvJjotYTmoLzlrqHmn6XjgIIiLCJ0cGxpZCI6IjEwMDAxIiwidHBsTmFtZSI6Imxpc3Q0X3VuaTQ3X21vZCIsImVkaXRlZCI6ImZhbHNlIiwiZXh0cmFQYXJhbXMiOiJ7XCJpbmZvX3VybFwiOlwiaHR0cDovL2JqLmJjZWJvcy5jb20vdjEvd2Vua3UtYWktZG9jLzMwNjAxOTY3MzQyMDMwMy9ydGNzL2JkanNvbi9jYTRhZGZiYjRjYTQ3Nzg1Lmpzb24/cmVzcG9uc2VDb250ZW50VHlwZT1hcHBsaWNhdGlvbiUyRmpzb24mcmVzcG9uc2VDYWNoZUNvbnRyb2w9bWF4LWFnZSUzRDM4ODgwMDAmcmVzcG9uc2VFeHBpcmVzPUZyaSUyQyUyMDE3JTIwQXByJTIwMjAyNiUyMDIyJTNBMDYlM0E1NSUyMCUyQjA4MDAmYXV0aG9yaXphdGlvbj1iY2UtYXV0aC12MSUyRjQ2ZGM4Y2MzNDY3NDRkYWQ4MDA2NTE4MjNhOTZkOWNkJTJGMjAyNi0wMy0wM1QxNCUzQTA2JTNBNTVaJTJGLTElMkZob3N0JTJGZTIyZTlkNTg2NmViMWFkNDNmY2U5MTI4ZDJjZmE0ZWIwNzczMDFhZWM0Y2I1ODA5ZjMzY2I1MTMyYmQ1NjQ3M1wifSJ9</bd:templateData>
    </p:ext>
  </p:extLs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04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关键技术应用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Fs+mUruaKgOacr+W6lOeUqCIsInRwbGlkIjoiMTAwMDEiLCJ0cGxOYW1lIjoiaDJ0aXRsZV8zMDYwMTk2NzM0MjAzMDNfODc1NzgyNzc5XzI2ODA4MDU3MzYzMDMwM19tb2QiLCJlZGl0ZWQiOiJmYWxzZSIsImV4dHJhUGFyYW1zIjoie1wiaW5mb191cmxcIjpcImh0dHA6Ly9iai5iY2Vib3MuY29tL3YxL3dlbmt1LWFpLWRvYy8zMDYwMTk2NzM0MjAzMDMvcnRjcy9iZGpzb24vY2E0YWRmYmI0Y2E0Nzc4NS5qc29uP3Jlc3BvbnNlQ29udGVudFR5cGU9YXBwbGljYXRpb24lMkZqc29uJnJlc3BvbnNlQ2FjaGVDb250cm9sPW1heC1hZ2UlM0QzODg4MDAwJnJlc3BvbnNlRXhwaXJlcz1GcmklMkMlMjAxNyUyMEFwciUyMDIwMjYlMjAyMiUzQTA2JTNBNTUlMjAlMkIwODAwJmF1dGhvcml6YXRpb249YmNlLWF1dGgtdjElMkY0NmRjOGNjMzQ2NzQ0ZGFkODAwNjUxODIzYTk2ZDljZCUyRjIwMjYtMDMtMDNUMTQlM0EwNiUzQTU1WiUyRi0xJTJGaG9zdCUyRmUyMmU5ZDU4NjZlYjFhZDQzZmNlOTEyOGQyY2ZhNGViMDc3MzAxYWVjNGNiNTgwOWYzM2NiNTEzMmJkNTY0NzNcIn0ifQ==</bd:templateData>
    </p:ext>
  </p:extLs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alphaModFix amt="100000"/>
          </a:blip>
          <a:srcRect l="16667" r="16667" t="0"/>
          <a:stretch>
            <a:fillRect/>
          </a:stretch>
        </p:blipFill>
        <p:spPr>
          <a:xfrm rot="0">
            <a:off x="6755660" y="1485222"/>
            <a:ext cx="4279418" cy="4279418"/>
          </a:xfrm>
          <a:prstGeom prst="round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4" name="Freeform 4"/>
          <p:cNvSpPr/>
          <p:nvPr/>
        </p:nvSpPr>
        <p:spPr>
          <a:xfrm rot="0">
            <a:off x="513502" y="1417679"/>
            <a:ext cx="1439951" cy="1308640"/>
          </a:xfrm>
          <a:custGeom>
            <a:avLst/>
            <a:gdLst/>
            <a:ahLst/>
            <a:cxnLst/>
            <a:rect b="b" l="l" r="r" t="t"/>
            <a:pathLst>
              <a:path h="1073360" w="1181062">
                <a:moveTo>
                  <a:pt x="0" y="0"/>
                </a:moveTo>
                <a:lnTo>
                  <a:pt x="1046892" y="0"/>
                </a:lnTo>
                <a:quadBezTo>
                  <a:pt x="1181062" y="0"/>
                  <a:pt x="1181062" y="134170"/>
                </a:quadBezTo>
                <a:lnTo>
                  <a:pt x="1181062" y="1073360"/>
                </a:lnTo>
                <a:lnTo>
                  <a:pt x="134170" y="1073360"/>
                </a:lnTo>
                <a:quadBezTo>
                  <a:pt x="0" y="1073360"/>
                  <a:pt x="0" y="939190"/>
                </a:quadBezTo>
                <a:lnTo>
                  <a:pt x="0" y="0"/>
                </a:lnTo>
              </a:path>
            </a:pathLst>
          </a:cu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TextBox 5"/>
          <p:cNvSpPr txBox="1"/>
          <p:nvPr/>
        </p:nvSpPr>
        <p:spPr>
          <a:xfrm rot="0">
            <a:off x="704352" y="1305549"/>
            <a:ext cx="1058252" cy="153870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547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1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Freeform 6"/>
          <p:cNvSpPr/>
          <p:nvPr/>
        </p:nvSpPr>
        <p:spPr>
          <a:xfrm rot="0">
            <a:off x="513502" y="3053569"/>
            <a:ext cx="1439951" cy="1308640"/>
          </a:xfrm>
          <a:custGeom>
            <a:avLst/>
            <a:gdLst/>
            <a:ahLst/>
            <a:cxnLst/>
            <a:rect b="b" l="l" r="r" t="t"/>
            <a:pathLst>
              <a:path h="1073360" w="1181062">
                <a:moveTo>
                  <a:pt x="0" y="0"/>
                </a:moveTo>
                <a:lnTo>
                  <a:pt x="1046892" y="0"/>
                </a:lnTo>
                <a:quadBezTo>
                  <a:pt x="1181062" y="0"/>
                  <a:pt x="1181062" y="134170"/>
                </a:quadBezTo>
                <a:lnTo>
                  <a:pt x="1181062" y="1073360"/>
                </a:lnTo>
                <a:lnTo>
                  <a:pt x="134170" y="1073360"/>
                </a:lnTo>
                <a:quadBezTo>
                  <a:pt x="0" y="1073360"/>
                  <a:pt x="0" y="939190"/>
                </a:quadBezTo>
                <a:lnTo>
                  <a:pt x="0" y="0"/>
                </a:lnTo>
              </a:path>
            </a:pathLst>
          </a:cu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704352" y="2941440"/>
            <a:ext cx="1058252" cy="153870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547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2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Freeform 8"/>
          <p:cNvSpPr/>
          <p:nvPr/>
        </p:nvSpPr>
        <p:spPr>
          <a:xfrm rot="0">
            <a:off x="513502" y="4747524"/>
            <a:ext cx="1439951" cy="1308640"/>
          </a:xfrm>
          <a:custGeom>
            <a:avLst/>
            <a:gdLst/>
            <a:ahLst/>
            <a:cxnLst/>
            <a:rect b="b" l="l" r="r" t="t"/>
            <a:pathLst>
              <a:path h="1073360" w="1181062">
                <a:moveTo>
                  <a:pt x="0" y="0"/>
                </a:moveTo>
                <a:lnTo>
                  <a:pt x="1046892" y="0"/>
                </a:lnTo>
                <a:quadBezTo>
                  <a:pt x="1181062" y="0"/>
                  <a:pt x="1181062" y="134170"/>
                </a:quadBezTo>
                <a:lnTo>
                  <a:pt x="1181062" y="1073360"/>
                </a:lnTo>
                <a:lnTo>
                  <a:pt x="134170" y="1073360"/>
                </a:lnTo>
                <a:quadBezTo>
                  <a:pt x="0" y="1073360"/>
                  <a:pt x="0" y="939190"/>
                </a:quadBezTo>
                <a:lnTo>
                  <a:pt x="0" y="0"/>
                </a:lnTo>
              </a:path>
            </a:pathLst>
          </a:cu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704352" y="4635394"/>
            <a:ext cx="1058252" cy="153870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547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3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2141730" y="1633688"/>
            <a:ext cx="4034507" cy="12774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结合实时交通数据和配送优先级，优化传统遗传算法的适应度评估标准，提升路径规划的准确性。  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1" name="TextBox 11"/>
          <p:cNvSpPr txBox="1"/>
          <p:nvPr/>
        </p:nvSpPr>
        <p:spPr>
          <a:xfrm rot="0">
            <a:off x="2141730" y="1191114"/>
            <a:ext cx="4019145" cy="59878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动态适应度函数设计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12" name="TextBox 12"/>
          <p:cNvSpPr txBox="1"/>
          <p:nvPr/>
        </p:nvSpPr>
        <p:spPr>
          <a:xfrm rot="0">
            <a:off x="2141730" y="3208717"/>
            <a:ext cx="4034507" cy="12774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通过保留每代最优个体并引入局部搜索机制，避免早熟收敛，确保算法全局寻优能力。  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2141730" y="2789369"/>
            <a:ext cx="4019145" cy="59878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精英保留策略改进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2141730" y="4890693"/>
            <a:ext cx="4034507" cy="12774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整合运输成本、时间窗约束和车辆载重限制，采用帕累托前沿分析实现多维度路径决策。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2141730" y="4471345"/>
            <a:ext cx="4019145" cy="59878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多目标协同优化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改进遗传算法在路径优化中的应用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aUuei/m+mBl+S8oOeul+azleWcqOi3r+W+hOS8mOWMluS4reeahOW6lOeUqFxuIyMjIOWKqOaAgemAguW6lOW6puWHveaVsOiuvuiuoVxu57uT5ZCI5a6e5pe25Lqk6YCa5pWw5o2u5ZKM6YWN6YCB5LyY5YWI57qn77yM5LyY5YyW5Lyg57uf6YGX5Lyg566X5rOV55qE6YCC5bqU5bqm6K+E5Lyw5qCH5YeG77yM5o+Q5Y2H6Lev5b6E6KeE5YiS55qE5YeG56Gu5oCn44CCICBcbiMjIyDnsr7oi7Hkv53nlZnnrZbnlaXmlLnov5tcbumAmui/h+S/neeVmeavj+S7o+acgOS8mOS4quS9k+W5tuW8leWFpeWxgOmDqOaQnOe0ouacuuWItu+8jOmBv+WFjeaXqeeGn+aUtuaVm++8jOehruS/neeul+azleWFqOWxgOWvu+S8mOiDveWKm+OAgiAgXG4jIyMg5aSa55uu5qCH5Y2P5ZCM5LyY5YyWXG7mlbTlkIjov5DovpPmiJDmnKzjgIHml7bpl7TnqpfnuqbmnZ/lkozovabovobovb3ph43pmZDliLbvvIzph4fnlKjluJXntK/miZjliY3msr/liIbmnpDlrp7njrDlpJrnu7Tluqbot6/lvoTlhrPnrZbjgIIiLCJ0cGxpZCI6IjEwMDAxIiwidHBsTmFtZSI6Imxpc3QzX0ltZzBfbW9kIiwiZWRpdGVkIjoiZmFsc2UiLCJleHRyYVBhcmFtcyI6IntcImluZm9fdXJsXCI6XCJodHRwOi8vYmouYmNlYm9zLmNvbS92MS93ZW5rdS1haS1kb2MvMzA2MDE5NjczNDIwMzAzL3J0Y3MvYmRqc29uL2NhNGFkZmJiNGNhNDc3ODUuanNvbj9yZXNwb25zZUNvbnRlbnRUeXBlPWFwcGxpY2F0aW9uJTJGanNvbiZyZXNwb25zZUNhY2hlQ29udHJvbD1tYXgtYWdlJTNEMzg4ODAwMCZyZXNwb25zZUV4cGlyZXM9RnJpJTJDJTIwMTclMjBBcHIlMjAyMDI2JTIwMjIlM0EwNiUzQTU1JTIwJTJCMDgwMCZhdXRob3JpemF0aW9uPWJjZS1hdXRoLXYxJTJGNDZkYzhjYzM0Njc0NGRhZDgwMDY1MTgyM2E5NmQ5Y2QlMkYyMDI2LTAzLTAzVDE0JTNBMDYlM0E1NVolMkYtMSUyRmhvc3QlMkZlMjJlOWQ1ODY2ZWIxYWQ0M2ZjZTkxMjhkMmNmYTRlYjA3NzMwMWFlYzRjYjU4MDlmMzNjYjUxMzJiZDU2NDczXCJ9In0=</bd:templateData>
    </p:ext>
  </p:extLs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2472998" y="1713326"/>
            <a:ext cx="2623486" cy="616252"/>
          </a:xfrm>
          <a:prstGeom prst="roundRect">
            <a:avLst>
              <a:gd fmla="val 50000" name="adj"/>
            </a:avLst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2516899" y="1842254"/>
            <a:ext cx="2579585" cy="359968"/>
          </a:xfrm>
          <a:prstGeom prst="rect">
            <a:avLst/>
          </a:prstGeom>
          <a:noFill/>
          <a:ln/>
        </p:spPr>
        <p:txBody>
          <a:bodyPr anchor="ctr" anchorCtr="0" bIns="45720" lIns="91345" rIns="91345" rtlCol="0" tIns="45720" wrap="square">
            <a:noAutofit/>
          </a:bodyPr>
          <a:lstStyle/>
          <a:p>
            <a:pPr algn="ctr">
              <a:spcBef>
                <a:spcPts val="270"/>
              </a:spcBef>
              <a:defRPr/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多源数据融合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5" name="Freeform 5"/>
          <p:cNvSpPr/>
          <p:nvPr/>
        </p:nvSpPr>
        <p:spPr>
          <a:xfrm rot="0">
            <a:off x="1724409" y="1713326"/>
            <a:ext cx="533350" cy="535681"/>
          </a:xfrm>
          <a:custGeom>
            <a:avLst/>
            <a:gdLst/>
            <a:ahLst/>
            <a:cxnLst/>
            <a:rect b="b" l="l" r="r" t="t"/>
            <a:pathLst>
              <a:path h="85" w="85">
                <a:moveTo>
                  <a:pt x="80" y="53"/>
                </a:moveTo>
                <a:cubicBezTo>
                  <a:pt x="80" y="80"/>
                  <a:pt x="80" y="80"/>
                  <a:pt x="80" y="80"/>
                </a:cubicBezTo>
                <a:cubicBezTo>
                  <a:pt x="80" y="83"/>
                  <a:pt x="78" y="85"/>
                  <a:pt x="74" y="85"/>
                </a:cubicBezTo>
                <a:cubicBezTo>
                  <a:pt x="10" y="85"/>
                  <a:pt x="10" y="85"/>
                  <a:pt x="10" y="85"/>
                </a:cubicBezTo>
                <a:cubicBezTo>
                  <a:pt x="7" y="85"/>
                  <a:pt x="5" y="83"/>
                  <a:pt x="5" y="80"/>
                </a:cubicBezTo>
                <a:cubicBezTo>
                  <a:pt x="5" y="53"/>
                  <a:pt x="5" y="53"/>
                  <a:pt x="5" y="53"/>
                </a:cubicBezTo>
                <a:cubicBezTo>
                  <a:pt x="9" y="54"/>
                  <a:pt x="13" y="55"/>
                  <a:pt x="17" y="56"/>
                </a:cubicBezTo>
                <a:cubicBezTo>
                  <a:pt x="17" y="60"/>
                  <a:pt x="17" y="60"/>
                  <a:pt x="17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0" y="68"/>
                  <a:pt x="20" y="68"/>
                  <a:pt x="20" y="68"/>
                </a:cubicBezTo>
                <a:cubicBezTo>
                  <a:pt x="27" y="68"/>
                  <a:pt x="27" y="68"/>
                  <a:pt x="27" y="68"/>
                </a:cubicBezTo>
                <a:cubicBezTo>
                  <a:pt x="27" y="60"/>
                  <a:pt x="27" y="60"/>
                  <a:pt x="27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7"/>
                  <a:pt x="30" y="57"/>
                  <a:pt x="30" y="57"/>
                </a:cubicBezTo>
                <a:cubicBezTo>
                  <a:pt x="38" y="58"/>
                  <a:pt x="46" y="58"/>
                  <a:pt x="54" y="57"/>
                </a:cubicBezTo>
                <a:cubicBezTo>
                  <a:pt x="54" y="60"/>
                  <a:pt x="54" y="60"/>
                  <a:pt x="54" y="60"/>
                </a:cubicBezTo>
                <a:cubicBezTo>
                  <a:pt x="57" y="60"/>
                  <a:pt x="57" y="60"/>
                  <a:pt x="57" y="60"/>
                </a:cubicBezTo>
                <a:cubicBezTo>
                  <a:pt x="57" y="68"/>
                  <a:pt x="57" y="68"/>
                  <a:pt x="57" y="68"/>
                </a:cubicBezTo>
                <a:cubicBezTo>
                  <a:pt x="63" y="68"/>
                  <a:pt x="63" y="68"/>
                  <a:pt x="63" y="68"/>
                </a:cubicBezTo>
                <a:cubicBezTo>
                  <a:pt x="63" y="60"/>
                  <a:pt x="63" y="60"/>
                  <a:pt x="63" y="60"/>
                </a:cubicBezTo>
                <a:cubicBezTo>
                  <a:pt x="66" y="60"/>
                  <a:pt x="66" y="60"/>
                  <a:pt x="66" y="60"/>
                </a:cubicBezTo>
                <a:cubicBezTo>
                  <a:pt x="66" y="56"/>
                  <a:pt x="66" y="56"/>
                  <a:pt x="66" y="56"/>
                </a:cubicBezTo>
                <a:cubicBezTo>
                  <a:pt x="71" y="55"/>
                  <a:pt x="75" y="54"/>
                  <a:pt x="80" y="53"/>
                </a:cubicBezTo>
                <a:close/>
              </a:path>
              <a:path h="85" w="85">
                <a:moveTo>
                  <a:pt x="31" y="0"/>
                </a:moveTo>
                <a:cubicBezTo>
                  <a:pt x="54" y="0"/>
                  <a:pt x="54" y="0"/>
                  <a:pt x="54" y="0"/>
                </a:cubicBezTo>
                <a:cubicBezTo>
                  <a:pt x="58" y="0"/>
                  <a:pt x="61" y="3"/>
                  <a:pt x="61" y="7"/>
                </a:cubicBezTo>
                <a:cubicBezTo>
                  <a:pt x="61" y="16"/>
                  <a:pt x="61" y="16"/>
                  <a:pt x="61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3" y="8"/>
                  <a:pt x="53" y="8"/>
                  <a:pt x="53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16"/>
                  <a:pt x="32" y="16"/>
                  <a:pt x="32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3"/>
                  <a:pt x="27" y="0"/>
                  <a:pt x="31" y="0"/>
                </a:cubicBezTo>
                <a:close/>
              </a:path>
              <a:path h="85" w="85">
                <a:moveTo>
                  <a:pt x="0" y="20"/>
                </a:moveTo>
                <a:cubicBezTo>
                  <a:pt x="0" y="48"/>
                  <a:pt x="0" y="48"/>
                  <a:pt x="0" y="48"/>
                </a:cubicBezTo>
                <a:cubicBezTo>
                  <a:pt x="27" y="55"/>
                  <a:pt x="56" y="55"/>
                  <a:pt x="85" y="48"/>
                </a:cubicBezTo>
                <a:cubicBezTo>
                  <a:pt x="85" y="20"/>
                  <a:pt x="85" y="20"/>
                  <a:pt x="85" y="20"/>
                </a:cubicBezTo>
                <a:lnTo>
                  <a:pt x="0" y="20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AutoShape 6"/>
          <p:cNvSpPr/>
          <p:nvPr/>
        </p:nvSpPr>
        <p:spPr>
          <a:xfrm rot="0">
            <a:off x="2516899" y="2792970"/>
            <a:ext cx="2623124" cy="614503"/>
          </a:xfrm>
          <a:prstGeom prst="roundRect">
            <a:avLst>
              <a:gd fmla="val 50000" name="adj"/>
            </a:avLst>
          </a:prstGeom>
          <a:solidFill>
            <a:schemeClr val="accent1">
              <a:alpha val="100000"/>
              <a:lumMod val="75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AutoShape 7"/>
          <p:cNvSpPr/>
          <p:nvPr/>
        </p:nvSpPr>
        <p:spPr>
          <a:xfrm rot="0">
            <a:off x="2527939" y="3862585"/>
            <a:ext cx="2622034" cy="614074"/>
          </a:xfrm>
          <a:prstGeom prst="roundRect">
            <a:avLst>
              <a:gd fmla="val 50000" name="adj"/>
            </a:avLst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Freeform 8"/>
          <p:cNvSpPr/>
          <p:nvPr/>
        </p:nvSpPr>
        <p:spPr>
          <a:xfrm rot="0">
            <a:off x="1697351" y="3914847"/>
            <a:ext cx="613897" cy="496485"/>
          </a:xfrm>
          <a:custGeom>
            <a:avLst/>
            <a:gdLst/>
            <a:ahLst/>
            <a:cxnLst/>
            <a:rect b="b" l="l" r="r" t="t"/>
            <a:pathLst>
              <a:path h="88" w="109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</a:path>
              <a:path h="88" w="109"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</a:path>
              <a:path h="88" w="109"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</a:path>
              <a:path h="88" w="109"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</a:path>
              <a:path h="88" w="109"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</a:path>
              <a:path h="88" w="109"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</a:path>
              <a:path h="88" w="109"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</a:path>
              <a:path h="88" w="109"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9" name="AutoShape 9"/>
          <p:cNvSpPr/>
          <p:nvPr/>
        </p:nvSpPr>
        <p:spPr>
          <a:xfrm rot="0">
            <a:off x="2494958" y="4931770"/>
            <a:ext cx="2623300" cy="616362"/>
          </a:xfrm>
          <a:prstGeom prst="roundRect">
            <a:avLst>
              <a:gd fmla="val 50000" name="adj"/>
            </a:avLst>
          </a:prstGeom>
          <a:solidFill>
            <a:schemeClr val="accent1">
              <a:alpha val="100000"/>
              <a:lumMod val="75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Freeform 10"/>
          <p:cNvSpPr/>
          <p:nvPr/>
        </p:nvSpPr>
        <p:spPr>
          <a:xfrm rot="0">
            <a:off x="1691754" y="4933947"/>
            <a:ext cx="598659" cy="618429"/>
          </a:xfrm>
          <a:custGeom>
            <a:avLst/>
            <a:gdLst/>
            <a:ahLst/>
            <a:cxnLst/>
            <a:rect b="b" l="l" r="r" t="t"/>
            <a:pathLst>
              <a:path h="92" w="89">
                <a:moveTo>
                  <a:pt x="45" y="0"/>
                </a:moveTo>
                <a:cubicBezTo>
                  <a:pt x="40" y="0"/>
                  <a:pt x="35" y="5"/>
                  <a:pt x="35" y="11"/>
                </a:cubicBezTo>
                <a:cubicBezTo>
                  <a:pt x="35" y="16"/>
                  <a:pt x="40" y="21"/>
                  <a:pt x="45" y="21"/>
                </a:cubicBezTo>
                <a:cubicBezTo>
                  <a:pt x="51" y="21"/>
                  <a:pt x="56" y="16"/>
                  <a:pt x="56" y="11"/>
                </a:cubicBezTo>
                <a:cubicBezTo>
                  <a:pt x="56" y="5"/>
                  <a:pt x="51" y="0"/>
                  <a:pt x="45" y="0"/>
                </a:cubicBezTo>
                <a:close/>
              </a:path>
              <a:path h="92" w="89">
                <a:moveTo>
                  <a:pt x="70" y="10"/>
                </a:moveTo>
                <a:cubicBezTo>
                  <a:pt x="65" y="10"/>
                  <a:pt x="61" y="14"/>
                  <a:pt x="61" y="18"/>
                </a:cubicBezTo>
                <a:cubicBezTo>
                  <a:pt x="61" y="23"/>
                  <a:pt x="65" y="27"/>
                  <a:pt x="70" y="27"/>
                </a:cubicBezTo>
                <a:cubicBezTo>
                  <a:pt x="74" y="27"/>
                  <a:pt x="78" y="23"/>
                  <a:pt x="78" y="18"/>
                </a:cubicBezTo>
                <a:cubicBezTo>
                  <a:pt x="78" y="14"/>
                  <a:pt x="74" y="10"/>
                  <a:pt x="70" y="10"/>
                </a:cubicBezTo>
                <a:close/>
              </a:path>
              <a:path h="92" w="89">
                <a:moveTo>
                  <a:pt x="30" y="52"/>
                </a:moveTo>
                <a:cubicBezTo>
                  <a:pt x="30" y="55"/>
                  <a:pt x="30" y="55"/>
                  <a:pt x="30" y="55"/>
                </a:cubicBezTo>
                <a:cubicBezTo>
                  <a:pt x="30" y="55"/>
                  <a:pt x="30" y="55"/>
                  <a:pt x="30" y="55"/>
                </a:cubicBezTo>
                <a:cubicBezTo>
                  <a:pt x="32" y="85"/>
                  <a:pt x="32" y="85"/>
                  <a:pt x="32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2" y="59"/>
                  <a:pt x="22" y="59"/>
                  <a:pt x="22" y="59"/>
                </a:cubicBezTo>
                <a:cubicBezTo>
                  <a:pt x="19" y="59"/>
                  <a:pt x="19" y="59"/>
                  <a:pt x="19" y="59"/>
                </a:cubicBezTo>
                <a:cubicBezTo>
                  <a:pt x="17" y="85"/>
                  <a:pt x="17" y="85"/>
                  <a:pt x="17" y="85"/>
                </a:cubicBezTo>
                <a:cubicBezTo>
                  <a:pt x="10" y="85"/>
                  <a:pt x="10" y="85"/>
                  <a:pt x="10" y="85"/>
                </a:cubicBezTo>
                <a:cubicBezTo>
                  <a:pt x="11" y="55"/>
                  <a:pt x="11" y="55"/>
                  <a:pt x="11" y="55"/>
                </a:cubicBezTo>
                <a:cubicBezTo>
                  <a:pt x="10" y="43"/>
                  <a:pt x="10" y="43"/>
                  <a:pt x="10" y="43"/>
                </a:cubicBezTo>
                <a:cubicBezTo>
                  <a:pt x="4" y="53"/>
                  <a:pt x="4" y="53"/>
                  <a:pt x="4" y="53"/>
                </a:cubicBezTo>
                <a:cubicBezTo>
                  <a:pt x="0" y="50"/>
                  <a:pt x="0" y="50"/>
                  <a:pt x="0" y="50"/>
                </a:cubicBezTo>
                <a:cubicBezTo>
                  <a:pt x="10" y="28"/>
                  <a:pt x="10" y="28"/>
                  <a:pt x="10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21" y="35"/>
                  <a:pt x="21" y="35"/>
                  <a:pt x="21" y="35"/>
                </a:cubicBezTo>
                <a:cubicBezTo>
                  <a:pt x="26" y="28"/>
                  <a:pt x="26" y="28"/>
                  <a:pt x="26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3" y="24"/>
                  <a:pt x="33" y="24"/>
                  <a:pt x="33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3" y="25"/>
                  <a:pt x="43" y="25"/>
                  <a:pt x="43" y="25"/>
                </a:cubicBezTo>
                <a:cubicBezTo>
                  <a:pt x="44" y="27"/>
                  <a:pt x="44" y="27"/>
                  <a:pt x="44" y="27"/>
                </a:cubicBezTo>
                <a:cubicBezTo>
                  <a:pt x="41" y="44"/>
                  <a:pt x="41" y="44"/>
                  <a:pt x="41" y="44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9" y="44"/>
                  <a:pt x="49" y="44"/>
                  <a:pt x="49" y="44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5"/>
                  <a:pt x="48" y="25"/>
                  <a:pt x="48" y="25"/>
                </a:cubicBezTo>
                <a:cubicBezTo>
                  <a:pt x="47" y="24"/>
                  <a:pt x="47" y="24"/>
                  <a:pt x="47" y="24"/>
                </a:cubicBezTo>
                <a:cubicBezTo>
                  <a:pt x="58" y="24"/>
                  <a:pt x="58" y="24"/>
                  <a:pt x="58" y="24"/>
                </a:cubicBezTo>
                <a:cubicBezTo>
                  <a:pt x="59" y="28"/>
                  <a:pt x="59" y="28"/>
                  <a:pt x="59" y="28"/>
                </a:cubicBezTo>
                <a:cubicBezTo>
                  <a:pt x="64" y="28"/>
                  <a:pt x="64" y="28"/>
                  <a:pt x="64" y="28"/>
                </a:cubicBezTo>
                <a:cubicBezTo>
                  <a:pt x="70" y="35"/>
                  <a:pt x="70" y="35"/>
                  <a:pt x="70" y="35"/>
                </a:cubicBezTo>
                <a:cubicBezTo>
                  <a:pt x="75" y="28"/>
                  <a:pt x="75" y="28"/>
                  <a:pt x="75" y="28"/>
                </a:cubicBezTo>
                <a:cubicBezTo>
                  <a:pt x="80" y="28"/>
                  <a:pt x="80" y="28"/>
                  <a:pt x="80" y="28"/>
                </a:cubicBezTo>
                <a:cubicBezTo>
                  <a:pt x="89" y="48"/>
                  <a:pt x="89" y="48"/>
                  <a:pt x="89" y="48"/>
                </a:cubicBezTo>
                <a:cubicBezTo>
                  <a:pt x="85" y="51"/>
                  <a:pt x="85" y="51"/>
                  <a:pt x="85" y="51"/>
                </a:cubicBezTo>
                <a:cubicBezTo>
                  <a:pt x="79" y="41"/>
                  <a:pt x="79" y="41"/>
                  <a:pt x="79" y="41"/>
                </a:cubicBezTo>
                <a:cubicBezTo>
                  <a:pt x="79" y="55"/>
                  <a:pt x="79" y="55"/>
                  <a:pt x="79" y="55"/>
                </a:cubicBezTo>
                <a:cubicBezTo>
                  <a:pt x="79" y="55"/>
                  <a:pt x="79" y="55"/>
                  <a:pt x="79" y="55"/>
                </a:cubicBezTo>
                <a:cubicBezTo>
                  <a:pt x="80" y="85"/>
                  <a:pt x="80" y="85"/>
                  <a:pt x="80" y="85"/>
                </a:cubicBezTo>
                <a:cubicBezTo>
                  <a:pt x="72" y="85"/>
                  <a:pt x="72" y="85"/>
                  <a:pt x="72" y="85"/>
                </a:cubicBezTo>
                <a:cubicBezTo>
                  <a:pt x="71" y="59"/>
                  <a:pt x="71" y="59"/>
                  <a:pt x="71" y="59"/>
                </a:cubicBezTo>
                <a:cubicBezTo>
                  <a:pt x="68" y="59"/>
                  <a:pt x="68" y="59"/>
                  <a:pt x="68" y="59"/>
                </a:cubicBezTo>
                <a:cubicBezTo>
                  <a:pt x="66" y="85"/>
                  <a:pt x="66" y="85"/>
                  <a:pt x="66" y="85"/>
                </a:cubicBezTo>
                <a:cubicBezTo>
                  <a:pt x="59" y="85"/>
                  <a:pt x="59" y="85"/>
                  <a:pt x="59" y="85"/>
                </a:cubicBezTo>
                <a:cubicBezTo>
                  <a:pt x="60" y="55"/>
                  <a:pt x="60" y="55"/>
                  <a:pt x="60" y="55"/>
                </a:cubicBezTo>
                <a:cubicBezTo>
                  <a:pt x="60" y="53"/>
                  <a:pt x="60" y="53"/>
                  <a:pt x="60" y="53"/>
                </a:cubicBezTo>
                <a:cubicBezTo>
                  <a:pt x="57" y="55"/>
                  <a:pt x="57" y="55"/>
                  <a:pt x="57" y="55"/>
                </a:cubicBezTo>
                <a:cubicBezTo>
                  <a:pt x="58" y="92"/>
                  <a:pt x="58" y="92"/>
                  <a:pt x="58" y="92"/>
                </a:cubicBezTo>
                <a:cubicBezTo>
                  <a:pt x="49" y="92"/>
                  <a:pt x="49" y="92"/>
                  <a:pt x="49" y="92"/>
                </a:cubicBezTo>
                <a:cubicBezTo>
                  <a:pt x="47" y="61"/>
                  <a:pt x="47" y="61"/>
                  <a:pt x="47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2" y="92"/>
                  <a:pt x="42" y="92"/>
                  <a:pt x="42" y="92"/>
                </a:cubicBezTo>
                <a:cubicBezTo>
                  <a:pt x="32" y="92"/>
                  <a:pt x="32" y="92"/>
                  <a:pt x="32" y="92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2"/>
                  <a:pt x="30" y="52"/>
                  <a:pt x="30" y="52"/>
                </a:cubicBezTo>
                <a:close/>
              </a:path>
              <a:path h="92" w="89">
                <a:moveTo>
                  <a:pt x="21" y="10"/>
                </a:moveTo>
                <a:cubicBezTo>
                  <a:pt x="16" y="10"/>
                  <a:pt x="13" y="14"/>
                  <a:pt x="13" y="18"/>
                </a:cubicBezTo>
                <a:cubicBezTo>
                  <a:pt x="13" y="23"/>
                  <a:pt x="16" y="27"/>
                  <a:pt x="21" y="27"/>
                </a:cubicBezTo>
                <a:cubicBezTo>
                  <a:pt x="25" y="27"/>
                  <a:pt x="29" y="23"/>
                  <a:pt x="29" y="18"/>
                </a:cubicBezTo>
                <a:cubicBezTo>
                  <a:pt x="29" y="14"/>
                  <a:pt x="25" y="10"/>
                  <a:pt x="21" y="10"/>
                </a:cubicBezTo>
              </a:path>
            </a:pathLst>
          </a:custGeom>
          <a:solidFill>
            <a:schemeClr val="accent1">
              <a:alpha val="100000"/>
              <a:lumMod val="75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2516899" y="2911459"/>
            <a:ext cx="2579585" cy="349596"/>
          </a:xfrm>
          <a:prstGeom prst="rect">
            <a:avLst/>
          </a:prstGeom>
          <a:noFill/>
          <a:ln/>
        </p:spPr>
        <p:txBody>
          <a:bodyPr anchor="ctr" anchorCtr="0" bIns="45720" lIns="91345" rIns="91345" rtlCol="0" tIns="45720" wrap="square">
            <a:noAutofit/>
          </a:bodyPr>
          <a:lstStyle/>
          <a:p>
            <a:pPr algn="ctr">
              <a:spcBef>
                <a:spcPts val="270"/>
              </a:spcBef>
              <a:defRPr/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滚动时域优化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2" name="AutoShape 12"/>
          <p:cNvSpPr/>
          <p:nvPr/>
        </p:nvSpPr>
        <p:spPr>
          <a:xfrm rot="0">
            <a:off x="2527939" y="3965254"/>
            <a:ext cx="2568546" cy="394192"/>
          </a:xfrm>
          <a:prstGeom prst="rect">
            <a:avLst/>
          </a:prstGeom>
          <a:noFill/>
          <a:ln/>
        </p:spPr>
        <p:txBody>
          <a:bodyPr anchor="ctr" anchorCtr="0" bIns="45720" lIns="91345" rIns="91345" rtlCol="0" tIns="45720" wrap="square">
            <a:noAutofit/>
          </a:bodyPr>
          <a:lstStyle/>
          <a:p>
            <a:pPr algn="ctr">
              <a:spcBef>
                <a:spcPts val="270"/>
              </a:spcBef>
              <a:defRPr/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预测性避障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3" name="AutoShape 13"/>
          <p:cNvSpPr/>
          <p:nvPr/>
        </p:nvSpPr>
        <p:spPr>
          <a:xfrm rot="0">
            <a:off x="2472998" y="5060261"/>
            <a:ext cx="2623486" cy="349596"/>
          </a:xfrm>
          <a:prstGeom prst="rect">
            <a:avLst/>
          </a:prstGeom>
          <a:noFill/>
          <a:ln/>
        </p:spPr>
        <p:txBody>
          <a:bodyPr anchor="ctr" anchorCtr="0" bIns="45720" lIns="91345" rIns="91345" rtlCol="0" tIns="45720" wrap="square">
            <a:noAutofit/>
          </a:bodyPr>
          <a:lstStyle/>
          <a:p>
            <a:pPr algn="ctr">
              <a:spcBef>
                <a:spcPts val="270"/>
              </a:spcBef>
              <a:defRPr/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车辆协同调度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eyJ0YWciOiIkaXRlbTRfdGl0bGUifQ==</bd:templateData>
          </p:ext>
        </p:extLst>
      </p:sp>
      <p:sp>
        <p:nvSpPr>
          <p:cNvPr id="14" name="Freeform 14"/>
          <p:cNvSpPr/>
          <p:nvPr/>
        </p:nvSpPr>
        <p:spPr>
          <a:xfrm rot="0">
            <a:off x="1724409" y="2792970"/>
            <a:ext cx="541294" cy="541294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247650" y="38100"/>
                </a:moveTo>
                <a:lnTo>
                  <a:pt x="247650" y="57598"/>
                </a:lnTo>
                <a:cubicBezTo>
                  <a:pt x="247650" y="78657"/>
                  <a:pt x="230610" y="95698"/>
                  <a:pt x="209550" y="95698"/>
                </a:cubicBezTo>
                <a:cubicBezTo>
                  <a:pt x="188490" y="95698"/>
                  <a:pt x="171450" y="78657"/>
                  <a:pt x="171450" y="57598"/>
                </a:cubicBezTo>
                <a:lnTo>
                  <a:pt x="171450" y="38100"/>
                </a:lnTo>
                <a:lnTo>
                  <a:pt x="133350" y="38100"/>
                </a:lnTo>
                <a:lnTo>
                  <a:pt x="133350" y="57598"/>
                </a:lnTo>
                <a:cubicBezTo>
                  <a:pt x="133350" y="78657"/>
                  <a:pt x="116310" y="95698"/>
                  <a:pt x="95250" y="95698"/>
                </a:cubicBezTo>
                <a:cubicBezTo>
                  <a:pt x="74190" y="95698"/>
                  <a:pt x="57150" y="78657"/>
                  <a:pt x="57150" y="57598"/>
                </a:cubicBezTo>
                <a:lnTo>
                  <a:pt x="57150" y="38100"/>
                </a:lnTo>
                <a:lnTo>
                  <a:pt x="0" y="38100"/>
                </a:lnTo>
                <a:lnTo>
                  <a:pt x="0" y="304800"/>
                </a:lnTo>
                <a:lnTo>
                  <a:pt x="304800" y="304800"/>
                </a:lnTo>
                <a:lnTo>
                  <a:pt x="304800" y="38100"/>
                </a:lnTo>
                <a:lnTo>
                  <a:pt x="247650" y="38100"/>
                </a:lnTo>
                <a:close/>
                <a:moveTo>
                  <a:pt x="95250" y="266700"/>
                </a:moveTo>
                <a:lnTo>
                  <a:pt x="57150" y="266700"/>
                </a:lnTo>
                <a:lnTo>
                  <a:pt x="57150" y="228600"/>
                </a:lnTo>
                <a:lnTo>
                  <a:pt x="95250" y="228600"/>
                </a:lnTo>
                <a:lnTo>
                  <a:pt x="95250" y="266700"/>
                </a:lnTo>
                <a:close/>
                <a:moveTo>
                  <a:pt x="95250" y="190500"/>
                </a:moveTo>
                <a:lnTo>
                  <a:pt x="57150" y="190500"/>
                </a:lnTo>
                <a:lnTo>
                  <a:pt x="57150" y="152400"/>
                </a:lnTo>
                <a:lnTo>
                  <a:pt x="95250" y="152400"/>
                </a:lnTo>
                <a:lnTo>
                  <a:pt x="95250" y="190500"/>
                </a:lnTo>
                <a:close/>
                <a:moveTo>
                  <a:pt x="171450" y="266700"/>
                </a:moveTo>
                <a:lnTo>
                  <a:pt x="133350" y="266700"/>
                </a:lnTo>
                <a:lnTo>
                  <a:pt x="133350" y="228600"/>
                </a:lnTo>
                <a:lnTo>
                  <a:pt x="171450" y="228600"/>
                </a:lnTo>
                <a:lnTo>
                  <a:pt x="171450" y="266700"/>
                </a:lnTo>
                <a:close/>
                <a:moveTo>
                  <a:pt x="171450" y="190500"/>
                </a:moveTo>
                <a:lnTo>
                  <a:pt x="133350" y="190500"/>
                </a:lnTo>
                <a:lnTo>
                  <a:pt x="133350" y="152400"/>
                </a:lnTo>
                <a:lnTo>
                  <a:pt x="171450" y="152400"/>
                </a:lnTo>
                <a:lnTo>
                  <a:pt x="171450" y="190500"/>
                </a:lnTo>
                <a:close/>
                <a:moveTo>
                  <a:pt x="209550" y="266700"/>
                </a:moveTo>
                <a:lnTo>
                  <a:pt x="209550" y="228600"/>
                </a:lnTo>
                <a:lnTo>
                  <a:pt x="247650" y="228600"/>
                </a:lnTo>
                <a:lnTo>
                  <a:pt x="209550" y="266700"/>
                </a:lnTo>
                <a:close/>
                <a:moveTo>
                  <a:pt x="247650" y="190500"/>
                </a:moveTo>
                <a:lnTo>
                  <a:pt x="209550" y="190500"/>
                </a:lnTo>
                <a:lnTo>
                  <a:pt x="209550" y="152400"/>
                </a:lnTo>
                <a:lnTo>
                  <a:pt x="247650" y="152400"/>
                </a:lnTo>
                <a:lnTo>
                  <a:pt x="247650" y="190500"/>
                </a:lnTo>
                <a:close/>
                <a:moveTo>
                  <a:pt x="76200" y="57150"/>
                </a:moveTo>
                <a:lnTo>
                  <a:pt x="76200" y="19050"/>
                </a:lnTo>
                <a:cubicBezTo>
                  <a:pt x="76200" y="8525"/>
                  <a:pt x="84725" y="0"/>
                  <a:pt x="95250" y="0"/>
                </a:cubicBezTo>
                <a:cubicBezTo>
                  <a:pt x="105775" y="0"/>
                  <a:pt x="114300" y="8525"/>
                  <a:pt x="114300" y="19050"/>
                </a:cubicBezTo>
                <a:lnTo>
                  <a:pt x="114300" y="57150"/>
                </a:lnTo>
                <a:cubicBezTo>
                  <a:pt x="114300" y="67675"/>
                  <a:pt x="105775" y="76200"/>
                  <a:pt x="95250" y="76200"/>
                </a:cubicBezTo>
                <a:cubicBezTo>
                  <a:pt x="84725" y="76200"/>
                  <a:pt x="76200" y="67675"/>
                  <a:pt x="76200" y="57150"/>
                </a:cubicBezTo>
                <a:close/>
                <a:moveTo>
                  <a:pt x="190500" y="57150"/>
                </a:moveTo>
                <a:lnTo>
                  <a:pt x="190500" y="19050"/>
                </a:lnTo>
                <a:cubicBezTo>
                  <a:pt x="190500" y="8525"/>
                  <a:pt x="199025" y="0"/>
                  <a:pt x="209550" y="0"/>
                </a:cubicBezTo>
                <a:cubicBezTo>
                  <a:pt x="220075" y="0"/>
                  <a:pt x="228600" y="8525"/>
                  <a:pt x="228600" y="19050"/>
                </a:cubicBezTo>
                <a:lnTo>
                  <a:pt x="228600" y="57150"/>
                </a:lnTo>
                <a:cubicBezTo>
                  <a:pt x="228600" y="67675"/>
                  <a:pt x="220075" y="76200"/>
                  <a:pt x="209550" y="76200"/>
                </a:cubicBezTo>
                <a:cubicBezTo>
                  <a:pt x="199025" y="76200"/>
                  <a:pt x="190500" y="67675"/>
                  <a:pt x="190500" y="57150"/>
                </a:cubicBezTo>
                <a:close/>
              </a:path>
            </a:pathLst>
          </a:custGeom>
          <a:solidFill>
            <a:schemeClr val="accent1">
              <a:alpha val="100000"/>
              <a:lumMod val="75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5" name="AutoShape 15"/>
          <p:cNvSpPr/>
          <p:nvPr/>
        </p:nvSpPr>
        <p:spPr>
          <a:xfrm rot="0">
            <a:off x="5325005" y="2797290"/>
            <a:ext cx="4726805" cy="554636"/>
          </a:xfrm>
          <a:prstGeom prst="rect">
            <a:avLst/>
          </a:prstGeom>
          <a:noFill/>
          <a:ln/>
        </p:spPr>
        <p:txBody>
          <a:bodyPr anchor="ctr" anchorCtr="0" bIns="45720" lIns="91345" rIns="91345" rtlCol="0" tIns="45720" wrap="square">
            <a:no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以15分钟为间隔重新计算路径，结合蚁群算法信息素更新机制，快速响应突发拥堵事件，动态路径调整耗时控制在30秒内。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6" name="AutoShape 16"/>
          <p:cNvSpPr/>
          <p:nvPr/>
        </p:nvSpPr>
        <p:spPr>
          <a:xfrm rot="0">
            <a:off x="5325005" y="3866903"/>
            <a:ext cx="4726805" cy="554636"/>
          </a:xfrm>
          <a:prstGeom prst="rect">
            <a:avLst/>
          </a:prstGeom>
          <a:noFill/>
          <a:ln/>
        </p:spPr>
        <p:txBody>
          <a:bodyPr anchor="ctr" anchorCtr="0" bIns="45720" lIns="91345" rIns="91345" rtlCol="0" tIns="45720" wrap="square">
            <a:no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基于历史交通流数据训练LSTM模型，预判未来1小时拥堵路段，某即时配送企业将异常情况处理效率提升40%。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7" name="AutoShape 17"/>
          <p:cNvSpPr/>
          <p:nvPr/>
        </p:nvSpPr>
        <p:spPr>
          <a:xfrm rot="0">
            <a:off x="5325005" y="4936090"/>
            <a:ext cx="4726805" cy="554636"/>
          </a:xfrm>
          <a:prstGeom prst="rect">
            <a:avLst/>
          </a:prstGeom>
          <a:noFill/>
          <a:ln/>
        </p:spPr>
        <p:txBody>
          <a:bodyPr anchor="ctr" anchorCtr="0" bIns="45720" lIns="91345" rIns="91345" rtlCol="0" tIns="45720" wrap="square">
            <a:no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通过云端中央控制器实现多车路径实时再平衡，避免局部区域车辆过载，某电商大促期间单车日均配送单量增加22单。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eyJ0YWciOiIkaXRlbTRfYyJ9</bd:templateData>
          </p:ext>
        </p:extLst>
      </p:sp>
      <p:sp>
        <p:nvSpPr>
          <p:cNvPr id="18" name="AutoShape 18"/>
          <p:cNvSpPr/>
          <p:nvPr/>
        </p:nvSpPr>
        <p:spPr>
          <a:xfrm rot="0">
            <a:off x="5325005" y="1717644"/>
            <a:ext cx="4726805" cy="554636"/>
          </a:xfrm>
          <a:prstGeom prst="rect">
            <a:avLst/>
          </a:prstGeom>
          <a:noFill/>
          <a:ln/>
        </p:spPr>
        <p:txBody>
          <a:bodyPr anchor="ctr" anchorCtr="0" bIns="45720" lIns="91345" rIns="91345" rtlCol="0" tIns="45720" wrap="square">
            <a:no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整合GPS轨迹、道路传感器和第三方地图API数据，构建动态路况权重矩阵，城配平台早高峰时段配送延迟率降低15%。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9" name="TextBox 19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实时交通数据动态调整机制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unuaXtuS6pOmAmuaVsOaNruWKqOaAgeiwg+aVtOacuuWItlxuIyMjIOWkmua6kOaVsOaNruiejeWQiFxu5pW05ZCIR1BT6L2o6L+544CB6YGT6Lev5Lyg5oSf5Zmo5ZKM56ys5LiJ5pa55Zyw5Zu+QVBJ5pWw5o2u77yM5p6E5bu65Yqo5oCB6Lev5Ya15p2D6YeN55+p6Zi177yM5Z+O6YWN5bmz5Y+w5pep6auY5bOw5pe25q616YWN6YCB5bu26L+f546H6ZmN5L2OMTUl44CCXG4jIyMg5rua5Yqo5pe25Z+f5LyY5YyWXG7ku6UxNeWIhumSn+S4uumXtOmalOmHjeaWsOiuoeeul+i3r+W+hO+8jOe7k+WQiOiagee+pOeul+azleS/oeaBr+e0oOabtOaWsOacuuWItu+8jOW/q+mAn+WTjeW6lOeqgeWPkeaLpeWgteS6i+S7tu+8jOWKqOaAgei3r+W+hOiwg+aVtOiAl+aXtuaOp+WItuWcqDMw56eS5YaF44CCXG4jIyMg6aKE5rWL5oCn6YG/6ZqcXG7ln7rkuo7ljoblj7LkuqTpgJrmtYHmlbDmja7orq3nu4NMU1RN5qih5Z6L77yM6aKE5Yik5pyq5p2lMeWwj+aXtuaLpeWgtei3r+aute+8jOafkOWNs+aXtumFjemAgeS8geS4muWwhuW8guW4uOaDheWGteWkhOeQhuaViOeOh+aPkOWNhzQwJeOAglxuIyMjIOi9pui+huWNj+WQjOiwg+W6plxu6YCa6L+H5LqR56uv5Lit5aSu5o6n5Yi25Zmo5a6e546w5aSa6L2m6Lev5b6E5a6e5pe25YaN5bmz6KGh77yM6YG/5YWN5bGA6YOo5Yy65Z+f6L2m6L6G6L+H6L2977yM5p+Q55S15ZWG5aSn5L+D5pyf6Ze05Y2V6L2m5pel5Z2H6YWN6YCB5Y2V6YeP5aKe5YqgMjLljZXjgIIiLCJ0cGxpZCI6IjEwMDAxIiwidHBsTmFtZSI6Imxpc3Q0X3VuaTM2X21vZCIsImVkaXRlZCI6ImZhbHNlIiwiZXh0cmFQYXJhbXMiOiJ7XCJpbmZvX3VybFwiOlwiaHR0cDovL2JqLmJjZWJvcy5jb20vdjEvd2Vua3UtYWktZG9jLzMwNjAxOTY3MzQyMDMwMy9ydGNzL2JkanNvbi9jYTRhZGZiYjRjYTQ3Nzg1Lmpzb24/cmVzcG9uc2VDb250ZW50VHlwZT1hcHBsaWNhdGlvbiUyRmpzb24mcmVzcG9uc2VDYWNoZUNvbnRyb2w9bWF4LWFnZSUzRDM4ODgwMDAmcmVzcG9uc2VFeHBpcmVzPUZyaSUyQyUyMDE3JTIwQXByJTIwMjAyNiUyMDIyJTNBMDYlM0E1NSUyMCUyQjA4MDAmYXV0aG9yaXphdGlvbj1iY2UtYXV0aC12MSUyRjQ2ZGM4Y2MzNDY3NDRkYWQ4MDA2NTE4MjNhOTZkOWNkJTJGMjAyNi0wMy0wM1QxNCUzQTA2JTNBNTVaJTJGLTElMkZob3N0JTJGZTIyZTlkNTg2NmViMWFkNDNmY2U5MTI4ZDJjZmE0ZWIwNzczMDFhZWM0Y2I1ODA5ZjMzY2I1MTMyYmQ1NjQ3M1wifSJ9</bd:templateData>
    </p:ext>
  </p:extLs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3305178" y="1043570"/>
            <a:ext cx="5002524" cy="5002524"/>
          </a:xfrm>
          <a:prstGeom prst="ellipse">
            <a:avLst/>
          </a:prstGeom>
          <a:gradFill>
            <a:gsLst>
              <a:gs pos="0">
                <a:schemeClr val="accent2">
                  <a:alpha val="40000"/>
                  <a:lumMod val="60000"/>
                  <a:lumOff val="40000"/>
                </a:schemeClr>
              </a:gs>
              <a:gs pos="100000">
                <a:schemeClr val="accent2">
                  <a:alpha val="40000"/>
                </a:schemeClr>
              </a:gs>
            </a:gsLst>
            <a:lin ang="0"/>
          </a:gra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3465178" y="1203569"/>
            <a:ext cx="4682525" cy="4682525"/>
          </a:xfrm>
          <a:prstGeom prst="ellipse">
            <a:avLst/>
          </a:prstGeom>
          <a:solidFill>
            <a:schemeClr val="l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4079370" y="1817762"/>
            <a:ext cx="3454140" cy="345414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4568201" y="2306593"/>
            <a:ext cx="2476477" cy="2476477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7" name="AutoShape 7"/>
          <p:cNvSpPr/>
          <p:nvPr/>
        </p:nvSpPr>
        <p:spPr>
          <a:xfrm rot="0">
            <a:off x="7209226" y="1415182"/>
            <a:ext cx="805160" cy="805160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AutoShape 8"/>
          <p:cNvSpPr/>
          <p:nvPr/>
        </p:nvSpPr>
        <p:spPr>
          <a:xfrm rot="0">
            <a:off x="3000653" y="2863543"/>
            <a:ext cx="805160" cy="805160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9" name="AutoShape 9"/>
          <p:cNvSpPr/>
          <p:nvPr/>
        </p:nvSpPr>
        <p:spPr>
          <a:xfrm rot="0">
            <a:off x="7278903" y="4670434"/>
            <a:ext cx="805160" cy="805160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Freeform 10"/>
          <p:cNvSpPr/>
          <p:nvPr/>
        </p:nvSpPr>
        <p:spPr>
          <a:xfrm rot="0">
            <a:off x="7358065" y="1610472"/>
            <a:ext cx="507483" cy="414580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257299" y="240773"/>
                </a:moveTo>
                <a:lnTo>
                  <a:pt x="257299" y="258156"/>
                </a:lnTo>
                <a:lnTo>
                  <a:pt x="47501" y="258156"/>
                </a:lnTo>
                <a:lnTo>
                  <a:pt x="47501" y="240773"/>
                </a:lnTo>
                <a:cubicBezTo>
                  <a:pt x="47501" y="240773"/>
                  <a:pt x="43015" y="231162"/>
                  <a:pt x="67361" y="208112"/>
                </a:cubicBezTo>
                <a:cubicBezTo>
                  <a:pt x="91688" y="185071"/>
                  <a:pt x="88487" y="125511"/>
                  <a:pt x="88487" y="85173"/>
                </a:cubicBezTo>
                <a:cubicBezTo>
                  <a:pt x="88487" y="44834"/>
                  <a:pt x="145142" y="43977"/>
                  <a:pt x="145142" y="43977"/>
                </a:cubicBezTo>
                <a:lnTo>
                  <a:pt x="147085" y="43977"/>
                </a:lnTo>
                <a:cubicBezTo>
                  <a:pt x="147085" y="43996"/>
                  <a:pt x="147085" y="43701"/>
                  <a:pt x="147085" y="37424"/>
                </a:cubicBezTo>
                <a:cubicBezTo>
                  <a:pt x="147085" y="33395"/>
                  <a:pt x="133560" y="18802"/>
                  <a:pt x="133560" y="18802"/>
                </a:cubicBezTo>
                <a:lnTo>
                  <a:pt x="133360" y="9973"/>
                </a:lnTo>
                <a:lnTo>
                  <a:pt x="171555" y="9973"/>
                </a:lnTo>
                <a:lnTo>
                  <a:pt x="171298" y="19136"/>
                </a:lnTo>
                <a:cubicBezTo>
                  <a:pt x="171298" y="19136"/>
                  <a:pt x="156639" y="33719"/>
                  <a:pt x="156639" y="38014"/>
                </a:cubicBezTo>
                <a:cubicBezTo>
                  <a:pt x="156639" y="42167"/>
                  <a:pt x="156639" y="43558"/>
                  <a:pt x="156639" y="43967"/>
                </a:cubicBezTo>
                <a:lnTo>
                  <a:pt x="159658" y="43967"/>
                </a:lnTo>
                <a:cubicBezTo>
                  <a:pt x="159658" y="43967"/>
                  <a:pt x="216313" y="44825"/>
                  <a:pt x="216313" y="85163"/>
                </a:cubicBezTo>
                <a:cubicBezTo>
                  <a:pt x="216313" y="125501"/>
                  <a:pt x="213112" y="185071"/>
                  <a:pt x="237449" y="208121"/>
                </a:cubicBezTo>
                <a:cubicBezTo>
                  <a:pt x="261785" y="231172"/>
                  <a:pt x="257299" y="240773"/>
                  <a:pt x="257299" y="240773"/>
                </a:cubicBezTo>
                <a:close/>
              </a:path>
              <a:path h="304800" w="304800">
                <a:moveTo>
                  <a:pt x="176327" y="267367"/>
                </a:moveTo>
                <a:cubicBezTo>
                  <a:pt x="176327" y="280559"/>
                  <a:pt x="165640" y="294827"/>
                  <a:pt x="152457" y="294827"/>
                </a:cubicBezTo>
                <a:cubicBezTo>
                  <a:pt x="139275" y="294827"/>
                  <a:pt x="128588" y="280559"/>
                  <a:pt x="128588" y="267367"/>
                </a:cubicBezTo>
                <a:cubicBezTo>
                  <a:pt x="128588" y="267662"/>
                  <a:pt x="176327" y="267062"/>
                  <a:pt x="176327" y="267367"/>
                </a:cubicBezTo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" name="Freeform 11"/>
          <p:cNvSpPr/>
          <p:nvPr/>
        </p:nvSpPr>
        <p:spPr>
          <a:xfrm rot="0">
            <a:off x="3221492" y="3107607"/>
            <a:ext cx="363483" cy="363483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106680" y="259080"/>
                </a:moveTo>
                <a:lnTo>
                  <a:pt x="30480" y="259080"/>
                </a:lnTo>
                <a:cubicBezTo>
                  <a:pt x="13649" y="259080"/>
                  <a:pt x="0" y="245431"/>
                  <a:pt x="0" y="228600"/>
                </a:cubicBezTo>
                <a:lnTo>
                  <a:pt x="0" y="228600"/>
                </a:lnTo>
                <a:lnTo>
                  <a:pt x="0" y="30480"/>
                </a:lnTo>
                <a:cubicBezTo>
                  <a:pt x="0" y="13716"/>
                  <a:pt x="13716" y="0"/>
                  <a:pt x="30480" y="0"/>
                </a:cubicBezTo>
                <a:lnTo>
                  <a:pt x="274320" y="0"/>
                </a:lnTo>
                <a:cubicBezTo>
                  <a:pt x="291151" y="0"/>
                  <a:pt x="304800" y="13649"/>
                  <a:pt x="304800" y="30480"/>
                </a:cubicBezTo>
                <a:lnTo>
                  <a:pt x="304800" y="30480"/>
                </a:lnTo>
                <a:lnTo>
                  <a:pt x="304800" y="228600"/>
                </a:lnTo>
                <a:cubicBezTo>
                  <a:pt x="304800" y="245431"/>
                  <a:pt x="291151" y="259080"/>
                  <a:pt x="274320" y="259080"/>
                </a:cubicBezTo>
                <a:lnTo>
                  <a:pt x="274320" y="259080"/>
                </a:lnTo>
                <a:lnTo>
                  <a:pt x="198120" y="259080"/>
                </a:lnTo>
                <a:lnTo>
                  <a:pt x="259080" y="289560"/>
                </a:lnTo>
                <a:lnTo>
                  <a:pt x="259080" y="304800"/>
                </a:lnTo>
                <a:lnTo>
                  <a:pt x="45720" y="304800"/>
                </a:lnTo>
                <a:lnTo>
                  <a:pt x="45720" y="289560"/>
                </a:lnTo>
                <a:lnTo>
                  <a:pt x="106680" y="259080"/>
                </a:lnTo>
                <a:close/>
                <a:moveTo>
                  <a:pt x="30480" y="30480"/>
                </a:moveTo>
                <a:lnTo>
                  <a:pt x="30480" y="198120"/>
                </a:lnTo>
                <a:lnTo>
                  <a:pt x="274320" y="198120"/>
                </a:lnTo>
                <a:lnTo>
                  <a:pt x="274320" y="30480"/>
                </a:lnTo>
                <a:lnTo>
                  <a:pt x="30480" y="3048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Freeform 12"/>
          <p:cNvSpPr/>
          <p:nvPr/>
        </p:nvSpPr>
        <p:spPr>
          <a:xfrm rot="0">
            <a:off x="7492451" y="4890111"/>
            <a:ext cx="377419" cy="365806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0" y="91440"/>
                </a:moveTo>
                <a:lnTo>
                  <a:pt x="152400" y="0"/>
                </a:lnTo>
                <a:lnTo>
                  <a:pt x="304800" y="91440"/>
                </a:lnTo>
                <a:lnTo>
                  <a:pt x="304800" y="121920"/>
                </a:lnTo>
                <a:lnTo>
                  <a:pt x="0" y="121920"/>
                </a:lnTo>
                <a:lnTo>
                  <a:pt x="0" y="91440"/>
                </a:lnTo>
                <a:close/>
                <a:moveTo>
                  <a:pt x="0" y="274320"/>
                </a:moveTo>
                <a:lnTo>
                  <a:pt x="304800" y="274320"/>
                </a:lnTo>
                <a:lnTo>
                  <a:pt x="304800" y="304800"/>
                </a:lnTo>
                <a:lnTo>
                  <a:pt x="0" y="304800"/>
                </a:lnTo>
                <a:lnTo>
                  <a:pt x="0" y="274320"/>
                </a:lnTo>
                <a:close/>
                <a:moveTo>
                  <a:pt x="30480" y="243840"/>
                </a:moveTo>
                <a:lnTo>
                  <a:pt x="274320" y="243840"/>
                </a:lnTo>
                <a:lnTo>
                  <a:pt x="274320" y="274320"/>
                </a:lnTo>
                <a:lnTo>
                  <a:pt x="30480" y="274320"/>
                </a:lnTo>
                <a:lnTo>
                  <a:pt x="30480" y="243840"/>
                </a:lnTo>
                <a:close/>
                <a:moveTo>
                  <a:pt x="30480" y="121920"/>
                </a:moveTo>
                <a:lnTo>
                  <a:pt x="91440" y="121920"/>
                </a:lnTo>
                <a:lnTo>
                  <a:pt x="91440" y="243840"/>
                </a:lnTo>
                <a:lnTo>
                  <a:pt x="30480" y="243840"/>
                </a:lnTo>
                <a:lnTo>
                  <a:pt x="30480" y="121920"/>
                </a:lnTo>
                <a:close/>
                <a:moveTo>
                  <a:pt x="121920" y="121920"/>
                </a:moveTo>
                <a:lnTo>
                  <a:pt x="182880" y="121920"/>
                </a:lnTo>
                <a:lnTo>
                  <a:pt x="182880" y="243840"/>
                </a:lnTo>
                <a:lnTo>
                  <a:pt x="121920" y="243840"/>
                </a:lnTo>
                <a:lnTo>
                  <a:pt x="121920" y="121920"/>
                </a:lnTo>
                <a:close/>
                <a:moveTo>
                  <a:pt x="213360" y="121920"/>
                </a:moveTo>
                <a:lnTo>
                  <a:pt x="274320" y="121920"/>
                </a:lnTo>
                <a:lnTo>
                  <a:pt x="274320" y="243840"/>
                </a:lnTo>
                <a:lnTo>
                  <a:pt x="213360" y="243840"/>
                </a:lnTo>
                <a:lnTo>
                  <a:pt x="213360" y="12192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513502" y="3021670"/>
            <a:ext cx="2295358" cy="426410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96000"/>
              </a:lnSpc>
            </a:pPr>
            <a:r>
              <a:rPr b="1" lang="en-US" sz="19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多温区车辆改造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8712196" y="1535764"/>
            <a:ext cx="2121614" cy="1504957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 algn="just"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建立温度-时效矩阵，冷冻品（-18℃）优先配送且允许时间窗±15分钟，冷藏品（4℃）可放宽至±30分钟。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8712196" y="1012602"/>
            <a:ext cx="2295358" cy="426410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96000"/>
              </a:lnSpc>
            </a:pPr>
            <a:r>
              <a:rPr b="1" lang="en-US" sz="19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时效优先级映射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8712196" y="3788298"/>
            <a:ext cx="2295358" cy="426410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96000"/>
              </a:lnSpc>
            </a:pPr>
            <a:r>
              <a:rPr b="1" lang="en-US" sz="19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能耗优化模型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7" name="TextBox 17"/>
          <p:cNvSpPr txBox="1"/>
          <p:nvPr/>
        </p:nvSpPr>
        <p:spPr>
          <a:xfrm rot="0">
            <a:off x="8712196" y="4320536"/>
            <a:ext cx="2121614" cy="1504957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 algn="just"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结合禁忌搜索算法，在满足温控要求前提下优化制冷机组启停策略，某冷链物流企业月均电费减少11%。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8" name="TextBox 18"/>
          <p:cNvSpPr txBox="1"/>
          <p:nvPr/>
        </p:nvSpPr>
        <p:spPr>
          <a:xfrm rot="0">
            <a:off x="513502" y="3616399"/>
            <a:ext cx="2121614" cy="1504957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 algn="just"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设计三温区（冷冻/冷藏/常温）分隔车厢，按商品保鲜要求分类装载，某生鲜电商损耗率从8%降至3.2%。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9" name="TextBox 19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温控需求分类配送策略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a4qeaOp+mcgOaxguWIhuexu+mFjemAgeetlueVpVxuIyMjIOWkmua4qeWMuui9pui+huaUuemAoFxu6K6+6K6h5LiJ5rip5Yy677yI5Ya35Ya7L+WGt+iXjy/luLjmuKnvvInliIbpmpTovabljqLvvIzmjInllYblk4Hkv53pspzopoHmsYLliIbnsbvoo4Xovb3vvIzmn5DnlJ/pspznlLXllYbmjZ/ogJfnjofku444JemZjeiHszMuMiXjgIJcbiMjIyDml7bmlYjkvJjlhYjnuqfmmKDlsIRcbuW7uueri+a4qeW6pi3ml7bmlYjnn6npmLXvvIzlhrflhrvlk4HvvIgtMTjihIPvvInkvJjlhYjphY3pgIHkuJTlhYHorrjml7bpl7TnqpfCsTE15YiG6ZKf77yM5Ya36JeP5ZOB77yINOKEg++8ieWPr+aUvuWuveiHs8KxMzDliIbpkp/jgIJcbiMjIyDog73ogJfkvJjljJbmqKHlnotcbue7k+WQiOemgeW/jOaQnOe0oueul+azle+8jOWcqOa7oei2s+a4qeaOp+imgeaxguWJjeaPkOS4i+S8mOWMluWItuWGt+acuue7hOWQr+WBnOetlueVpe+8jOafkOWGt+mTvueJqea1geS8geS4muaciOWdh+eUtei0ueWHj+WwkTExJeOAgiIsInRwbGlkIjoiMTAwMDEiLCJ0cGxOYW1lIjoibGlzdDNfSW1nMjdfbW9kIiwiZWRpdGVkIjoiZmFsc2UiLCJleHRyYVBhcmFtcyI6IntcImluZm9fdXJsXCI6XCJodHRwOi8vYmouYmNlYm9zLmNvbS92MS93ZW5rdS1haS1kb2MvMzA2MDE5NjczNDIwMzAzL3J0Y3MvYmRqc29uL2NhNGFkZmJiNGNhNDc3ODUuanNvbj9yZXNwb25zZUNvbnRlbnRUeXBlPWFwcGxpY2F0aW9uJTJGanNvbiZyZXNwb25zZUNhY2hlQ29udHJvbD1tYXgtYWdlJTNEMzg4ODAwMCZyZXNwb25zZUV4cGlyZXM9RnJpJTJDJTIwMTclMjBBcHIlMjAyMDI2JTIwMjIlM0EwNiUzQTU1JTIwJTJCMDgwMCZhdXRob3JpemF0aW9uPWJjZS1hdXRoLXYxJTJGNDZkYzhjYzM0Njc0NGRhZDgwMDY1MTgyM2E5NmQ5Y2QlMkYyMDI2LTAzLTAzVDE0JTNBMDYlM0E1NVolMkYtMSUyRmhvc3QlMkZlMjJlOWQ1ODY2ZWIxYWQ0M2ZjZTkxMjhkMmNmYTRlYjA3NzMwMWFlYzRjYjU4MDlmMzNjYjUxMzJiZDU2NDczXCJ9In0=</bd:templateData>
    </p:ext>
  </p:extLs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05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实施效果评估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unuaWveaViOaenOivhOS8sCIsInRwbGlkIjoiMTAwMDEiLCJ0cGxOYW1lIjoiaDJ0aXRsZV8zMDYwMTk2NzM0MjAzMDNfODc1NzgyNzc5XzI2ODA4MDU3MzYzMDMwM19tb2QiLCJlZGl0ZWQiOiJmYWxzZSIsImV4dHJhUGFyYW1zIjoie1wiaW5mb191cmxcIjpcImh0dHA6Ly9iai5iY2Vib3MuY29tL3YxL3dlbmt1LWFpLWRvYy8zMDYwMTk2NzM0MjAzMDMvcnRjcy9iZGpzb24vY2E0YWRmYmI0Y2E0Nzc4NS5qc29uP3Jlc3BvbnNlQ29udGVudFR5cGU9YXBwbGljYXRpb24lMkZqc29uJnJlc3BvbnNlQ2FjaGVDb250cm9sPW1heC1hZ2UlM0QzODg4MDAwJnJlc3BvbnNlRXhwaXJlcz1GcmklMkMlMjAxNyUyMEFwciUyMDIwMjYlMjAyMiUzQTA2JTNBNTUlMjAlMkIwODAwJmF1dGhvcml6YXRpb249YmNlLWF1dGgtdjElMkY0NmRjOGNjMzQ2NzQ0ZGFkODAwNjUxODIzYTk2ZDljZCUyRjIwMjYtMDMtMDNUMTQlM0EwNiUzQTU1WiUyRi0xJTJGaG9zdCUyRmUyMmU5ZDU4NjZlYjFhZDQzZmNlOTEyOGQyY2ZhNGViMDc3MzAxYWVjNGNiNTgwOWYzM2NiNTEzMmJkNTY0NzNcIn0ifQ==</bd:templateData>
    </p:ext>
  </p:extLs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708216" y="1274542"/>
            <a:ext cx="3175309" cy="4589051"/>
          </a:xfrm>
          <a:prstGeom prst="rect">
            <a:avLst/>
          </a:prstGeom>
          <a:solidFill>
            <a:schemeClr val="accent2">
              <a:alpha val="100000"/>
              <a:lumMod val="75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708216" y="1274542"/>
            <a:ext cx="3175309" cy="1207784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TextBox 5"/>
          <p:cNvSpPr txBox="1"/>
          <p:nvPr/>
        </p:nvSpPr>
        <p:spPr>
          <a:xfrm rot="0">
            <a:off x="894271" y="1372185"/>
            <a:ext cx="2852876" cy="998708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02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动态路径优化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eyJfdGVtcGxhdGVEYXRhIjp7ImNvbnRlbnRUeXBlIjoiJGl0ZW0xX3RpdGxlIiwibGluZUNvdW50IjoiMiIsIndvcmRDb3VudCI6IjkifSwidGFnIjoiJGl0ZW0xX3RpdGxlIn0=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869433" y="2822635"/>
            <a:ext cx="2852876" cy="267096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通过引入TMS系统结合AI算法，实时整合交通流量、订单分布等数据，自动生成最优配送路线，将平均配送时间缩短35%，有效减少因路线规划不合理导致的延误。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eyJfdGVtcGxhdGVEYXRhIjp7ImNvbnRlbnRUeXBlIjoiJGl0ZW0xX2MiLCJsaW5lQ291bnQiOiI4Iiwid29yZENvdW50IjoiMTUifSwidGFnIjoiJGl0ZW0xX2MifQ==</bd:templateData>
          </p:ext>
        </p:extLst>
      </p:sp>
      <p:sp>
        <p:nvSpPr>
          <p:cNvPr id="7" name="AutoShape 7"/>
          <p:cNvSpPr/>
          <p:nvPr/>
        </p:nvSpPr>
        <p:spPr>
          <a:xfrm rot="0">
            <a:off x="4218786" y="1274542"/>
            <a:ext cx="3175309" cy="4589051"/>
          </a:xfrm>
          <a:prstGeom prst="rect">
            <a:avLst/>
          </a:prstGeom>
          <a:solidFill>
            <a:schemeClr val="accent2">
              <a:alpha val="100000"/>
              <a:lumMod val="75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AutoShape 8"/>
          <p:cNvSpPr/>
          <p:nvPr/>
        </p:nvSpPr>
        <p:spPr>
          <a:xfrm rot="0">
            <a:off x="4218786" y="1274542"/>
            <a:ext cx="3175309" cy="1207784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4404840" y="1372185"/>
            <a:ext cx="2852876" cy="998708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02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前置仓网络布局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eyJfdGVtcGxhdGVEYXRhIjp7ImNvbnRlbnRUeXBlIjoiJGl0ZW0yX3RpdGxlIiwibGluZUNvdW50IjoiMiIsIndvcmRDb3VudCI6IjkifSwidGFnIjoiJGl0ZW0yX3RpdGxlIn0=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4404840" y="2822635"/>
            <a:ext cx="2852876" cy="267096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在客户密集区域增设3个微型分拨中心，将传统“中心仓-客户”的单级配送模式升级为“中心仓-前置仓-客户”的二级网络，使80%订单的配送半径从50公里压缩至15公里内。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eyJfdGVtcGxhdGVEYXRhIjp7ImNvbnRlbnRUeXBlIjoiJGl0ZW0yX2MiLCJsaW5lQ291bnQiOiI4Iiwid29yZENvdW50IjoiMTUifSwidGFnIjoiJGl0ZW0yX2MifQ==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7733145" y="1274542"/>
            <a:ext cx="3175309" cy="4589051"/>
          </a:xfrm>
          <a:prstGeom prst="rect">
            <a:avLst/>
          </a:prstGeom>
          <a:solidFill>
            <a:schemeClr val="accent2">
              <a:alpha val="100000"/>
              <a:lumMod val="75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AutoShape 12"/>
          <p:cNvSpPr/>
          <p:nvPr/>
        </p:nvSpPr>
        <p:spPr>
          <a:xfrm rot="0">
            <a:off x="7733145" y="1274542"/>
            <a:ext cx="3175309" cy="1207784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7919200" y="1372185"/>
            <a:ext cx="2852876" cy="998708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02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异常预警机制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eyJfdGVtcGxhdGVEYXRhIjp7ImNvbnRlbnRUeXBlIjoiJGl0ZW0zX3RpdGxlIiwibGluZUNvdW50IjoiMiIsIndvcmRDb3VudCI6IjkifSwidGFnIjoiJGl0ZW0zX3RpdGxlIn0=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7919200" y="2822635"/>
            <a:ext cx="2852876" cy="267096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建立基于物联网的车辆监控系统，对交通事故、天气异常等突发状况实时预警，调度中心可在5分钟内启动备用路线或车辆调配方案，将异常事件影响时效控制在2小时以内。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eyJfdGVtcGxhdGVEYXRhIjp7ImNvbnRlbnRUeXBlIjoiJGl0ZW0zX2MiLCJsaW5lQ291bnQiOiI4Iiwid29yZENvdW50IjoiMTUifSwidGFnIjoiJGl0ZW0zX2MifQ==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配送延迟率从18%降至5%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mFjemAgeW7tui/n+eOh+S7jjE4JemZjeiHszUlXG4jIyMg5Yqo5oCB6Lev5b6E5LyY5YyWXG7pgJrov4flvJXlhaVUTVPns7vnu5/nu5PlkIhBSeeul+azle+8jOWunuaXtuaVtOWQiOS6pOmAmua1gemHj+OAgeiuouWNleWIhuW4g+etieaVsOaNru+8jOiHquWKqOeUn+aIkOacgOS8mOmFjemAgei3r+e6v++8jOWwhuW5s+Wdh+mFjemAgeaXtumXtOe8qeefrTM1Je+8jOacieaViOWHj+WwkeWboOi3r+e6v+inhOWIkuS4jeWQiOeQhuWvvOiHtOeahOW7tuivr+OAglxuIyMjIOWJjee9ruS7k+e9kee7nOW4g+WxgFxu5Zyo5a6i5oi35a+G6ZuG5Yy65Z+f5aKe6K6+M+S4quW+ruWei+WIhuaLqOS4reW/g++8jOWwhuS8oOe7n+KAnOS4reW/g+S7ky3lrqLmiLfigJ3nmoTljZXnuqfphY3pgIHmqKHlvI/ljYfnuqfkuLrigJzkuK3lv4Pku5Mt5YmN572u5LuTLeWuouaIt+KAneeahOS6jOe6p+e9kee7nO+8jOS9vzgwJeiuouWNleeahOmFjemAgeWNiuW+hOS7jjUw5YWs6YeM5Y6L57yp6IezMTXlhazph4zlhoXjgIJcbiMjIyDlvILluLjpooTorabmnLrliLZcbuW7uueri+WfuuS6jueJqeiBlOe9keeahOi9pui+huebkeaOp+ezu+e7n++8jOWvueS6pOmAmuS6i+aVheOAgeWkqeawlOW8guW4uOetieeqgeWPkeeKtuWGteWunuaXtumihOitpu+8jOiwg+W6puS4reW/g+WPr+WcqDXliIbpkp/lhoXlkK/liqjlpIfnlKjot6/nur/miJbovabovobosIPphY3mlrnmoYjvvIzlsIblvILluLjkuovku7blvbHlk43ml7bmlYjmjqfliLblnKgy5bCP5pe25Lul5YaF44CCIiwidHBsaWQiOiIxMDAwMSIsInRwbE5hbWUiOiJsaXN0M183X21vZCIsImVkaXRlZCI6ImZhbHNlIiwiZXh0cmFQYXJhbXMiOiJ7XCJpbmZvX3VybFwiOlwiaHR0cDovL2JqLmJjZWJvcy5jb20vdjEvd2Vua3UtYWktZG9jLzMwNjAxOTY3MzQyMDMwMy9ydGNzL2JkanNvbi9jYTRhZGZiYjRjYTQ3Nzg1Lmpzb24/cmVzcG9uc2VDb250ZW50VHlwZT1hcHBsaWNhdGlvbiUyRmpzb24mcmVzcG9uc2VDYWNoZUNvbnRyb2w9bWF4LWFnZSUzRDM4ODgwMDAmcmVzcG9uc2VFeHBpcmVzPUZyaSUyQyUyMDE3JTIwQXByJTIwMjAyNiUyMDIyJTNBMDYlM0E1NSUyMCUyQjA4MDAmYXV0aG9yaXphdGlvbj1iY2UtYXV0aC12MSUyRjQ2ZGM4Y2MzNDY3NDRkYWQ4MDA2NTE4MjNhOTZkOWNkJTJGMjAyNi0wMy0wM1QxNCUzQTA2JTNBNTVaJTJGLTElMkZob3N0JTJGZTIyZTlkNTg2NmViMWFkNDNmY2U5MTI4ZDJjZmE0ZWIwNzczMDFhZWM0Y2I1ODA5ZjMzY2I1MTMyYmQ1NjQ3M1wifSJ9</bd:templateData>
    </p:ext>
  </p:extLs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01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项目背景与现状分析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mhueebruiDjOaZr+S4jueOsOeKtuWIhuaekCIsInRwbGlkIjoiMTAwMDEiLCJ0cGxOYW1lIjoiaDJ0aXRsZV8zMDYwMTk2NzM0MjAzMDNfODc1NzgyNzc5XzI2ODA4MDU3MzYzMDMwM19tb2QiLCJlZGl0ZWQiOiJmYWxzZSIsImV4dHJhUGFyYW1zIjoie1wiaW5mb191cmxcIjpcImh0dHA6Ly9iai5iY2Vib3MuY29tL3YxL3dlbmt1LWFpLWRvYy8zMDYwMTk2NzM0MjAzMDMvcnRjcy9iZGpzb24vY2E0YWRmYmI0Y2E0Nzc4NS5qc29uP3Jlc3BvbnNlQ29udGVudFR5cGU9YXBwbGljYXRpb24lMkZqc29uJnJlc3BvbnNlQ2FjaGVDb250cm9sPW1heC1hZ2UlM0QzODg4MDAwJnJlc3BvbnNlRXhwaXJlcz1GcmklMkMlMjAxNyUyMEFwciUyMDIwMjYlMjAyMiUzQTA2JTNBNTUlMjAlMkIwODAwJmF1dGhvcml6YXRpb249YmNlLWF1dGgtdjElMkY0NmRjOGNjMzQ2NzQ0ZGFkODAwNjUxODIzYTk2ZDljZCUyRjIwMjYtMDMtMDNUMTQlM0EwNiUzQTU1WiUyRi0xJTJGaG9zdCUyRmUyMmU5ZDU4NjZlYjFhZDQzZmNlOTEyOGQyY2ZhNGViMDc3MzAxYWVjNGNiNTgwOWYzM2NiNTEzMmJkNTY0NzNcIn0ifQ==</bd:templateData>
    </p:ext>
  </p:extLs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Freeform 3"/>
          <p:cNvSpPr/>
          <p:nvPr/>
        </p:nvSpPr>
        <p:spPr>
          <a:xfrm rot="0">
            <a:off x="1164214" y="2085043"/>
            <a:ext cx="641656" cy="641656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0" y="209550"/>
                </a:moveTo>
                <a:lnTo>
                  <a:pt x="152410" y="247650"/>
                </a:lnTo>
                <a:lnTo>
                  <a:pt x="304800" y="209550"/>
                </a:lnTo>
                <a:lnTo>
                  <a:pt x="304800" y="247650"/>
                </a:lnTo>
                <a:lnTo>
                  <a:pt x="152410" y="285750"/>
                </a:lnTo>
                <a:lnTo>
                  <a:pt x="0" y="247650"/>
                </a:lnTo>
                <a:close/>
              </a:path>
              <a:path h="304800" w="304800">
                <a:moveTo>
                  <a:pt x="0" y="133350"/>
                </a:moveTo>
                <a:lnTo>
                  <a:pt x="152410" y="171450"/>
                </a:lnTo>
                <a:lnTo>
                  <a:pt x="304800" y="133350"/>
                </a:lnTo>
                <a:lnTo>
                  <a:pt x="304800" y="171450"/>
                </a:lnTo>
                <a:lnTo>
                  <a:pt x="152410" y="209550"/>
                </a:lnTo>
                <a:lnTo>
                  <a:pt x="0" y="171450"/>
                </a:lnTo>
                <a:close/>
              </a:path>
              <a:path h="304800" w="304800">
                <a:moveTo>
                  <a:pt x="0" y="57150"/>
                </a:moveTo>
                <a:lnTo>
                  <a:pt x="152410" y="19050"/>
                </a:lnTo>
                <a:lnTo>
                  <a:pt x="304800" y="57150"/>
                </a:lnTo>
                <a:lnTo>
                  <a:pt x="304800" y="95250"/>
                </a:lnTo>
                <a:lnTo>
                  <a:pt x="152410" y="133350"/>
                </a:lnTo>
                <a:lnTo>
                  <a:pt x="0" y="95250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Freeform 4"/>
          <p:cNvSpPr/>
          <p:nvPr/>
        </p:nvSpPr>
        <p:spPr>
          <a:xfrm rot="0">
            <a:off x="4114778" y="2128545"/>
            <a:ext cx="598154" cy="598154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116843" y="182880"/>
                </a:moveTo>
                <a:lnTo>
                  <a:pt x="30480" y="182880"/>
                </a:lnTo>
                <a:lnTo>
                  <a:pt x="30480" y="304800"/>
                </a:lnTo>
                <a:lnTo>
                  <a:pt x="0" y="304800"/>
                </a:lnTo>
                <a:lnTo>
                  <a:pt x="0" y="0"/>
                </a:lnTo>
                <a:lnTo>
                  <a:pt x="182880" y="0"/>
                </a:lnTo>
                <a:lnTo>
                  <a:pt x="187957" y="30480"/>
                </a:lnTo>
                <a:lnTo>
                  <a:pt x="304800" y="30480"/>
                </a:lnTo>
                <a:lnTo>
                  <a:pt x="259080" y="121920"/>
                </a:lnTo>
                <a:lnTo>
                  <a:pt x="304800" y="213360"/>
                </a:lnTo>
                <a:lnTo>
                  <a:pt x="121920" y="213360"/>
                </a:lnTo>
                <a:lnTo>
                  <a:pt x="116843" y="182880"/>
                </a:lnTo>
              </a:path>
            </a:pathLst>
          </a:cu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Freeform 5"/>
          <p:cNvSpPr/>
          <p:nvPr/>
        </p:nvSpPr>
        <p:spPr>
          <a:xfrm rot="0">
            <a:off x="6678103" y="2172048"/>
            <a:ext cx="554652" cy="554652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106680" y="259080"/>
                </a:moveTo>
                <a:lnTo>
                  <a:pt x="30480" y="259080"/>
                </a:lnTo>
                <a:cubicBezTo>
                  <a:pt x="13649" y="259080"/>
                  <a:pt x="0" y="245431"/>
                  <a:pt x="0" y="228600"/>
                </a:cubicBezTo>
                <a:lnTo>
                  <a:pt x="0" y="228600"/>
                </a:lnTo>
                <a:lnTo>
                  <a:pt x="0" y="30480"/>
                </a:lnTo>
                <a:cubicBezTo>
                  <a:pt x="0" y="13716"/>
                  <a:pt x="13716" y="0"/>
                  <a:pt x="30480" y="0"/>
                </a:cubicBezTo>
                <a:lnTo>
                  <a:pt x="274320" y="0"/>
                </a:lnTo>
                <a:cubicBezTo>
                  <a:pt x="291151" y="0"/>
                  <a:pt x="304800" y="13649"/>
                  <a:pt x="304800" y="30480"/>
                </a:cubicBezTo>
                <a:lnTo>
                  <a:pt x="304800" y="30480"/>
                </a:lnTo>
                <a:lnTo>
                  <a:pt x="304800" y="228600"/>
                </a:lnTo>
                <a:cubicBezTo>
                  <a:pt x="304800" y="245431"/>
                  <a:pt x="291151" y="259080"/>
                  <a:pt x="274320" y="259080"/>
                </a:cubicBezTo>
                <a:lnTo>
                  <a:pt x="274320" y="259080"/>
                </a:lnTo>
                <a:lnTo>
                  <a:pt x="198120" y="259080"/>
                </a:lnTo>
                <a:lnTo>
                  <a:pt x="259080" y="289560"/>
                </a:lnTo>
                <a:lnTo>
                  <a:pt x="259080" y="304800"/>
                </a:lnTo>
                <a:lnTo>
                  <a:pt x="45720" y="304800"/>
                </a:lnTo>
                <a:lnTo>
                  <a:pt x="45720" y="289560"/>
                </a:lnTo>
                <a:lnTo>
                  <a:pt x="106680" y="259080"/>
                </a:lnTo>
                <a:close/>
                <a:moveTo>
                  <a:pt x="30480" y="30480"/>
                </a:moveTo>
                <a:lnTo>
                  <a:pt x="30480" y="198120"/>
                </a:lnTo>
                <a:lnTo>
                  <a:pt x="274320" y="198120"/>
                </a:lnTo>
                <a:lnTo>
                  <a:pt x="274320" y="30480"/>
                </a:lnTo>
                <a:lnTo>
                  <a:pt x="30480" y="3048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Freeform 6"/>
          <p:cNvSpPr/>
          <p:nvPr/>
        </p:nvSpPr>
        <p:spPr>
          <a:xfrm rot="0">
            <a:off x="9277352" y="2085043"/>
            <a:ext cx="598154" cy="598154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213360" y="76200"/>
                </a:moveTo>
                <a:lnTo>
                  <a:pt x="243840" y="76200"/>
                </a:lnTo>
                <a:lnTo>
                  <a:pt x="243840" y="289560"/>
                </a:lnTo>
                <a:lnTo>
                  <a:pt x="60960" y="289560"/>
                </a:lnTo>
                <a:lnTo>
                  <a:pt x="60960" y="76200"/>
                </a:lnTo>
                <a:lnTo>
                  <a:pt x="91440" y="76200"/>
                </a:lnTo>
                <a:lnTo>
                  <a:pt x="91440" y="60960"/>
                </a:lnTo>
                <a:cubicBezTo>
                  <a:pt x="91440" y="44129"/>
                  <a:pt x="105089" y="30480"/>
                  <a:pt x="121920" y="30480"/>
                </a:cubicBezTo>
                <a:lnTo>
                  <a:pt x="121920" y="30480"/>
                </a:lnTo>
                <a:lnTo>
                  <a:pt x="182880" y="30480"/>
                </a:lnTo>
                <a:cubicBezTo>
                  <a:pt x="199711" y="30480"/>
                  <a:pt x="213360" y="44129"/>
                  <a:pt x="213360" y="60960"/>
                </a:cubicBezTo>
                <a:lnTo>
                  <a:pt x="213360" y="60960"/>
                </a:lnTo>
                <a:lnTo>
                  <a:pt x="213360" y="76200"/>
                </a:lnTo>
                <a:close/>
                <a:moveTo>
                  <a:pt x="259080" y="76200"/>
                </a:moveTo>
                <a:lnTo>
                  <a:pt x="274320" y="76200"/>
                </a:lnTo>
                <a:cubicBezTo>
                  <a:pt x="291151" y="76200"/>
                  <a:pt x="304800" y="89849"/>
                  <a:pt x="304800" y="106680"/>
                </a:cubicBezTo>
                <a:lnTo>
                  <a:pt x="304800" y="106680"/>
                </a:lnTo>
                <a:lnTo>
                  <a:pt x="304800" y="259080"/>
                </a:lnTo>
                <a:cubicBezTo>
                  <a:pt x="304800" y="275911"/>
                  <a:pt x="291151" y="289560"/>
                  <a:pt x="274320" y="289560"/>
                </a:cubicBezTo>
                <a:lnTo>
                  <a:pt x="274320" y="289560"/>
                </a:lnTo>
                <a:lnTo>
                  <a:pt x="259080" y="289560"/>
                </a:lnTo>
                <a:lnTo>
                  <a:pt x="259080" y="76200"/>
                </a:lnTo>
                <a:close/>
                <a:moveTo>
                  <a:pt x="45720" y="76200"/>
                </a:moveTo>
                <a:lnTo>
                  <a:pt x="45720" y="289560"/>
                </a:lnTo>
                <a:lnTo>
                  <a:pt x="30480" y="289560"/>
                </a:lnTo>
                <a:cubicBezTo>
                  <a:pt x="13649" y="289560"/>
                  <a:pt x="0" y="275911"/>
                  <a:pt x="0" y="259080"/>
                </a:cubicBezTo>
                <a:lnTo>
                  <a:pt x="0" y="259080"/>
                </a:lnTo>
                <a:lnTo>
                  <a:pt x="0" y="106680"/>
                </a:lnTo>
                <a:cubicBezTo>
                  <a:pt x="0" y="89916"/>
                  <a:pt x="13716" y="76200"/>
                  <a:pt x="30480" y="76200"/>
                </a:cubicBezTo>
                <a:lnTo>
                  <a:pt x="45720" y="76200"/>
                </a:lnTo>
                <a:close/>
                <a:moveTo>
                  <a:pt x="121920" y="60960"/>
                </a:moveTo>
                <a:lnTo>
                  <a:pt x="121920" y="76200"/>
                </a:lnTo>
                <a:lnTo>
                  <a:pt x="182880" y="76200"/>
                </a:lnTo>
                <a:lnTo>
                  <a:pt x="182880" y="60960"/>
                </a:lnTo>
                <a:lnTo>
                  <a:pt x="121920" y="60960"/>
                </a:lnTo>
                <a:close/>
              </a:path>
            </a:pathLst>
          </a:cu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513502" y="3390004"/>
            <a:ext cx="2422374" cy="233164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基于历史数据建模，将原统一的“48小时达”承诺细化为分区域的阶梯时效（如核心城区6小时、郊区12小时），实际交付准时率从72%提升至95%，超时投诉量下降67%。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513502" y="2918593"/>
            <a:ext cx="2422374" cy="399193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精准时效承诺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3226287" y="3390004"/>
            <a:ext cx="2422374" cy="233164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为客户开放物流轨迹实时查询接口，支持从出库、运输到签收全节点状态更新，异常订单自动触发补偿方案（如优惠券、积分等），客户主动查询次数减少40%。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3226287" y="2918593"/>
            <a:ext cx="2367939" cy="399193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全程可视化追踪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1" name="TextBox 11"/>
          <p:cNvSpPr txBox="1"/>
          <p:nvPr/>
        </p:nvSpPr>
        <p:spPr>
          <a:xfrm rot="0">
            <a:off x="5932691" y="3390004"/>
            <a:ext cx="2422374" cy="233164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推出“时段自选”“无接触交付”等个性化选项，满足居家办公、生鲜冷链等场景需求，夜间配送占比从8%增至25%，签收成功率提高18个百分点。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2" name="TextBox 12"/>
          <p:cNvSpPr txBox="1"/>
          <p:nvPr/>
        </p:nvSpPr>
        <p:spPr>
          <a:xfrm rot="0">
            <a:off x="5932691" y="2918593"/>
            <a:ext cx="2377011" cy="399193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柔性配送服务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8579636" y="3390004"/>
            <a:ext cx="2422374" cy="233164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建立48小时内客户回访机制，针对配送体验差的订单定向分析原因（如包装破损、态度问题），并纳入司机KPI考核，重复投诉率下降52%。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eyJ0YWciOiIkaXRlbTRfYyJ9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8579636" y="2918593"/>
            <a:ext cx="2377011" cy="399193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闭环反馈系统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eyJ0YWciOiIkaXRlbTRfdGl0bGUifQ==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客户满意度提升30%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uouaIt+a7oeaEj+W6puaPkOWNhzMwJVxuIyMjIOeyvuWHhuaXtuaViOaJv+ivulxu5Z+65LqO5Y6G5Y+y5pWw5o2u5bu65qih77yM5bCG5Y6f57uf5LiA55qE4oCcNDjlsI/ml7bovr7igJ3mib/or7rnu4bljJbkuLrliIbljLrln5/nmoTpmLbmoq/ml7bmlYjvvIjlpoLmoLjlv4Pln47ljLo25bCP5pe244CB6YOK5Yy6MTLlsI/ml7bvvInvvIzlrp7pmYXkuqTku5jlh4bml7bnjofku443MiXmj5DljYfoh7M5NSXvvIzotoXml7bmipXor4nph4/kuIvpmY02NyXjgIJcbiMjIyDlhajnqIvlj6/op4bljJbov73ouKpcbuS4uuWuouaIt+W8gOaUvueJqea1gei9qOi/ueWunuaXtuafpeivouaOpeWPo++8jOaUr+aMgeS7juWHuuW6k+OAgei/kOi+k+WIsOetvuaUtuWFqOiKgueCueeKtuaAgeabtOaWsO+8jOW8guW4uOiuouWNleiHquWKqOinpuWPkeihpeWBv+aWueahiO+8iOWmguS8mOaDoOWIuOOAgeenr+WIhuetie+8ie+8jOWuouaIt+S4u+WKqOafpeivouasoeaVsOWHj+WwkTQwJeOAglxuIyMjIOaflOaAp+mFjemAgeacjeWKoVxu5o6o5Ye64oCc5pe25q616Ieq6YCJ4oCd4oCc5peg5o6l6Kem5Lqk5LuY4oCd562J5Liq5oCn5YyW6YCJ6aG577yM5ruh6Laz5bGF5a625Yqe5YWs44CB55Sf6bKc5Ya36ZO+562J5Zy65pmv6ZyA5rGC77yM5aSc6Ze06YWN6YCB5Y2g5q+U5LuOOCXlop7oh7MyNSXvvIznrb7mlLbmiJDlip/njofmj5Dpq5gxOOS4queZvuWIhueCueOAglxuIyMjIOmXreeOr+WPjemmiOezu+e7n1xu5bu656uLNDjlsI/ml7blhoXlrqLmiLflm57orr/mnLrliLbvvIzpkojlr7nphY3pgIHkvZPpqozlt67nmoTorqLljZXlrprlkJHliIbmnpDljp/lm6DvvIjlpoLljIXoo4XnoLTmjZ/jgIHmgIHluqbpl67popjvvInvvIzlubbnurPlhaXlj7jmnLpLUEnogIPmoLjvvIzph43lpI3mipXor4nnjofkuIvpmY01MiXjgIIiLCJ0cGxpZCI6IjEwMDAxIiwidHBsTmFtZSI6Imxpc3Q0XzI3X21vZCIsImVkaXRlZCI6ImZhbHNlIiwiZXh0cmFQYXJhbXMiOiJ7XCJpbmZvX3VybFwiOlwiaHR0cDovL2JqLmJjZWJvcy5jb20vdjEvd2Vua3UtYWktZG9jLzMwNjAxOTY3MzQyMDMwMy9ydGNzL2JkanNvbi9jYTRhZGZiYjRjYTQ3Nzg1Lmpzb24/cmVzcG9uc2VDb250ZW50VHlwZT1hcHBsaWNhdGlvbiUyRmpzb24mcmVzcG9uc2VDYWNoZUNvbnRyb2w9bWF4LWFnZSUzRDM4ODgwMDAmcmVzcG9uc2VFeHBpcmVzPUZyaSUyQyUyMDE3JTIwQXByJTIwMjAyNiUyMDIyJTNBMDYlM0E1NSUyMCUyQjA4MDAmYXV0aG9yaXphdGlvbj1iY2UtYXV0aC12MSUyRjQ2ZGM4Y2MzNDY3NDRkYWQ4MDA2NTE4MjNhOTZkOWNkJTJGMjAyNi0wMy0wM1QxNCUzQTA2JTNBNTVaJTJGLTElMkZob3N0JTJGZTIyZTlkNTg2NmViMWFkNDNmY2U5MTI4ZDJjZmE0ZWIwNzczMDFhZWM0Y2I1ODA5ZjMzY2I1MTMyYmQ1NjQ3M1wifSJ9</bd:templateData>
    </p:ext>
  </p:extLs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cxnSp>
        <p:nvCxnSpPr>
          <p:cNvPr id="3" name="Connector 3"/>
          <p:cNvCxnSpPr/>
          <p:nvPr/>
        </p:nvCxnSpPr>
        <p:spPr>
          <a:xfrm>
            <a:off x="1151752" y="1031049"/>
            <a:ext cx="0" cy="5501196"/>
          </a:xfrm>
          <a:prstGeom prst="line">
            <a:avLst/>
          </a:prstGeom>
          <a:ln w="19050">
            <a:solidFill>
              <a:schemeClr val="accent1"/>
            </a:solidFill>
            <a:prstDash val="solid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4" name="AutoShape 4"/>
          <p:cNvSpPr/>
          <p:nvPr/>
        </p:nvSpPr>
        <p:spPr>
          <a:xfrm rot="0">
            <a:off x="831719" y="1269059"/>
            <a:ext cx="637678" cy="637678"/>
          </a:xfrm>
          <a:prstGeom prst="ellipse">
            <a:avLst/>
          </a:prstGeom>
          <a:solidFill>
            <a:schemeClr val="accent2">
              <a:alpha val="42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941339" y="1378679"/>
            <a:ext cx="418438" cy="418438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AutoShape 6"/>
          <p:cNvSpPr/>
          <p:nvPr/>
        </p:nvSpPr>
        <p:spPr>
          <a:xfrm rot="0">
            <a:off x="2049815" y="1246733"/>
            <a:ext cx="8753222" cy="613934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AutoShape 7"/>
          <p:cNvSpPr/>
          <p:nvPr/>
        </p:nvSpPr>
        <p:spPr>
          <a:xfrm rot="-5400000">
            <a:off x="1828611" y="1403890"/>
            <a:ext cx="263667" cy="299622"/>
          </a:xfrm>
          <a:prstGeom prst="triangl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AutoShape 8"/>
          <p:cNvSpPr/>
          <p:nvPr/>
        </p:nvSpPr>
        <p:spPr>
          <a:xfrm rot="0">
            <a:off x="2049815" y="2921629"/>
            <a:ext cx="8753222" cy="613934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9" name="AutoShape 9"/>
          <p:cNvSpPr/>
          <p:nvPr/>
        </p:nvSpPr>
        <p:spPr>
          <a:xfrm rot="-5400000">
            <a:off x="1828611" y="3078785"/>
            <a:ext cx="263667" cy="299622"/>
          </a:xfrm>
          <a:prstGeom prst="triangl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AutoShape 10"/>
          <p:cNvSpPr/>
          <p:nvPr/>
        </p:nvSpPr>
        <p:spPr>
          <a:xfrm rot="0">
            <a:off x="2049815" y="4596524"/>
            <a:ext cx="8753222" cy="613934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" name="AutoShape 11"/>
          <p:cNvSpPr/>
          <p:nvPr/>
        </p:nvSpPr>
        <p:spPr>
          <a:xfrm rot="-5400000">
            <a:off x="1828611" y="4753680"/>
            <a:ext cx="263667" cy="299622"/>
          </a:xfrm>
          <a:prstGeom prst="triangl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TextBox 12"/>
          <p:cNvSpPr txBox="1"/>
          <p:nvPr/>
        </p:nvSpPr>
        <p:spPr>
          <a:xfrm rot="0">
            <a:off x="2260458" y="1202318"/>
            <a:ext cx="6813776" cy="696773"/>
          </a:xfrm>
          <a:prstGeom prst="rect">
            <a:avLst/>
          </a:prstGeom>
          <a:ln/>
        </p:spPr>
        <p:txBody>
          <a:bodyPr anchor="ctr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装载率优化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2164864" y="1951021"/>
            <a:ext cx="8546354" cy="852821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采用三维装载算法和拼单策略，将单车平均载重利用率从63%提升至89%，减少无效运输里程，燃油消耗量同比下降28%，年节省成本超150万元。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2279913" y="2880543"/>
            <a:ext cx="6813776" cy="696773"/>
          </a:xfrm>
          <a:prstGeom prst="rect">
            <a:avLst/>
          </a:prstGeom>
          <a:ln/>
        </p:spPr>
        <p:txBody>
          <a:bodyPr anchor="ctr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新能源车队替换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2164864" y="3605240"/>
            <a:ext cx="8519136" cy="852821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在城区短途配送中投放50辆电动货车，利用夜间低谷电价充电，单公里能耗成本较柴油车降低40%，同时免除尾气排放罚款支出。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2314751" y="4561685"/>
            <a:ext cx="6813776" cy="696773"/>
          </a:xfrm>
          <a:prstGeom prst="rect">
            <a:avLst/>
          </a:prstGeom>
          <a:ln/>
        </p:spPr>
        <p:txBody>
          <a:bodyPr anchor="ctr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智能理赔系统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7" name="TextBox 17"/>
          <p:cNvSpPr txBox="1"/>
          <p:nvPr/>
        </p:nvSpPr>
        <p:spPr>
          <a:xfrm rot="0">
            <a:off x="2182283" y="5280135"/>
            <a:ext cx="8491918" cy="91632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通过电子围栏+图像识别技术自动判定货损责任，将传统7个工作日的理赔流程压缩至线上即时处理，虚假索赔识别准确率达92%，年赔付金额减少65%。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8" name="AutoShape 18"/>
          <p:cNvSpPr/>
          <p:nvPr/>
        </p:nvSpPr>
        <p:spPr>
          <a:xfrm rot="0">
            <a:off x="831719" y="2921629"/>
            <a:ext cx="637678" cy="637678"/>
          </a:xfrm>
          <a:prstGeom prst="ellipse">
            <a:avLst/>
          </a:prstGeom>
          <a:solidFill>
            <a:schemeClr val="accent2">
              <a:alpha val="42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9" name="AutoShape 19"/>
          <p:cNvSpPr/>
          <p:nvPr/>
        </p:nvSpPr>
        <p:spPr>
          <a:xfrm rot="0">
            <a:off x="941339" y="3031248"/>
            <a:ext cx="418438" cy="418438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" name="AutoShape 20"/>
          <p:cNvSpPr/>
          <p:nvPr/>
        </p:nvSpPr>
        <p:spPr>
          <a:xfrm rot="0">
            <a:off x="831719" y="4596524"/>
            <a:ext cx="637678" cy="637678"/>
          </a:xfrm>
          <a:prstGeom prst="ellipse">
            <a:avLst/>
          </a:prstGeom>
          <a:solidFill>
            <a:schemeClr val="accent2">
              <a:alpha val="42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" name="AutoShape 21"/>
          <p:cNvSpPr/>
          <p:nvPr/>
        </p:nvSpPr>
        <p:spPr>
          <a:xfrm rot="0">
            <a:off x="941339" y="4706144"/>
            <a:ext cx="418438" cy="418438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2" name="TextBox 22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燃油成本与赔付费用下降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eHg+ayueaIkOacrOS4jui1lOS7mOi0ueeUqOS4i+mZjVxuIyMjIOijhei9veeOh+S8mOWMllxu6YeH55So5LiJ57u06KOF6L29566X5rOV5ZKM5ou85Y2V562W55Wl77yM5bCG5Y2V6L2m5bmz5Z2H6L296YeN5Yip55So546H5LuONjMl5o+Q5Y2H6IezODkl77yM5YeP5bCR5peg5pWI6L+Q6L6T6YeM56iL77yM54eD5rK55raI6ICX6YeP5ZCM5q+U5LiL6ZmNMjgl77yM5bm06IqC55yB5oiQ5pys6LaFMTUw5LiH5YWD44CCXG4jIyMg5paw6IO95rqQ6L2m6Zif5pu/5o2iXG7lnKjln47ljLrnn63pgJTphY3pgIHkuK3mipXmlL41MOi+hueUteWKqOi0p+i9pu+8jOWIqeeUqOWknOmXtOS9juiwt+eUteS7t+WFheeUte+8jOWNleWFrOmHjOiDveiAl+aIkOacrOi+g+aftOayuei9pumZjeS9jjQwJe+8jOWQjOaXtuWFjemZpOWwvuawlOaOkuaUvue9muasvuaUr+WHuuOAglxuIyMjIOaZuuiDveeQhui1lOezu+e7n1xu6YCa6L+H55S15a2Q5Zu05qCPK+WbvuWDj+ivhuWIq+aKgOacr+iHquWKqOWIpOWumui0p+aNn+i0o+S7u++8jOWwhuS8oOe7nzfkuKrlt6XkvZzml6XnmoTnkIbotZTmtYHnqIvljovnvKnoh7Pnur/kuIrljbPml7blpITnkIbvvIzomZrlgYfntKLotZTor4bliKvlh4bnoa7njofovr45MiXvvIzlubTotZTku5jph5Hpop3lh4/lsJE2NSXjgIIiLCJ0cGxpZCI6IjEwMDAxIiwidHBsTmFtZSI6Imxpc3QzXzFfbW9kIiwiZWRpdGVkIjoiZmFsc2UiLCJleHRyYVBhcmFtcyI6IntcImluZm9fdXJsXCI6XCJodHRwOi8vYmouYmNlYm9zLmNvbS92MS93ZW5rdS1haS1kb2MvMzA2MDE5NjczNDIwMzAzL3J0Y3MvYmRqc29uL2NhNGFkZmJiNGNhNDc3ODUuanNvbj9yZXNwb25zZUNvbnRlbnRUeXBlPWFwcGxpY2F0aW9uJTJGanNvbiZyZXNwb25zZUNhY2hlQ29udHJvbD1tYXgtYWdlJTNEMzg4ODAwMCZyZXNwb25zZUV4cGlyZXM9RnJpJTJDJTIwMTclMjBBcHIlMjAyMDI2JTIwMjIlM0EwNiUzQTU1JTIwJTJCMDgwMCZhdXRob3JpemF0aW9uPWJjZS1hdXRoLXYxJTJGNDZkYzhjYzM0Njc0NGRhZDgwMDY1MTgyM2E5NmQ5Y2QlMkYyMDI2LTAzLTAzVDE0JTNBMDYlM0E1NVolMkYtMSUyRmhvc3QlMkZlMjJlOWQ1ODY2ZWIxYWQ0M2ZjZTkxMjhkMmNmYTRlYjA3NzMwMWFlYzRjYjU4MDlmMzNjYjUxMzJiZDU2NDczXCJ9In0=</bd:templateData>
    </p:ext>
  </p:extLs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06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经验总结与推广价值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e7j+mqjOaAu+e7k+S4juaOqOW5v+S7t+WAvCIsInRwbGlkIjoiMTAwMDEiLCJ0cGxOYW1lIjoiaDJ0aXRsZV8zMDYwMTk2NzM0MjAzMDNfODc1NzgyNzc5XzI2ODA4MDU3MzYzMDMwM19tb2QiLCJlZGl0ZWQiOiJmYWxzZSIsImV4dHJhUGFyYW1zIjoie1wiaW5mb191cmxcIjpcImh0dHA6Ly9iai5iY2Vib3MuY29tL3YxL3dlbmt1LWFpLWRvYy8zMDYwMTk2NzM0MjAzMDMvcnRjcy9iZGpzb24vY2E0YWRmYmI0Y2E0Nzc4NS5qc29uP3Jlc3BvbnNlQ29udGVudFR5cGU9YXBwbGljYXRpb24lMkZqc29uJnJlc3BvbnNlQ2FjaGVDb250cm9sPW1heC1hZ2UlM0QzODg4MDAwJnJlc3BvbnNlRXhwaXJlcz1GcmklMkMlMjAxNyUyMEFwciUyMDIwMjYlMjAyMiUzQTA2JTNBNTUlMjAlMkIwODAwJmF1dGhvcml6YXRpb249YmNlLWF1dGgtdjElMkY0NmRjOGNjMzQ2NzQ0ZGFkODAwNjUxODIzYTk2ZDljZCUyRjIwMjYtMDMtMDNUMTQlM0EwNiUzQTU1WiUyRi0xJTJGaG9zdCUyRmUyMmU5ZDU4NjZlYjFhZDQzZmNlOTEyOGQyY2ZhNGViMDc3MzAxYWVjNGNiNTgwOWYzM2NiNTEzMmJkNTY0NzNcIn0ifQ==</bd:templateData>
    </p:ext>
  </p:extLst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TextBox 3"/>
          <p:cNvSpPr txBox="1"/>
          <p:nvPr/>
        </p:nvSpPr>
        <p:spPr>
          <a:xfrm rot="0">
            <a:off x="1022108" y="1906619"/>
            <a:ext cx="9147717" cy="328063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indent="-228600" lvl="1" marL="228600">
              <a:lnSpc>
                <a:spcPct val="186000"/>
              </a:lnSpc>
              <a:buFont typeface="Arial"/>
              <a:buChar char="•"/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动态算法适配：采用混合优化算法（如遗传算法结合强化学习），根据不同场景自动调整目标权重，例如在高峰时段优先保障时效性，平峰期侧重成本节约，实现配送效率提升15%-20%的同时降低空驶率。</a:t>
            </a:r>
          </a:p>
          <a:p>
            <a:pPr indent="-228600" lvl="1" marL="228600">
              <a:lnSpc>
                <a:spcPct val="186000"/>
              </a:lnSpc>
              <a:buFont typeface="Arial"/>
              <a:buChar char="•"/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全链路数据贯通：构建从OMS（订单管理）、WMS（仓储管理）到TMS（运输管理）的系统集成平台，确保订单状态、库存位置、车辆位置等数据实时同步，消除信息孤岛导致的决策延迟。</a:t>
            </a:r>
          </a:p>
          <a:p>
            <a:pPr indent="-228600" lvl="1" marL="228600">
              <a:lnSpc>
                <a:spcPct val="186000"/>
              </a:lnSpc>
              <a:buFont typeface="Arial"/>
              <a:buChar char="•"/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弹性资源调度机制：建立基于预测模型的运力储备池，通过历史数据预测订单波峰波谷，提前调配临时运力与仓储人力，应对突发订单量增长时仍能保持2小时内出库时效。</a:t>
            </a:r>
          </a:p>
          <a:p>
            <a:pPr indent="-228600" lvl="1" marL="228600">
              <a:lnSpc>
                <a:spcPct val="186000"/>
              </a:lnSpc>
              <a:buFont typeface="Arial"/>
              <a:buChar char="•"/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多维度KPI体系：设计包含准时率（OTD）、单位成本（CPU）、碳排放量等指标的评估矩阵，通过帕累托最优解平衡商业效益与社会责任。</a:t>
            </a:r>
          </a:p>
        </p:txBody>
        <p:extLst>
          <p:ext uri="http://schemas.baidu.com/office/drawing/2023/templateData">
            <bd:templateData xmlns:bd="http://schemas.baidu.com/office/drawing/2023/templateData">eyJ0YWciOiIkdGV4dCJ9</bd:templateData>
          </p:ext>
        </p:extLst>
      </p:sp>
      <p:sp>
        <p:nvSpPr>
          <p:cNvPr id="4" name="TextBox 4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多目标协同优化的关键成功因素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kmuebruagh+WNj+WQjOS8mOWMlueahOWFs+mUruaIkOWKn+WboOe0oFxu5Yqo5oCB566X5rOV6YCC6YWN77ya6YeH55So5re35ZCI5LyY5YyW566X5rOV77yI5aaC6YGX5Lyg566X5rOV57uT5ZCI5by65YyW5a2m5Lmg77yJ77yM5qC55o2u5LiN5ZCM5Zy65pmv6Ieq5Yqo6LCD5pW055uu5qCH5p2D6YeN77yM5L6L5aaC5Zyo6auY5bOw5pe25q615LyY5YWI5L+d6Zqc5pe25pWI5oCn77yM5bmz5bOw5pyf5L6n6YeN5oiQ5pys6IqC57qm77yM5a6e546w6YWN6YCB5pWI546H5o+Q5Y2HMTUlLTIwJeeahOWQjOaXtumZjeS9juepuumptueOh+OAgi0g5Yqo5oCB566X5rOV6YCC6YWN77ya6YeH55So5re35ZCI5LyY5YyW566X5rOV77yI5aaC6YGX5Lyg566X5rOV57uT5ZCI5by65YyW5a2m5Lmg77yJ77yM5qC55o2u5LiN5ZCM5Zy65pmv6Ieq5Yqo6LCD5pW055uu5qCH5p2D6YeN77yM5L6L5aaC5Zyo6auY5bOw5pe25q615LyY5YWI5L+d6Zqc5pe25pWI5oCn77yM5bmz5bOw5pyf5L6n6YeN5oiQ5pys6IqC57qm77yM5a6e546w6YWN6YCB5pWI546H5o+Q5Y2HMTUlLTIwJeeahOWQjOaXtumZjeS9juepuumptueOh+OAglxu5YWo6ZO+6Lev5pWw5o2u6LSv6YCa77ya5p6E5bu65LuOT01T77yI6K6i5Y2V566h55CG77yJ44CBV01T77yI5LuT5YKo566h55CG77yJ5YiwVE1T77yI6L+Q6L6T566h55CG77yJ55qE57O757uf6ZuG5oiQ5bmz5Y+w77yM56Gu5L+d6K6i5Y2V54q25oCB44CB5bqT5a2Y5L2N572u44CB6L2m6L6G5L2N572u562J5pWw5o2u5a6e5pe25ZCM5q2l77yM5raI6Zmk5L+h5oGv5a2k5bKb5a+86Ie055qE5Yaz562W5bu26L+f44CCLSDlhajpk77ot6/mlbDmja7otK/pgJrvvJrmnoTlu7rku45PTVPvvIjorqLljZXnrqHnkIbvvInjgIFXTVPvvIjku5PlgqjnrqHnkIbvvInliLBUTVPvvIjov5DovpPnrqHnkIbvvInnmoTns7vnu5/pm4bmiJDlubPlj7DvvIznoa7kv53orqLljZXnirbmgIHjgIHlupPlrZjkvY3nva7jgIHovabovobkvY3nva7nrYnmlbDmja7lrp7ml7blkIzmraXvvIzmtojpmaTkv6Hmga/lraTlspvlr7zoh7TnmoTlhrPnrZblu7bov5/jgIJcbuW8ueaAp+i1hOa6kOiwg+W6puacuuWItu+8muW7uueri+WfuuS6jumihOa1i+aooeWei+eahOi/kOWKm+WCqOWkh+axoO+8jOmAmui/h+WOhuWPsuaVsOaNrumihOa1i+iuouWNleazouWzsOazouiwt++8jOaPkOWJjeiwg+mFjeS4tOaXtui/kOWKm+S4juS7k+WCqOS6uuWKm++8jOW6lOWvueeqgeWPkeiuouWNlemHj+WinumVv+aXtuS7jeiDveS/neaMgTLlsI/ml7blhoXlh7rlupPml7bmlYjjgIItIOW8ueaAp+i1hOa6kOiwg+W6puacuuWItu+8muW7uueri+WfuuS6jumihOa1i+aooeWei+eahOi/kOWKm+WCqOWkh+axoO+8jOmAmui/h+WOhuWPsuaVsOaNrumihOa1i+iuouWNleazouWzsOazouiwt++8jOaPkOWJjeiwg+mFjeS4tOaXtui/kOWKm+S4juS7k+WCqOS6uuWKm++8jOW6lOWvueeqgeWPkeiuouWNlemHj+WinumVv+aXtuS7jeiDveS/neaMgTLlsI/ml7blhoXlh7rlupPml7bmlYjjgIJcbuWkmue7tOW6pktQSeS9k+ezu++8muiuvuiuoeWMheWQq+WHhuaXtueOh++8iE9URO+8ieOAgeWNleS9jeaIkOacrO+8iENQVe+8ieOAgeeis+aOkuaUvumHj+etieaMh+agh+eahOivhOS8sOefqemYte+8jOmAmui/h+W4lee0r+aJmOacgOS8mOino+W5s+ihoeWVhuS4muaViOebiuS4juekvuS8mui0o+S7u+OAgi0g5aSa57u05bqmS1BJ5L2T57O777ya6K6+6K6h5YyF5ZCr5YeG5pe2546H77yIT1RE77yJ44CB5Y2V5L2N5oiQ5pys77yIQ1BV77yJ44CB56Kz5o6S5pS+6YeP562J5oyH5qCH55qE6K+E5Lyw55+p6Zi177yM6YCa6L+H5biV57Sv5omY5pyA5LyY6Kej5bmz6KGh5ZWG5Lia5pWI55uK5LiO56S+5Lya6LSj5Lu744CCIiwidHBsaWQiOiIxMDAwMSIsInRwbE5hbWUiOiJ0aXRsZUNvbnRlbnRfMF9tb2QiLCJlZGl0ZWQiOiJmYWxzZSIsImV4dHJhUGFyYW1zIjoie1wiaW5mb191cmxcIjpcImh0dHA6Ly9iai5iY2Vib3MuY29tL3YxL3dlbmt1LWFpLWRvYy8zMDYwMTk2NzM0MjAzMDMvcnRjcy9iZGpzb24vY2E0YWRmYmI0Y2E0Nzc4NS5qc29uP3Jlc3BvbnNlQ29udGVudFR5cGU9YXBwbGljYXRpb24lMkZqc29uJnJlc3BvbnNlQ2FjaGVDb250cm9sPW1heC1hZ2UlM0QzODg4MDAwJnJlc3BvbnNlRXhwaXJlcz1GcmklMkMlMjAxNyUyMEFwciUyMDIwMjYlMjAyMiUzQTA2JTNBNTUlMjAlMkIwODAwJmF1dGhvcml6YXRpb249YmNlLWF1dGgtdjElMkY0NmRjOGNjMzQ2NzQ0ZGFkODAwNjUxODIzYTk2ZDljZCUyRjIwMjYtMDMtMDNUMTQlM0EwNiUzQTU1WiUyRi0xJTJGaG9zdCUyRmUyMmU5ZDU4NjZlYjFhZDQzZmNlOTEyOGQyY2ZhNGViMDc3MzAxYWVjNGNiNTgwOWYzM2NiNTEzMmJkNTY0NzNcIn0ifQ==</bd:templateData>
    </p:ext>
  </p:extLst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861960" y="1331933"/>
            <a:ext cx="2467092" cy="1434836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1160977" y="2469359"/>
            <a:ext cx="2735478" cy="2993542"/>
          </a:xfrm>
          <a:prstGeom prst="roundRect">
            <a:avLst/>
          </a:prstGeom>
          <a:solidFill>
            <a:schemeClr val="accent2">
              <a:alpha val="90000"/>
              <a:lumMod val="20000"/>
              <a:lumOff val="80000"/>
            </a:schemeClr>
          </a:solidFill>
          <a:ln w="19050">
            <a:solidFill>
              <a:schemeClr val="accent2">
                <a:alpha val="90000"/>
              </a:schemeClr>
            </a:solidFill>
            <a:prstDash val="soli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TextBox 5"/>
          <p:cNvSpPr txBox="1"/>
          <p:nvPr/>
        </p:nvSpPr>
        <p:spPr>
          <a:xfrm rot="0">
            <a:off x="963558" y="1436449"/>
            <a:ext cx="2240006" cy="947538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12000"/>
              </a:lnSpc>
            </a:pPr>
            <a:r>
              <a:rPr b="1" lang="en-US" sz="202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人机协同分拣策略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6" name="AutoShape 6"/>
          <p:cNvSpPr/>
          <p:nvPr/>
        </p:nvSpPr>
        <p:spPr>
          <a:xfrm rot="0">
            <a:off x="4289192" y="1357218"/>
            <a:ext cx="2467092" cy="1434836"/>
          </a:xfrm>
          <a:prstGeom prst="roundRect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AutoShape 7"/>
          <p:cNvSpPr/>
          <p:nvPr/>
        </p:nvSpPr>
        <p:spPr>
          <a:xfrm rot="0">
            <a:off x="4588209" y="2494644"/>
            <a:ext cx="2735478" cy="2993542"/>
          </a:xfrm>
          <a:prstGeom prst="roundRect">
            <a:avLst/>
          </a:prstGeom>
          <a:solidFill>
            <a:schemeClr val="accent2">
              <a:alpha val="90000"/>
              <a:lumMod val="20000"/>
              <a:lumOff val="80000"/>
            </a:schemeClr>
          </a:solidFill>
          <a:ln w="19050">
            <a:solidFill>
              <a:schemeClr val="accent1">
                <a:alpha val="90000"/>
              </a:schemeClr>
            </a:solidFill>
            <a:prstDash val="soli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AutoShape 8"/>
          <p:cNvSpPr/>
          <p:nvPr/>
        </p:nvSpPr>
        <p:spPr>
          <a:xfrm rot="0">
            <a:off x="7811766" y="1357218"/>
            <a:ext cx="2467092" cy="1434836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9" name="AutoShape 9"/>
          <p:cNvSpPr/>
          <p:nvPr/>
        </p:nvSpPr>
        <p:spPr>
          <a:xfrm rot="0">
            <a:off x="8110783" y="2494644"/>
            <a:ext cx="2735478" cy="2993542"/>
          </a:xfrm>
          <a:prstGeom prst="roundRect">
            <a:avLst/>
          </a:prstGeom>
          <a:solidFill>
            <a:schemeClr val="accent2">
              <a:alpha val="90000"/>
              <a:lumMod val="20000"/>
              <a:lumOff val="80000"/>
            </a:schemeClr>
          </a:solidFill>
          <a:ln w="19050">
            <a:solidFill>
              <a:schemeClr val="accent2">
                <a:alpha val="90000"/>
              </a:schemeClr>
            </a:solidFill>
            <a:prstDash val="soli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1347074" y="2838713"/>
            <a:ext cx="2387211" cy="236612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rgbClr val="071D40"/>
                </a:solidFill>
                <a:latin typeface="Microsoft Yahei"/>
                <a:ea typeface="Microsoft Yahei"/>
                <a:cs typeface="Microsoft Yahei"/>
              </a:rPr>
              <a:t>在AGV机器人执行货到人拣选的同时，保留经验丰富的员工处理异形商品或复杂订单，使分拣准确率提升至99.5%的同时降低30%培训成本。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1" name="TextBox 11"/>
          <p:cNvSpPr txBox="1"/>
          <p:nvPr/>
        </p:nvSpPr>
        <p:spPr>
          <a:xfrm rot="0">
            <a:off x="4762343" y="2838713"/>
            <a:ext cx="2387211" cy="222386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275">
                <a:solidFill>
                  <a:srgbClr val="071D40"/>
                </a:solidFill>
                <a:latin typeface="Microsoft Yahei"/>
                <a:ea typeface="Microsoft Yahei"/>
                <a:cs typeface="Microsoft Yahei"/>
              </a:rPr>
              <a:t>将司机熟悉的常发路线数据导入TMS系统，结合实时交通路况的深度学习模型输出推荐路径，实现经验与数据的互补，减少15%异常路段误判。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2" name="TextBox 12"/>
          <p:cNvSpPr txBox="1"/>
          <p:nvPr/>
        </p:nvSpPr>
        <p:spPr>
          <a:xfrm rot="0">
            <a:off x="8317175" y="2838713"/>
            <a:ext cx="2387211" cy="236612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rgbClr val="071D40"/>
                </a:solidFill>
                <a:latin typeface="Microsoft Yahei"/>
                <a:ea typeface="Microsoft Yahei"/>
                <a:cs typeface="Microsoft Yahei"/>
              </a:rPr>
              <a:t>将传统调度员积累的异常场景解决方案（如暴雨绕行路线）结构化存入系统，当AI识别到类似情况时自动推送处置方案，使异常响应时效缩短至1小时内。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4402735" y="1436449"/>
            <a:ext cx="2240006" cy="947538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12000"/>
              </a:lnSpc>
            </a:pPr>
            <a:r>
              <a:rPr b="1" lang="en-US" sz="202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混合路径规划模式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7925309" y="1436449"/>
            <a:ext cx="2240006" cy="947538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12000"/>
              </a:lnSpc>
            </a:pPr>
            <a:r>
              <a:rPr b="1" lang="en-US" sz="202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异常处理知识库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5" name="Freeform 15"/>
          <p:cNvSpPr/>
          <p:nvPr/>
        </p:nvSpPr>
        <p:spPr>
          <a:xfrm rot="0">
            <a:off x="3557575" y="1757738"/>
            <a:ext cx="485160" cy="485160"/>
          </a:xfrm>
          <a:custGeom>
            <a:avLst/>
            <a:gdLst/>
            <a:ahLst/>
            <a:cxnLst/>
            <a:rect b="b" l="l" r="r" t="t"/>
            <a:pathLst>
              <a:path h="1905000" w="1905000">
                <a:moveTo>
                  <a:pt x="1905000" y="952500"/>
                </a:moveTo>
                <a:lnTo>
                  <a:pt x="952500" y="0"/>
                </a:lnTo>
                <a:lnTo>
                  <a:pt x="952500" y="476250"/>
                </a:lnTo>
                <a:lnTo>
                  <a:pt x="0" y="476250"/>
                </a:lnTo>
                <a:lnTo>
                  <a:pt x="0" y="1428750"/>
                </a:lnTo>
                <a:lnTo>
                  <a:pt x="952500" y="1428750"/>
                </a:lnTo>
                <a:lnTo>
                  <a:pt x="952500" y="1905000"/>
                </a:lnTo>
                <a:lnTo>
                  <a:pt x="1905000" y="952500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6" name="Freeform 16"/>
          <p:cNvSpPr/>
          <p:nvPr/>
        </p:nvSpPr>
        <p:spPr>
          <a:xfrm rot="0">
            <a:off x="7081108" y="1700118"/>
            <a:ext cx="485160" cy="485160"/>
          </a:xfrm>
          <a:custGeom>
            <a:avLst/>
            <a:gdLst/>
            <a:ahLst/>
            <a:cxnLst/>
            <a:rect b="b" l="l" r="r" t="t"/>
            <a:pathLst>
              <a:path h="1905000" w="1905000">
                <a:moveTo>
                  <a:pt x="1905000" y="952500"/>
                </a:moveTo>
                <a:lnTo>
                  <a:pt x="952500" y="0"/>
                </a:lnTo>
                <a:lnTo>
                  <a:pt x="952500" y="476250"/>
                </a:lnTo>
                <a:lnTo>
                  <a:pt x="0" y="476250"/>
                </a:lnTo>
                <a:lnTo>
                  <a:pt x="0" y="1428750"/>
                </a:lnTo>
                <a:lnTo>
                  <a:pt x="952500" y="1428750"/>
                </a:lnTo>
                <a:lnTo>
                  <a:pt x="952500" y="1905000"/>
                </a:lnTo>
                <a:lnTo>
                  <a:pt x="1905000" y="952500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7" name="TextBox 17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技术驱动与传统经验结合的价值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aKgOacr+mpseWKqOS4juS8oOe7n+e7j+mqjOe7k+WQiOeahOS7t+WAvFxuIyMjIOS6uuacuuWNj+WQjOWIhuaLo+etlueVpVxu5ZyoQUdW5py65Zmo5Lq65omn6KGM6LSn5Yiw5Lq65ouj6YCJ55qE5ZCM5pe277yM5L+d55WZ57uP6aqM5Liw5a+M55qE5ZGY5bel5aSE55CG5byC5b2i5ZWG5ZOB5oiW5aSN5p2C6K6i5Y2V77yM5L2/5YiG5ouj5YeG56Gu546H5o+Q5Y2H6IezOTkuNSXnmoTlkIzml7bpmY3kvY4zMCXln7norq3miJDmnKzjgIJcbiMjIyDmt7flkIjot6/lvoTop4TliJLmqKHlvI9cbuWwhuWPuOacuueGn+aCieeahOW4uOWPkei3r+e6v+aVsOaNruWvvOWFpVRNU+ezu+e7n++8jOe7k+WQiOWunuaXtuS6pOmAmui3r+WGteeahOa3seW6puWtpuS5oOaooeWei+i+k+WHuuaOqOiNkOi3r+W+hO+8jOWunueOsOe7j+mqjOS4juaVsOaNrueahOS6kuihpe+8jOWHj+WwkTE1JeW8guW4uOi3r+auteivr+WIpOOAglxuIyMjIOW8guW4uOWkhOeQhuefpeivhuW6k1xu5bCG5Lyg57uf6LCD5bqm5ZGY56ev57Sv55qE5byC5bi45Zy65pmv6Kej5Yaz5pa55qGI77yI5aaC5pq06Zuo57uV6KGM6Lev57q/77yJ57uT5p6E5YyW5a2Y5YWl57O757uf77yM5b2TQUnor4bliKvliLDnsbvkvLzmg4XlhrXml7boh6rliqjmjqjpgIHlpITnva7mlrnmoYjvvIzkvb/lvILluLjlk43lupTml7bmlYjnvKnnn63oh7Mx5bCP5pe25YaF44CCIiwidHBsaWQiOiIxMDAwMSIsInRwbE5hbWUiOiJsaXN0M18xMF9tb2QiLCJlZGl0ZWQiOiJmYWxzZSIsImV4dHJhUGFyYW1zIjoie1wiaW5mb191cmxcIjpcImh0dHA6Ly9iai5iY2Vib3MuY29tL3YxL3dlbmt1LWFpLWRvYy8zMDYwMTk2NzM0MjAzMDMvcnRjcy9iZGpzb24vY2E0YWRmYmI0Y2E0Nzc4NS5qc29uP3Jlc3BvbnNlQ29udGVudFR5cGU9YXBwbGljYXRpb24lMkZqc29uJnJlc3BvbnNlQ2FjaGVDb250cm9sPW1heC1hZ2UlM0QzODg4MDAwJnJlc3BvbnNlRXhwaXJlcz1GcmklMkMlMjAxNyUyMEFwciUyMDIwMjYlMjAyMiUzQTA2JTNBNTUlMjAlMkIwODAwJmF1dGhvcml6YXRpb249YmNlLWF1dGgtdjElMkY0NmRjOGNjMzQ2NzQ0ZGFkODAwNjUxODIzYTk2ZDljZCUyRjIwMjYtMDMtMDNUMTQlM0EwNiUzQTU1WiUyRi0xJTJGaG9zdCUyRmUyMmU5ZDU4NjZlYjFhZDQzZmNlOTEyOGQyY2ZhNGViMDc3MzAxYWVjNGNiNTgwOWYzM2NiNTEzMmJkNTY0NzNcIn0ifQ==</bd:templateData>
    </p:ext>
  </p:extLst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TextBox 3"/>
          <p:cNvSpPr txBox="1"/>
          <p:nvPr/>
        </p:nvSpPr>
        <p:spPr>
          <a:xfrm rot="0">
            <a:off x="622160" y="2190296"/>
            <a:ext cx="2443134" cy="106838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2"/>
                </a:solidFill>
                <a:latin typeface="Microsoft Yahei"/>
                <a:ea typeface="Microsoft Yahei"/>
                <a:cs typeface="Microsoft Yahei"/>
              </a:rPr>
              <a:t>模块化系统架构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4" name="TextBox 4"/>
          <p:cNvSpPr txBox="1"/>
          <p:nvPr/>
        </p:nvSpPr>
        <p:spPr>
          <a:xfrm rot="0">
            <a:off x="622160" y="3168171"/>
            <a:ext cx="2440519" cy="2377011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提供可插拔的功能模块（如动态路由引擎、智能波次生成器），支持电商、生鲜、医药等行业快速适配，某生鲜企业部署后实现分拣效率提升40%且损耗率下降25%。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5" name="TextBox 5"/>
          <p:cNvSpPr txBox="1"/>
          <p:nvPr/>
        </p:nvSpPr>
        <p:spPr>
          <a:xfrm rot="0">
            <a:off x="3220618" y="2752062"/>
            <a:ext cx="2427420" cy="106838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标准化数据接口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3220618" y="3729936"/>
            <a:ext cx="2440519" cy="226562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制定统一的API规范对接主流ERP、电商平台，确保订单数据、库存数据分钟级同步，某跨境物流企业接入后订单处理时效从3小时压缩至20分钟。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5868232" y="2130247"/>
            <a:ext cx="2489874" cy="106838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2"/>
                </a:solidFill>
                <a:latin typeface="Microsoft Yahei"/>
                <a:ea typeface="Microsoft Yahei"/>
                <a:cs typeface="Microsoft Yahei"/>
              </a:rPr>
              <a:t>阶梯式实施路径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5868232" y="3108121"/>
            <a:ext cx="2485882" cy="20776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设计"基础自动化-局部优化-全局智能"三阶段升级方案，某区域物流服务商通过6个月分步实施，实现整体配送成本下降18%且客户投诉率减少35%。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8540423" y="2752062"/>
            <a:ext cx="2527347" cy="106838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持续优化机制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eyJ0YWciOiIkaXRlbTRfdGl0bGUifQ==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8540423" y="3729936"/>
            <a:ext cx="2527347" cy="197419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内置A/B测试功能对比不同策略效果，例如同时测试"先装后送"与"边装边送"模式的车载利用率差异，形成持续迭代的闭环优化体系。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eyJ0YWciOiIkaXRlbTRfYyJ9</bd:templateData>
          </p:ext>
        </p:extLst>
      </p:sp>
      <p:sp>
        <p:nvSpPr>
          <p:cNvPr id="11" name="AutoShape 11"/>
          <p:cNvSpPr/>
          <p:nvPr/>
        </p:nvSpPr>
        <p:spPr>
          <a:xfrm rot="-10800000">
            <a:off x="758132" y="1378678"/>
            <a:ext cx="849414" cy="849414"/>
          </a:xfrm>
          <a:prstGeom prst="teardrop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TextBox 12"/>
          <p:cNvSpPr txBox="1"/>
          <p:nvPr/>
        </p:nvSpPr>
        <p:spPr>
          <a:xfrm rot="0">
            <a:off x="853397" y="1487017"/>
            <a:ext cx="754149" cy="71999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AutoShape 13"/>
          <p:cNvSpPr/>
          <p:nvPr/>
        </p:nvSpPr>
        <p:spPr>
          <a:xfrm rot="-10800000">
            <a:off x="3371790" y="1963260"/>
            <a:ext cx="849414" cy="849414"/>
          </a:xfrm>
          <a:prstGeom prst="teardrop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3467055" y="2071599"/>
            <a:ext cx="754149" cy="71999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5" name="AutoShape 15"/>
          <p:cNvSpPr/>
          <p:nvPr/>
        </p:nvSpPr>
        <p:spPr>
          <a:xfrm rot="10800000">
            <a:off x="6023482" y="1313683"/>
            <a:ext cx="849414" cy="849414"/>
          </a:xfrm>
          <a:prstGeom prst="teardrop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6118747" y="1422021"/>
            <a:ext cx="754149" cy="71999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7" name="AutoShape 17"/>
          <p:cNvSpPr/>
          <p:nvPr/>
        </p:nvSpPr>
        <p:spPr>
          <a:xfrm rot="-10800000">
            <a:off x="8700530" y="1963260"/>
            <a:ext cx="849414" cy="849414"/>
          </a:xfrm>
          <a:prstGeom prst="teardrop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8" name="TextBox 18"/>
          <p:cNvSpPr txBox="1"/>
          <p:nvPr/>
        </p:nvSpPr>
        <p:spPr>
          <a:xfrm rot="0">
            <a:off x="8795795" y="2071599"/>
            <a:ext cx="754149" cy="71999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04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9" name="TextBox 19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可复制的行业解决方案框架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Pr+WkjeWItueahOihjOS4muino+WGs+aWueahiOahhuaetlxuIyMjIOaooeWdl+WMluezu+e7n+aetuaehFxu5o+Q5L6b5Y+v5o+S5ouU55qE5Yqf6IO95qih5Z2X77yI5aaC5Yqo5oCB6Lev55Sx5byV5pOO44CB5pm66IO95rOi5qyh55Sf5oiQ5Zmo77yJ77yM5pSv5oyB55S15ZWG44CB55Sf6bKc44CB5Yy76I2v562J6KGM5Lia5b+r6YCf6YCC6YWN77yM5p+Q55Sf6bKc5LyB5Lia6YOo572y5ZCO5a6e546w5YiG5ouj5pWI546H5o+Q5Y2HNDAl5LiU5o2f6ICX546H5LiL6ZmNMjUl44CCXG4jIyMg5qCH5YeG5YyW5pWw5o2u5o6l5Y+jXG7liLblrprnu5/kuIDnmoRBUEnop4TojIPlr7nmjqXkuLvmtYFFUlDjgIHnlLXllYblubPlj7DvvIznoa7kv53orqLljZXmlbDmja7jgIHlupPlrZjmlbDmja7liIbpkp/nuqflkIzmraXvvIzmn5Dot6jlooPnianmtYHkvIHkuJrmjqXlhaXlkI7orqLljZXlpITnkIbml7bmlYjku44z5bCP5pe25Y6L57yp6IezMjDliIbpkp/jgIJcbiMjIyDpmLbmoq/lvI/lrp7mlr3ot6/lvoRcbuiuvuiuoVwi5Z+656GA6Ieq5Yqo5YyWLeWxgOmDqOS8mOWMli3lhajlsYDmmbrog71cIuS4iemYtuauteWNh+e6p+aWueahiO+8jOafkOWMuuWfn+eJqea1geacjeWKoeWVhumAmui/hzbkuKrmnIjliIbmraXlrp7mlr3vvIzlrp7njrDmlbTkvZPphY3pgIHmiJDmnKzkuIvpmY0xOCXkuJTlrqLmiLfmipXor4nnjoflh4/lsJEzNSXjgIJcbiMjIyDmjIHnu63kvJjljJbmnLrliLZcbuWGhee9rkEvQua1i+ivleWKn+iDveWvueavlOS4jeWQjOetlueVpeaViOaenO+8jOS+i+WmguWQjOaXtua1i+ivlVwi5YWI6KOF5ZCO6YCBXCLkuI5cIui+ueijhei+uemAgVwi5qih5byP55qE6L2m6L295Yip55So546H5beu5byC77yM5b2i5oiQ5oyB57ut6L+t5Luj55qE6Zet546v5LyY5YyW5L2T57O744CCIiwidHBsaWQiOiIxMDAwMSIsInRwbE5hbWUiOiJsaXN0NF80X21vZCIsImVkaXRlZCI6ImZhbHNlIiwiZXh0cmFQYXJhbXMiOiJ7XCJpbmZvX3VybFwiOlwiaHR0cDovL2JqLmJjZWJvcy5jb20vdjEvd2Vua3UtYWktZG9jLzMwNjAxOTY3MzQyMDMwMy9ydGNzL2JkanNvbi9jYTRhZGZiYjRjYTQ3Nzg1Lmpzb24/cmVzcG9uc2VDb250ZW50VHlwZT1hcHBsaWNhdGlvbiUyRmpzb24mcmVzcG9uc2VDYWNoZUNvbnRyb2w9bWF4LWFnZSUzRDM4ODgwMDAmcmVzcG9uc2VFeHBpcmVzPUZyaSUyQyUyMDE3JTIwQXByJTIwMjAyNiUyMDIyJTNBMDYlM0E1NSUyMCUyQjA4MDAmYXV0aG9yaXphdGlvbj1iY2UtYXV0aC12MSUyRjQ2ZGM4Y2MzNDY3NDRkYWQ4MDA2NTE4MjNhOTZkOWNkJTJGMjAyNi0wMy0wM1QxNCUzQTA2JTNBNTVaJTJGLTElMkZob3N0JTJGZTIyZTlkNTg2NmViMWFkNDNmY2U5MTI4ZDJjZmE0ZWIwNzczMDFhZWM0Y2I1ODA5ZjMzY2I1MTMyYmQ1NjQ3M1wifSJ9</bd:templateData>
    </p:ext>
  </p:extLst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005" name="TextBox 2"/>
          <p:cNvSpPr txBox="1"/>
          <p:nvPr/>
        </p:nvSpPr>
        <p:spPr>
          <a:xfrm rot="0">
            <a:off x="4764088" y="6445250"/>
            <a:ext cx="2851150" cy="276225"/>
          </a:xfrm>
          <a:prstGeom prst="rect">
            <a:avLst/>
          </a:prstGeom>
          <a:noFill/>
        </p:spPr>
        <p:txBody>
          <a:bodyPr anchor="t" anchorCtr="0" bIns="45720" lIns="91440" rIns="91440" rtlCol="0" tIns="4572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1200">
                <a:solidFill>
                  <a:srgbClr val="222935">
                    <a:alpha val="100000"/>
                  </a:srgbClr>
                </a:solidFill>
                <a:latin typeface="Arial"/>
                <a:ea typeface="Arial"/>
                <a:cs typeface="Arial"/>
                <a:hlinkClick/>
              </a:rPr>
              <a:t>卓越质量智库 | www.zhiliangclub.com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524578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508125" y="1268413"/>
            <a:ext cx="9180513" cy="2351087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524579" name="AutoShape 4"/>
          <p:cNvSpPr/>
          <p:nvPr/>
        </p:nvSpPr>
        <p:spPr>
          <a:xfrm rot="0">
            <a:off x="4859338" y="4030663"/>
            <a:ext cx="2395537" cy="873125"/>
          </a:xfrm>
          <a:prstGeom prst="rect">
            <a:avLst/>
          </a:prstGeom>
          <a:noFill/>
        </p:spPr>
        <p:txBody>
          <a:bodyPr anchor="b" anchorCtr="0" bIns="45720" lIns="91440" rIns="91440" rtlCol="0" tIns="45720" vert="horz" wrap="square">
            <a:no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800">
                <a:solidFill>
                  <a:srgbClr val="404040">
                    <a:alpha val="100000"/>
                  </a:srgbClr>
                </a:solidFill>
                <a:latin typeface="Eras Light ITC"/>
                <a:ea typeface="Eras Light ITC"/>
                <a:cs typeface="Eras Light ITC"/>
              </a:rPr>
              <a:t>Thanks 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24580" name="AutoShape 5"/>
          <p:cNvSpPr/>
          <p:nvPr/>
        </p:nvSpPr>
        <p:spPr>
          <a:xfrm rot="0">
            <a:off x="1524000" y="5332413"/>
            <a:ext cx="9144000" cy="1655762"/>
          </a:xfrm>
          <a:prstGeom prst="rect">
            <a:avLst/>
          </a:prstGeom>
          <a:noFill/>
        </p:spPr>
        <p:txBody>
          <a:bodyPr anchor="t" anchorCtr="0" bIns="45720" lIns="91440" rIns="91440" rtlCol="0" tIns="45720" vert="horz" wrap="square">
            <a:no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6" name="Connector 6"/>
          <p:cNvCxnSpPr/>
          <p:nvPr/>
        </p:nvCxnSpPr>
        <p:spPr>
          <a:xfrm>
            <a:off x="1524000" y="3762375"/>
            <a:ext cx="9144000" cy="0"/>
          </a:xfrm>
          <a:prstGeom prst="line">
            <a:avLst/>
          </a:prstGeom>
          <a:ln w="3175">
            <a:solidFill>
              <a:srgbClr val="7F7F7F">
                <a:alpha val="100000"/>
              </a:srgbClr>
            </a:solidFill>
            <a:prstDash val="solid"/>
            <a:headEnd len="med" type="none" w="med"/>
            <a:tailEnd len="med" type="none" w="me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cxnSp>
        <p:nvCxnSpPr>
          <p:cNvPr id="7" name="Connector 7"/>
          <p:cNvCxnSpPr/>
          <p:nvPr/>
        </p:nvCxnSpPr>
        <p:spPr>
          <a:xfrm>
            <a:off x="1524000" y="1122363"/>
            <a:ext cx="9144000" cy="0"/>
          </a:xfrm>
          <a:prstGeom prst="line">
            <a:avLst/>
          </a:prstGeom>
          <a:ln w="3175">
            <a:solidFill>
              <a:srgbClr val="7F7F7F">
                <a:alpha val="100000"/>
              </a:srgbClr>
            </a:solidFill>
            <a:prstDash val="solid"/>
            <a:headEnd len="med" type="none" w="med"/>
            <a:tailEnd len="med" type="none" w="me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cxnSp>
        <p:nvCxnSpPr>
          <p:cNvPr id="8" name="Connector 8"/>
          <p:cNvCxnSpPr/>
          <p:nvPr/>
        </p:nvCxnSpPr>
        <p:spPr>
          <a:xfrm>
            <a:off x="4195763" y="5172075"/>
            <a:ext cx="3800475" cy="0"/>
          </a:xfrm>
          <a:prstGeom prst="line">
            <a:avLst/>
          </a:prstGeom>
          <a:ln w="3175">
            <a:solidFill>
              <a:srgbClr val="7F7F7F">
                <a:alpha val="100000"/>
              </a:srgbClr>
            </a:solidFill>
            <a:prstDash val="solid"/>
            <a:headEnd len="med" type="none" w="med"/>
            <a:tailEnd len="med" type="none" w="me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524584" name="AutoShape 9"/>
          <p:cNvSpPr/>
          <p:nvPr/>
        </p:nvSpPr>
        <p:spPr>
          <a:xfrm rot="0">
            <a:off x="1524000" y="2125663"/>
            <a:ext cx="304800" cy="585787"/>
          </a:xfrm>
          <a:prstGeom prst="rect">
            <a:avLst/>
          </a:prstGeom>
          <a:solidFill>
            <a:srgbClr val="4472C4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24585" name="AutoShape 10"/>
          <p:cNvSpPr/>
          <p:nvPr/>
        </p:nvSpPr>
        <p:spPr>
          <a:xfrm rot="0">
            <a:off x="10363200" y="2125663"/>
            <a:ext cx="304800" cy="585787"/>
          </a:xfrm>
          <a:prstGeom prst="rect">
            <a:avLst/>
          </a:prstGeom>
          <a:solidFill>
            <a:srgbClr val="4472C4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IsInRwbGlkIjoiMTAwMDEiLCJ0cGxOYW1lIjoiZW5kXzMwNjAxOTY3MzQyMDMwM184NzU3ODI3NzlfMjY4MDgwNTczNjMwMzAzX21vZCIsImVkaXRlZCI6ImZhbHNlIiwiZXh0cmFQYXJhbXMiOiJ7XCJpbmZvX3VybFwiOlwiaHR0cDovL2JqLmJjZWJvcy5jb20vdjEvd2Vua3UtYWktZG9jLzMwNjAxOTY3MzQyMDMwMy9ydGNzL2JkanNvbi9jYTRhZGZiYjRjYTQ3Nzg1Lmpzb24/cmVzcG9uc2VDb250ZW50VHlwZT1hcHBsaWNhdGlvbiUyRmpzb24mcmVzcG9uc2VDYWNoZUNvbnRyb2w9bWF4LWFnZSUzRDM4ODgwMDAmcmVzcG9uc2VFeHBpcmVzPUZyaSUyQyUyMDE3JTIwQXByJTIwMjAyNiUyMDIyJTNBMDYlM0E1NSUyMCUyQjA4MDAmYXV0aG9yaXphdGlvbj1iY2UtYXV0aC12MSUyRjQ2ZGM4Y2MzNDY3NDRkYWQ4MDA2NTE4MjNhOTZkOWNkJTJGMjAyNi0wMy0wM1QxNCUzQTA2JTNBNTVaJTJGLTElMkZob3N0JTJGZTIyZTlkNTg2NmViMWFkNDNmY2U5MTI4ZDJjZmE0ZWIwNzczMDFhZWM0Y2I1ODA5ZjMzY2I1MTMyYmQ1NjQ3M1wifSJ9</bd:templateData>
    </p:ext>
  </p:extLst>
</p:sld>
</file>

<file path=ppt/slides/slide3.xml><?xml version="1.0" encoding="utf-8"?>
<p:sld xmlns:a="http://schemas.openxmlformats.org/drawingml/2006/main" xmlns:c="http://schemas.openxmlformats.org/drawingml/2006/chart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graphicFrame>
        <p:nvGraphicFramePr>
          <p:cNvPr id="3" name="Chart 3"/>
          <p:cNvGraphicFramePr>
            <a:graphicFrameLocks noGrp="1"/>
          </p:cNvGraphicFramePr>
          <p:nvPr/>
        </p:nvGraphicFramePr>
        <p:xfrm>
          <a:off x="650321" y="1707093"/>
          <a:ext cx="4645152" cy="4199314"/>
        </p:xfrm>
        <a:graphic>
          <a:graphicData uri="http://schemas.openxmlformats.org/drawingml/2006/chart">
            <c:chart xmlns:ooxmlsdkcls="c:C_CT_RelId" r:id="rId3"/>
          </a:graphicData>
        </a:graphic>
      </p:graphicFrame>
      <p:sp>
        <p:nvSpPr>
          <p:cNvPr id="4" name="TextBox 4"/>
          <p:cNvSpPr txBox="1"/>
          <p:nvPr/>
        </p:nvSpPr>
        <p:spPr>
          <a:xfrm rot="0">
            <a:off x="5882187" y="1590397"/>
            <a:ext cx="4980837" cy="3638098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indent="-228600" lvl="1" marL="228600">
              <a:lnSpc>
                <a:spcPct val="150000"/>
              </a:lnSpc>
              <a:buFont typeface="Arial"/>
              <a:buChar char="•"/>
            </a:pPr>
            <a:r>
              <a:rPr b="1"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准时率差异显著</a:t>
            </a: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: 万象以95%的准时率领先行业，较蔬东坡（75%）高出20个百分点，凸显物流管理效率的差距。</a:t>
            </a:r>
          </a:p>
          <a:p>
            <a:pPr indent="-228600" lvl="1" marL="228600">
              <a:lnSpc>
                <a:spcPct val="150000"/>
              </a:lnSpc>
              <a:buFont typeface="Arial"/>
              <a:buChar char="•"/>
            </a:pPr>
            <a:r>
              <a:rPr b="1"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行业基准对比</a:t>
            </a: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: 壹米滴答85%的准时率虽高于蔬东坡，但仍低于万象10个百分点，反映加盟制物流企业普遍存在的时效管理痛点。</a:t>
            </a:r>
          </a:p>
          <a:p>
            <a:pPr indent="-228600" lvl="1" marL="228600">
              <a:lnSpc>
                <a:spcPct val="150000"/>
              </a:lnSpc>
              <a:buFont typeface="Arial"/>
              <a:buChar char="•"/>
            </a:pPr>
            <a:r>
              <a:rPr b="1"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延误成本量化</a:t>
            </a: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: 每降低5%延误率（如壹米滴答从15%降至10%），理论上可减少约1/3客户投诉（按行业投诉率与延误率正相关推算）。</a:t>
            </a:r>
          </a:p>
        </p:txBody>
        <p:extLst>
          <p:ext uri="http://schemas.baidu.com/office/drawing/2023/templateData">
            <bd:templateData xmlns:bd="http://schemas.baidu.com/office/drawing/2023/templateData">eyJ0YWciOiIkdGV4dCJ9</bd:templateData>
          </p:ext>
        </p:extLst>
      </p:sp>
      <p:sp>
        <p:nvSpPr>
          <p:cNvPr id="5" name="TextBox 5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r>
              <a:rPr b="1" lang="en-US" sz="3000">
                <a:latin typeface="Microsoft Yahei"/>
                <a:ea typeface="Microsoft Yahei"/>
                <a:cs typeface="Microsoft Yahei"/>
              </a:rPr>
              <a:t>配送延迟率18%的运营现状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mBgYGNoYXJ0LXYxXG57XCJjb2x1bW5zXCI6IFtcIueJqea1geWFrOWPuFwiLCBcIuWHhuaXtueOh++8iOWNleS9je+8miXvvIlcIl0sIFwiZGF0YVwiOiBbW1wi5LiH6LGhXCIsIDk1LjBdLCBbXCLolKzkuJzlnaFcIiwgNzUuMF0sIFtcIuWjueexs+a7tOetlFwiLCA4NS4wXV0sIFwidHlwZVwiOiBcImJhclwifVxuYGBgLSAqKuWHhuaXtueOh+W3ruW8guaYvuiRlyoqOiDkuIfosaHku6U5NSXnmoTlh4bml7bnjofpooblhYjooYzkuJrvvIzovoPolKzkuJzlnaHvvIg3NSXvvInpq5jlh7oyMOS4queZvuWIhueCue+8jOWHuOaYvueJqea1geeuoeeQhuaViOeOh+eahOW3rui3neOAglxuLSAqKuihjOS4muWfuuWHhuWvueavlCoqOiDlo7nnsbPmu7TnrZQ4NSXnmoTlh4bml7bnjofomb3pq5jkuo7olKzkuJzlnaHvvIzkvYbku43kvY7kuo7kuIfosaExMOS4queZvuWIhueCue+8jOWPjeaYoOWKoOebn+WItueJqea1geS8geS4muaZrumBjeWtmOWcqOeahOaXtuaViOeuoeeQhueXm+eCueOAglxuLSAqKuW7tuivr+aIkOacrOmHj+WMlioqOiDmr4/pmY3kvY41JeW7tuivr+eOh++8iOWmguWjueexs+a7tOetlOS7jjE1JemZjeiHszEwJe+8ie+8jOeQhuiuuuS4iuWPr+WHj+Wwkee6pjEvM+WuouaIt+aKleivie+8iOaMieihjOS4muaKleivieeOh+S4juW7tuivr+eOh+ato+ebuOWFs+aOqOeul++8ieOAgiIsInRwbGlkIjoiMTAwMDEiLCJ0cGxOYW1lIjoidGl0bGVHcmFwaF8yX21vZCIsImVkaXRlZCI6ImZhbHNlIiwiZXh0cmFQYXJhbXMiOiJ7XCJpbmZvX3VybFwiOlwiaHR0cDovL2JqLmJjZWJvcy5jb20vdjEvd2Vua3UtYWktZG9jLzMwNjAxOTY3MzQyMDMwMy9ydGNzL2JkanNvbi9jYTRhZGZiYjRjYTQ3Nzg1Lmpzb24/cmVzcG9uc2VDb250ZW50VHlwZT1hcHBsaWNhdGlvbiUyRmpzb24mcmVzcG9uc2VDYWNoZUNvbnRyb2w9bWF4LWFnZSUzRDM4ODgwMDAmcmVzcG9uc2VFeHBpcmVzPUZyaSUyQyUyMDE3JTIwQXByJTIwMjAyNiUyMDIyJTNBMDYlM0E1NSUyMCUyQjA4MDAmYXV0aG9yaXphdGlvbj1iY2UtYXV0aC12MSUyRjQ2ZGM4Y2MzNDY3NDRkYWQ4MDA2NTE4MjNhOTZkOWNkJTJGMjAyNi0wMy0wM1QxNCUzQTA2JTNBNTVaJTJGLTElMkZob3N0JTJGZTIyZTlkNTg2NmViMWFkNDNmY2U5MTI4ZDJjZmE0ZWIwNzczMDFhZWM0Y2I1ODA5ZjMzY2I1MTMyYmQ1NjQ3M1wifSJ9</bd:templateData>
    </p:ext>
  </p:extLs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3457229" y="1366715"/>
            <a:ext cx="607819" cy="607819"/>
          </a:xfrm>
          <a:prstGeom prst="ellipse">
            <a:avLst/>
          </a:prstGeom>
          <a:solidFill>
            <a:schemeClr val="accent1">
              <a:alpha val="2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3585573" y="1495059"/>
            <a:ext cx="351132" cy="351132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5" name="Connector 5"/>
          <p:cNvCxnSpPr/>
          <p:nvPr/>
        </p:nvCxnSpPr>
        <p:spPr>
          <a:xfrm>
            <a:off x="3761139" y="1974534"/>
            <a:ext cx="0" cy="83110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6" name="TextBox 6"/>
          <p:cNvSpPr txBox="1"/>
          <p:nvPr/>
        </p:nvSpPr>
        <p:spPr>
          <a:xfrm rot="0">
            <a:off x="4197466" y="1162542"/>
            <a:ext cx="6563956" cy="69677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时效承诺未兑现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4197466" y="1685121"/>
            <a:ext cx="6563956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生鲜品类“次日达”履约率仅65%，客户因食材变质投诉占比达总投诉量的40%。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8" name="AutoShape 8"/>
          <p:cNvSpPr/>
          <p:nvPr/>
        </p:nvSpPr>
        <p:spPr>
          <a:xfrm rot="0">
            <a:off x="-519692" y="2337114"/>
            <a:ext cx="3687085" cy="3687085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9" name="Picture 9"/>
          <p:cNvPicPr>
            <a:picLocks noChangeAspect="1"/>
          </p:cNvPicPr>
          <p:nvPr/>
        </p:nvPicPr>
        <p:blipFill>
          <a:blip r:embed="rId3">
            <a:alphaModFix amt="100000"/>
          </a:blip>
          <a:srcRect l="16675" r="16675"/>
          <a:stretch>
            <a:fillRect/>
          </a:stretch>
        </p:blipFill>
        <p:spPr>
          <a:xfrm rot="0">
            <a:off x="-328183" y="2528623"/>
            <a:ext cx="3304066" cy="3304066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10" name="AutoShape 10"/>
          <p:cNvSpPr/>
          <p:nvPr/>
        </p:nvSpPr>
        <p:spPr>
          <a:xfrm rot="0">
            <a:off x="3457229" y="3005324"/>
            <a:ext cx="607819" cy="607819"/>
          </a:xfrm>
          <a:prstGeom prst="ellipse">
            <a:avLst/>
          </a:prstGeom>
          <a:solidFill>
            <a:schemeClr val="accent1">
              <a:alpha val="2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3585573" y="3133668"/>
            <a:ext cx="351132" cy="351132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2" name="Connector 12"/>
          <p:cNvCxnSpPr/>
          <p:nvPr/>
        </p:nvCxnSpPr>
        <p:spPr>
          <a:xfrm>
            <a:off x="3761139" y="3613143"/>
            <a:ext cx="0" cy="83110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13" name="TextBox 13"/>
          <p:cNvSpPr txBox="1"/>
          <p:nvPr/>
        </p:nvSpPr>
        <p:spPr>
          <a:xfrm rot="0">
            <a:off x="4197466" y="2801151"/>
            <a:ext cx="6563956" cy="69677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异常处理被动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4197466" y="3323731"/>
            <a:ext cx="6563956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交通拥堵或车辆故障时，缺乏应急调度机制，延误通知滞后，客户被动等待超6小时。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5" name="AutoShape 15"/>
          <p:cNvSpPr/>
          <p:nvPr/>
        </p:nvSpPr>
        <p:spPr>
          <a:xfrm rot="0">
            <a:off x="3457229" y="4643934"/>
            <a:ext cx="607819" cy="607819"/>
          </a:xfrm>
          <a:prstGeom prst="ellipse">
            <a:avLst/>
          </a:prstGeom>
          <a:solidFill>
            <a:schemeClr val="accent1">
              <a:alpha val="2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6" name="AutoShape 16"/>
          <p:cNvSpPr/>
          <p:nvPr/>
        </p:nvSpPr>
        <p:spPr>
          <a:xfrm rot="0">
            <a:off x="3585573" y="4772277"/>
            <a:ext cx="351132" cy="351132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7" name="Connector 17"/>
          <p:cNvCxnSpPr/>
          <p:nvPr/>
        </p:nvCxnSpPr>
        <p:spPr>
          <a:xfrm>
            <a:off x="3761139" y="5251753"/>
            <a:ext cx="0" cy="83110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18" name="TextBox 18"/>
          <p:cNvSpPr txBox="1"/>
          <p:nvPr/>
        </p:nvSpPr>
        <p:spPr>
          <a:xfrm rot="0">
            <a:off x="4197466" y="4439760"/>
            <a:ext cx="6563956" cy="69677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信息透明度低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9" name="TextBox 19"/>
          <p:cNvSpPr txBox="1"/>
          <p:nvPr/>
        </p:nvSpPr>
        <p:spPr>
          <a:xfrm rot="0">
            <a:off x="4197466" y="4962340"/>
            <a:ext cx="6563956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50%的客户无法通过平台实时追踪货物位置，导致重复咨询，客服压力增加30%。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20" name="TextBox 20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客户满意度低的主要原因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uouaIt+a7oeaEj+W6puS9jueahOS4u+imgeWOn+WboFxuIyMjIOaXtuaViOaJv+ivuuacquWFkeeOsFxu55Sf6bKc5ZOB57G74oCc5qyh5pel6L6+4oCd5bGl57qm546H5LuFNjUl77yM5a6i5oi35Zug6aOf5p2Q5Y+Y6LSo5oqV6K+J5Y2g5q+U6L6+5oC75oqV6K+J6YeP55qENDAl44CCXG4jIyMg5byC5bi45aSE55CG6KKr5YqoXG7kuqTpgJrmi6XloLXmiJbovabovobmlYXpmpzml7bvvIznvLrkuY/lupTmgKXosIPluqbmnLrliLbvvIzlu7bor6/pgJrnn6Xmu57lkI7vvIzlrqLmiLfooqvliqjnrYnlvoXotoU25bCP5pe244CCXG4jIyMg5L+h5oGv6YCP5piO5bqm5L2OXG41MCXnmoTlrqLmiLfml6Dms5XpgJrov4flubPlj7Dlrp7ml7bov73ouKrotKfniankvY3nva7vvIzlr7zoh7Tph43lpI3lkqjor6LvvIzlrqLmnI3ljovlipvlop7liqAzMCXjgIIiLCJ0cGxpZCI6IjEwMDAxIiwidHBsTmFtZSI6Imxpc3QzX0ltZzJfbW9kIiwiZWRpdGVkIjoiZmFsc2UiLCJleHRyYVBhcmFtcyI6IntcImluZm9fdXJsXCI6XCJodHRwOi8vYmouYmNlYm9zLmNvbS92MS93ZW5rdS1haS1kb2MvMzA2MDE5NjczNDIwMzAzL3J0Y3MvYmRqc29uL2NhNGFkZmJiNGNhNDc3ODUuanNvbj9yZXNwb25zZUNvbnRlbnRUeXBlPWFwcGxpY2F0aW9uJTJGanNvbiZyZXNwb25zZUNhY2hlQ29udHJvbD1tYXgtYWdlJTNEMzg4ODAwMCZyZXNwb25zZUV4cGlyZXM9RnJpJTJDJTIwMTclMjBBcHIlMjAyMDI2JTIwMjIlM0EwNiUzQTU1JTIwJTJCMDgwMCZhdXRob3JpemF0aW9uPWJjZS1hdXRoLXYxJTJGNDZkYzhjYzM0Njc0NGRhZDgwMDY1MTgyM2E5NmQ5Y2QlMkYyMDI2LTAzLTAzVDE0JTNBMDYlM0E1NVolMkYtMSUyRmhvc3QlMkZlMjJlOWQ1ODY2ZWIxYWQ0M2ZjZTkxMjhkMmNmYTRlYjA3NzMwMWFlYzRjYjU4MDlmMzNjYjUxMzJiZDU2NDczXCJ9In0=</bd:templateData>
    </p:ext>
  </p:extLs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alphaModFix amt="100000"/>
          </a:blip>
          <a:srcRect l="25690" r="25690"/>
          <a:stretch>
            <a:fillRect/>
          </a:stretch>
        </p:blipFill>
        <p:spPr>
          <a:xfrm rot="0">
            <a:off x="8022350" y="1109679"/>
            <a:ext cx="3590530" cy="4923231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eyJfdGVtcGxhdGVEYXRhIjp7Im5lZWRSZXBsYWNlIjp0cnVlLCJ0eXBlIjoiaW1hZ2UifSwidGFnIjoiJGltZzAifQ==</bd:templateData>
          </p:ext>
        </p:extLst>
      </p:pic>
      <p:sp>
        <p:nvSpPr>
          <p:cNvPr id="4" name="AutoShape 4"/>
          <p:cNvSpPr/>
          <p:nvPr/>
        </p:nvSpPr>
        <p:spPr>
          <a:xfrm rot="0">
            <a:off x="999610" y="1326712"/>
            <a:ext cx="2416841" cy="925276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513502" y="1324835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572683" y="2363249"/>
            <a:ext cx="3270693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草莓、海鲜等商品在常温下保鲜期不足12小时，配送延迟2小时即导致损耗率上升15%。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7" name="AutoShape 7"/>
          <p:cNvSpPr/>
          <p:nvPr/>
        </p:nvSpPr>
        <p:spPr>
          <a:xfrm rot="0">
            <a:off x="2951935" y="1324835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747603" y="1526246"/>
            <a:ext cx="2903220" cy="52620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高腐损风险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4196307" y="2363249"/>
            <a:ext cx="3270693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冷链断链（如冷藏车温度波动±3℃）会引发微生物滋生，客户拒收率提高至25%。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0" name="AutoShape 10"/>
          <p:cNvSpPr/>
          <p:nvPr/>
        </p:nvSpPr>
        <p:spPr>
          <a:xfrm rot="0">
            <a:off x="4623521" y="1325773"/>
            <a:ext cx="2416841" cy="925276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4137126" y="1324835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AutoShape 12"/>
          <p:cNvSpPr/>
          <p:nvPr/>
        </p:nvSpPr>
        <p:spPr>
          <a:xfrm rot="0">
            <a:off x="6575559" y="1324835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4369248" y="1525307"/>
            <a:ext cx="2903220" cy="52620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温控要求严格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4" name="AutoShape 14"/>
          <p:cNvSpPr/>
          <p:nvPr/>
        </p:nvSpPr>
        <p:spPr>
          <a:xfrm rot="0">
            <a:off x="999610" y="3753804"/>
            <a:ext cx="2416841" cy="925276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5" name="AutoShape 15"/>
          <p:cNvSpPr/>
          <p:nvPr/>
        </p:nvSpPr>
        <p:spPr>
          <a:xfrm rot="0">
            <a:off x="513502" y="3751927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572683" y="4801954"/>
            <a:ext cx="3270693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社区生鲜订单集中爆发（早/晚高峰），配送员超负荷工作，妥投率下降至70%。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7" name="AutoShape 17"/>
          <p:cNvSpPr/>
          <p:nvPr/>
        </p:nvSpPr>
        <p:spPr>
          <a:xfrm rot="0">
            <a:off x="2951935" y="3751927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8" name="TextBox 18"/>
          <p:cNvSpPr txBox="1"/>
          <p:nvPr/>
        </p:nvSpPr>
        <p:spPr>
          <a:xfrm rot="0">
            <a:off x="747603" y="3953338"/>
            <a:ext cx="2920854" cy="526209"/>
          </a:xfrm>
          <a:prstGeom prst="rect">
            <a:avLst/>
          </a:prstGeom>
          <a:ln/>
        </p:spPr>
        <p:txBody>
          <a:bodyPr anchor="ctr" anchorCtr="1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末端配送压力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9" name="AutoShape 19"/>
          <p:cNvSpPr/>
          <p:nvPr/>
        </p:nvSpPr>
        <p:spPr>
          <a:xfrm rot="0">
            <a:off x="4623233" y="3753804"/>
            <a:ext cx="2416841" cy="925276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" name="AutoShape 20"/>
          <p:cNvSpPr/>
          <p:nvPr/>
        </p:nvSpPr>
        <p:spPr>
          <a:xfrm rot="0">
            <a:off x="4137126" y="3751927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" name="TextBox 21"/>
          <p:cNvSpPr txBox="1"/>
          <p:nvPr/>
        </p:nvSpPr>
        <p:spPr>
          <a:xfrm rot="0">
            <a:off x="4196307" y="4801954"/>
            <a:ext cx="3270693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夏季冷链需求激增50%，但运力储备仅增加20%，供需失衡加剧延误。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eyJ0YWciOiIkaXRlbTRfYyJ9</bd:templateData>
          </p:ext>
        </p:extLst>
      </p:sp>
      <p:sp>
        <p:nvSpPr>
          <p:cNvPr id="22" name="AutoShape 22"/>
          <p:cNvSpPr/>
          <p:nvPr/>
        </p:nvSpPr>
        <p:spPr>
          <a:xfrm rot="0">
            <a:off x="6575559" y="3751927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3" name="TextBox 23"/>
          <p:cNvSpPr txBox="1"/>
          <p:nvPr/>
        </p:nvSpPr>
        <p:spPr>
          <a:xfrm rot="0">
            <a:off x="4369248" y="3953338"/>
            <a:ext cx="2903220" cy="526209"/>
          </a:xfrm>
          <a:prstGeom prst="rect">
            <a:avLst/>
          </a:prstGeom>
          <a:ln/>
        </p:spPr>
        <p:txBody>
          <a:bodyPr anchor="ctr" anchorCtr="1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季节性波动显著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eyJ0YWciOiIkaXRlbTRfdGl0bGUifQ==</bd:templateData>
          </p:ext>
        </p:extLst>
      </p:sp>
      <p:sp>
        <p:nvSpPr>
          <p:cNvPr id="24" name="TextBox 24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生鲜品类时效敏感特性分析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eUn+mynOWTgeexu+aXtuaViOaVj+aEn+eJueaAp+WIhuaekFxuIyMjIOmrmOiFkOaNn+mjjumZqVxu6I2J6I6T44CB5rW36bKc562J5ZWG5ZOB5Zyo5bi45rip5LiL5L+d6bKc5pyf5LiN6LazMTLlsI/ml7bvvIzphY3pgIHlu7bov58y5bCP5pe25Y2z5a+86Ie05o2f6ICX546H5LiK5Y2HMTUl44CCXG4jIyMg5rip5o6n6KaB5rGC5Lil5qC8XG7lhrfpk77mlq3pk77vvIjlpoLlhrfol4/ovabmuKnluqbms6LliqjCsTPihIPvvInkvJrlvJXlj5Hlvq7nlJ/nianmu4vnlJ/vvIzlrqLmiLfmi5LmlLbnjofmj5Dpq5joh7MyNSXjgIJcbiMjIyDmnKvnq6/phY3pgIHljovliptcbuekvuWMuueUn+mynOiuouWNlembhuS4reeIhuWPke+8iOaXqS/mmZrpq5jls7DvvInvvIzphY3pgIHlkZjotoXotJ/ojbflt6XkvZzvvIzlpqXmipXnjofkuIvpmY3oh7M3MCXjgIJcbiMjIyDlraPoioLmgKfms6LliqjmmL7okZdcbuWkj+Wto+WGt+mTvumcgOaxgua/gOWinjUwJe+8jOS9hui/kOWKm+WCqOWkh+S7heWinuWKoDIwJe+8jOS+m+mcgOWkseihoeWKoOWJp+W7tuivr+OAgiIsInRwbGlkIjoiMTAwMDEiLCJ0cGxOYW1lIjoibGlzdDRfSW1nMV9tb2QiLCJlZGl0ZWQiOiJmYWxzZSIsImV4dHJhUGFyYW1zIjoie1wiaW5mb191cmxcIjpcImh0dHA6Ly9iai5iY2Vib3MuY29tL3YxL3dlbmt1LWFpLWRvYy8zMDYwMTk2NzM0MjAzMDMvcnRjcy9iZGpzb24vY2E0YWRmYmI0Y2E0Nzc4NS5qc29uP3Jlc3BvbnNlQ29udGVudFR5cGU9YXBwbGljYXRpb24lMkZqc29uJnJlc3BvbnNlQ2FjaGVDb250cm9sPW1heC1hZ2UlM0QzODg4MDAwJnJlc3BvbnNlRXhwaXJlcz1GcmklMkMlMjAxNyUyMEFwciUyMDIwMjYlMjAyMiUzQTA2JTNBNTUlMjAlMkIwODAwJmF1dGhvcml6YXRpb249YmNlLWF1dGgtdjElMkY0NmRjOGNjMzQ2NzQ0ZGFkODAwNjUxODIzYTk2ZDljZCUyRjIwMjYtMDMtMDNUMTQlM0EwNiUzQTU1WiUyRi0xJTJGaG9zdCUyRmUyMmU5ZDU4NjZlYjFhZDQzZmNlOTEyOGQyY2ZhNGViMDc3MzAxYWVjNGNiNTgwOWYzM2NiNTEzMmJkNTY0NzNcIn0ifQ==</bd:templateData>
    </p:ext>
  </p:extLs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02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问题诊断与DMAIC方法应用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mXrumimOiviuaWreS4jkRNQUlD5pa55rOV5bqU55SoIiwidHBsaWQiOiIxMDAwMSIsInRwbE5hbWUiOiJoMnRpdGxlXzMwNjAxOTY3MzQyMDMwM184NzU3ODI3NzlfMjY4MDgwNTczNjMwMzAzX21vZCIsImVkaXRlZCI6ImZhbHNlIiwiZXh0cmFQYXJhbXMiOiJ7XCJpbmZvX3VybFwiOlwiaHR0cDovL2JqLmJjZWJvcy5jb20vdjEvd2Vua3UtYWktZG9jLzMwNjAxOTY3MzQyMDMwMy9ydGNzL2JkanNvbi9jYTRhZGZiYjRjYTQ3Nzg1Lmpzb24/cmVzcG9uc2VDb250ZW50VHlwZT1hcHBsaWNhdGlvbiUyRmpzb24mcmVzcG9uc2VDYWNoZUNvbnRyb2w9bWF4LWFnZSUzRDM4ODgwMDAmcmVzcG9uc2VFeHBpcmVzPUZyaSUyQyUyMDE3JTIwQXByJTIwMjAyNiUyMDIyJTNBMDYlM0E1NSUyMCUyQjA4MDAmYXV0aG9yaXphdGlvbj1iY2UtYXV0aC12MSUyRjQ2ZGM4Y2MzNDY3NDRkYWQ4MDA2NTE4MjNhOTZkOWNkJTJGMjAyNi0wMy0wM1QxNCUzQTA2JTNBNTVaJTJGLTElMkZob3N0JTJGZTIyZTlkNTg2NmViMWFkNDNmY2U5MTI4ZDJjZmE0ZWIwNzczMDFhZWM0Y2I1ODA5ZjMzY2I1MTMyYmQ1NjQ3M1wifSJ9</bd:templateData>
    </p:ext>
  </p:extLs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alphaModFix amt="70000"/>
          </a:blip>
          <a:srcRect l="37659" r="37659"/>
          <a:stretch>
            <a:fillRect/>
          </a:stretch>
        </p:blipFill>
        <p:spPr>
          <a:xfrm rot="0">
            <a:off x="154300" y="1109992"/>
            <a:ext cx="4095887" cy="5461182"/>
          </a:xfrm>
          <a:prstGeom prst="parallelogram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4" name="TextBox 4"/>
          <p:cNvSpPr txBox="1"/>
          <p:nvPr/>
        </p:nvSpPr>
        <p:spPr>
          <a:xfrm rot="0">
            <a:off x="5021790" y="1109992"/>
            <a:ext cx="5989821" cy="71999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客户需求分层分析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3723196" y="1295798"/>
            <a:ext cx="668149" cy="523974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AutoShape 6"/>
          <p:cNvSpPr/>
          <p:nvPr/>
        </p:nvSpPr>
        <p:spPr>
          <a:xfrm rot="0">
            <a:off x="4144917" y="1295798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AutoShape 7"/>
          <p:cNvSpPr/>
          <p:nvPr/>
        </p:nvSpPr>
        <p:spPr>
          <a:xfrm rot="0">
            <a:off x="3461209" y="1295798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3629632" y="1174560"/>
            <a:ext cx="761713" cy="75483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5021790" y="1611739"/>
            <a:ext cx="5833336" cy="12774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通过VOC（顾客声音）工具区分终端消费者与经销商的不同需求，例如消费者关注配送准时率，而经销商更重视运输效率，避免因单一需求收集导致方案偏差。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4603086" y="2766189"/>
            <a:ext cx="5989821" cy="71999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问题量化定义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3304492" y="2951995"/>
            <a:ext cx="668149" cy="523974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AutoShape 12"/>
          <p:cNvSpPr/>
          <p:nvPr/>
        </p:nvSpPr>
        <p:spPr>
          <a:xfrm rot="0">
            <a:off x="3726213" y="2951995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AutoShape 13"/>
          <p:cNvSpPr/>
          <p:nvPr/>
        </p:nvSpPr>
        <p:spPr>
          <a:xfrm rot="0">
            <a:off x="3042505" y="2951995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3094713" y="2830757"/>
            <a:ext cx="1050205" cy="75483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4603086" y="3267935"/>
            <a:ext cx="5833336" cy="12774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将模糊的“配送效率低”转化为具体指标，如“订单处理周期超过24小时占比达30%”，并制定SMART目标（如3个月内将超时订单降至10%以下）。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4221062" y="4422385"/>
            <a:ext cx="5989821" cy="71999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SIPOC流程映射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7" name="AutoShape 17"/>
          <p:cNvSpPr/>
          <p:nvPr/>
        </p:nvSpPr>
        <p:spPr>
          <a:xfrm rot="0">
            <a:off x="2922468" y="4608191"/>
            <a:ext cx="668149" cy="523974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8" name="AutoShape 18"/>
          <p:cNvSpPr/>
          <p:nvPr/>
        </p:nvSpPr>
        <p:spPr>
          <a:xfrm rot="0">
            <a:off x="3344189" y="4608191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9" name="AutoShape 19"/>
          <p:cNvSpPr/>
          <p:nvPr/>
        </p:nvSpPr>
        <p:spPr>
          <a:xfrm rot="0">
            <a:off x="2660481" y="4608191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" name="TextBox 20"/>
          <p:cNvSpPr txBox="1"/>
          <p:nvPr/>
        </p:nvSpPr>
        <p:spPr>
          <a:xfrm rot="0">
            <a:off x="2741771" y="4486953"/>
            <a:ext cx="1062715" cy="75483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" name="TextBox 21"/>
          <p:cNvSpPr txBox="1"/>
          <p:nvPr/>
        </p:nvSpPr>
        <p:spPr>
          <a:xfrm rot="0">
            <a:off x="4221062" y="4924131"/>
            <a:ext cx="5833336" cy="12774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绘制供应商-输入-流程-输出-客户全链路图，识别关键接触点（如分拣中心效率、最后一公里配送），锁定改进范围。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22" name="TextBox 22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定义阶段：明确核心问题与客户需求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umuS5iemYtuaute+8muaYjuehruaguOW/g+mXrumimOS4juWuouaIt+mcgOaxglxuIyMjIOWuouaIt+mcgOaxguWIhuWxguWIhuaekFxu6YCa6L+HVk9D77yI6aG+5a6i5aOw6Z+z77yJ5bel5YW35Yy65YiG57uI56uv5raI6LS56ICF5LiO57uP6ZSA5ZWG55qE5LiN5ZCM6ZyA5rGC77yM5L6L5aaC5raI6LS56ICF5YWz5rOo6YWN6YCB5YeG5pe2546H77yM6ICM57uP6ZSA5ZWG5pu06YeN6KeG6L+Q6L6T5pWI546H77yM6YG/5YWN5Zug5Y2V5LiA6ZyA5rGC5pS26ZuG5a+86Ie05pa55qGI5YGP5beu44CCXG4jIyMg6Zeu6aKY6YeP5YyW5a6a5LmJXG7lsIbmqKHns4rnmoTigJzphY3pgIHmlYjnjofkvY7igJ3ovazljJbkuLrlhbfkvZPmjIfmoIfvvIzlpoLigJzorqLljZXlpITnkIblkajmnJ/otoXov4cyNOWwj+aXtuWNoOavlOi+vjMwJeKAne+8jOW5tuWItuWumlNNQVJU55uu5qCH77yI5aaCM+S4quaciOWGheWwhui2heaXtuiuouWNlemZjeiHszEwJeS7peS4i++8ieOAglxuIyMjIFNJUE9D5rWB56iL5pig5bCEXG7nu5jliLbkvpvlupTllYYt6L6T5YWlLea1geeoiy3ovpPlh7ot5a6i5oi35YWo6ZO+6Lev5Zu+77yM6K+G5Yir5YWz6ZSu5o6l6Kem54K577yI5aaC5YiG5ouj5Lit5b+D5pWI546H44CB5pyA5ZCO5LiA5YWs6YeM6YWN6YCB77yJ77yM6ZSB5a6a5pS56L+b6IyD5Zu044CCIiwidHBsaWQiOiIxMDAwMSIsInRwbE5hbWUiOiJsaXN0M19JbWczX21vZCIsImVkaXRlZCI6ImZhbHNlIiwiZXh0cmFQYXJhbXMiOiJ7XCJpbmZvX3VybFwiOlwiaHR0cDovL2JqLmJjZWJvcy5jb20vdjEvd2Vua3UtYWktZG9jLzMwNjAxOTY3MzQyMDMwMy9ydGNzL2JkanNvbi9jYTRhZGZiYjRjYTQ3Nzg1Lmpzb24/cmVzcG9uc2VDb250ZW50VHlwZT1hcHBsaWNhdGlvbiUyRmpzb24mcmVzcG9uc2VDYWNoZUNvbnRyb2w9bWF4LWFnZSUzRDM4ODgwMDAmcmVzcG9uc2VFeHBpcmVzPUZyaSUyQyUyMDE3JTIwQXByJTIwMjAyNiUyMDIyJTNBMDYlM0E1NSUyMCUyQjA4MDAmYXV0aG9yaXphdGlvbj1iY2UtYXV0aC12MSUyRjQ2ZGM4Y2MzNDY3NDRkYWQ4MDA2NTE4MjNhOTZkOWNkJTJGMjAyNi0wMy0wM1QxNCUzQTA2JTNBNTVaJTJGLTElMkZob3N0JTJGZTIyZTlkNTg2NmViMWFkNDNmY2U5MTI4ZDJjZmE0ZWIwNzczMDFhZWM0Y2I1ODA5ZjMzY2I1MTMyYmQ1NjQ3M1wifSJ9</bd:templateData>
    </p:ext>
  </p:extLs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TextBox 3"/>
          <p:cNvSpPr txBox="1"/>
          <p:nvPr/>
        </p:nvSpPr>
        <p:spPr>
          <a:xfrm rot="0">
            <a:off x="5704851" y="1607816"/>
            <a:ext cx="4984505" cy="371612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indent="-228600" lvl="1" marL="228600">
              <a:lnSpc>
                <a:spcPct val="150000"/>
              </a:lnSpc>
              <a:buFont typeface="Arial"/>
              <a:buChar char="•"/>
            </a:pPr>
            <a:r>
              <a:rPr b="1"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运输环节贡献最大</a:t>
            </a: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：运输环节时限缩短1.32小时，占全程时效提升量的55%，反映干线物流网络优化成效显著。</a:t>
            </a:r>
          </a:p>
          <a:p>
            <a:pPr indent="-228600" lvl="1" marL="228600">
              <a:lnSpc>
                <a:spcPct val="150000"/>
              </a:lnSpc>
              <a:buFont typeface="Arial"/>
              <a:buChar char="•"/>
            </a:pPr>
            <a:r>
              <a:rPr b="1"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售后仍是短板</a:t>
            </a: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：投递环节满意度76.3分最低，但同比提升1.8分幅度最大，显示末端服务改进空间与潜力并存。</a:t>
            </a:r>
          </a:p>
          <a:p>
            <a:pPr indent="-228600" lvl="1" marL="228600">
              <a:lnSpc>
                <a:spcPct val="150000"/>
              </a:lnSpc>
              <a:buFont typeface="Arial"/>
              <a:buChar char="•"/>
            </a:pPr>
            <a:r>
              <a:rPr b="1"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处理环节效率分化</a:t>
            </a: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：寄达地处理时限缩短0.68小时，而寄出地反增0.04小时，提示始发分拣中心需流程再造。</a:t>
            </a:r>
          </a:p>
          <a:p>
            <a:pPr indent="-228600" lvl="1" marL="228600">
              <a:lnSpc>
                <a:spcPct val="150000"/>
              </a:lnSpc>
              <a:buFont typeface="Arial"/>
              <a:buChar char="•"/>
            </a:pPr>
            <a:r>
              <a:rPr b="1"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时效满意度正相关</a:t>
            </a: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：全程时效缩短2.4小时带动满意度提升0.9分，验证DMAIC方法中测量改进的有效性。</a:t>
            </a:r>
          </a:p>
          <a:p>
            <a:pPr indent="-228600" lvl="1" marL="228600">
              <a:lnSpc>
                <a:spcPct val="150000"/>
              </a:lnSpc>
              <a:buFont typeface="Arial"/>
              <a:buChar char="•"/>
            </a:pPr>
            <a:r>
              <a:rPr b="1"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72小时妥投突破</a:t>
            </a: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：80.97%的72小时妥投率创历史新高，表明"最后一公里"配送网络密度优化效果显著。</a:t>
            </a:r>
          </a:p>
        </p:txBody>
        <p:extLst>
          <p:ext uri="http://schemas.baidu.com/office/drawing/2023/templateData">
            <bd:templateData xmlns:bd="http://schemas.baidu.com/office/drawing/2023/templateData">eyJ0YWciOiIkdGV4dCJ9</bd:templateData>
          </p:ext>
        </p:extLst>
      </p:sp>
      <p:graphicFrame>
        <p:nvGraphicFramePr>
          <p:cNvPr id="4" name="Table 4"/>
          <p:cNvGraphicFramePr>
            <a:graphicFrameLocks noGrp="1"/>
          </p:cNvGraphicFramePr>
          <p:nvPr/>
        </p:nvGraphicFramePr>
        <p:xfrm>
          <a:off x="518497" y="1685115"/>
          <a:ext cx="7742888" cy="3128265"/>
        </p:xfrm>
        <a:graphic>
          <a:graphicData uri="http://schemas.openxmlformats.org/drawingml/2006/table">
            <a:tbl xmlns:ooxmlsdkcls="c:A_CT_Table">
              <a:tblPr/>
              <a:tblGrid>
                <a:gridCol w="1104900"/>
                <a:gridCol w="1104900"/>
                <a:gridCol w="1104900"/>
                <a:gridCol w="1104900"/>
                <a:gridCol w="1104900"/>
              </a:tblGrid>
              <a:tr h="254000">
                <a:tc>
                  <a:txBody>
                    <a:bodyPr anchor="t" rtlCol="0"/>
                    <a:lstStyle/>
                    <a:p>
                      <a:pPr algn="l">
                        <a:defRPr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环节</a:t>
                      </a:r>
                      <a:endParaRPr lang="en-US" sz="1100"/>
                    </a:p>
                  </a:txBody>
                  <a:tcPr/>
                </a:tc>
                <a:tc>
                  <a:txBody>
                    <a:bodyPr anchor="t" rtlCol="0"/>
                    <a:lstStyle/>
                    <a:p>
                      <a:pPr algn="l">
                        <a:defRPr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2023年时限(小时)</a:t>
                      </a:r>
                      <a:endParaRPr lang="en-US" sz="1100"/>
                    </a:p>
                  </a:txBody>
                  <a:tcPr/>
                </a:tc>
                <a:tc>
                  <a:txBody>
                    <a:bodyPr anchor="t" rtlCol="0"/>
                    <a:lstStyle/>
                    <a:p>
                      <a:pPr algn="l">
                        <a:defRPr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同比变化(小时)</a:t>
                      </a:r>
                      <a:endParaRPr lang="en-US" sz="1100"/>
                    </a:p>
                  </a:txBody>
                  <a:tcPr/>
                </a:tc>
                <a:tc>
                  <a:txBody>
                    <a:bodyPr anchor="t" rtlCol="0"/>
                    <a:lstStyle/>
                    <a:p>
                      <a:pPr algn="l">
                        <a:defRPr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满意度得分(2023)</a:t>
                      </a:r>
                      <a:endParaRPr lang="en-US" sz="1100"/>
                    </a:p>
                  </a:txBody>
                  <a:tcPr/>
                </a:tc>
                <a:tc>
                  <a:txBody>
                    <a:bodyPr anchor="t" rtlCol="0"/>
                    <a:lstStyle/>
                    <a:p>
                      <a:pPr algn="l">
                        <a:defRPr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同比变化(分)</a:t>
                      </a:r>
                      <a:endParaRPr lang="en-US" sz="1100"/>
                    </a:p>
                  </a:txBody>
                  <a:tcPr/>
                </a:tc>
              </a:tr>
              <a:tr h="254000">
                <a:tc>
                  <a:txBody>
                    <a:bodyPr anchor="t" rtlCol="0"/>
                    <a:lstStyle/>
                    <a:p>
                      <a:pPr algn="l">
                        <a:defRPr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寄出地处理环节</a:t>
                      </a:r>
                      <a:endParaRPr lang="en-US" sz="1100"/>
                    </a:p>
                  </a:txBody>
                  <a:tcPr/>
                </a:tc>
                <a:tc>
                  <a:txBody>
                    <a:bodyPr anchor="t" rtlCol="0"/>
                    <a:lstStyle/>
                    <a:p>
                      <a:pPr algn="l">
                        <a:defRPr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7.60</a:t>
                      </a:r>
                      <a:endParaRPr lang="en-US" sz="1100"/>
                    </a:p>
                  </a:txBody>
                  <a:tcPr/>
                </a:tc>
                <a:tc>
                  <a:txBody>
                    <a:bodyPr anchor="t" rtlCol="0"/>
                    <a:lstStyle/>
                    <a:p>
                      <a:pPr algn="l">
                        <a:defRPr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+0.04</a:t>
                      </a:r>
                      <a:endParaRPr lang="en-US" sz="1100"/>
                    </a:p>
                  </a:txBody>
                  <a:tcPr/>
                </a:tc>
                <a:tc>
                  <a:txBody>
                    <a:bodyPr anchor="t" rtlCol="0"/>
                    <a:lstStyle/>
                    <a:p>
                      <a:pPr algn="l">
                        <a:defRPr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89.5</a:t>
                      </a:r>
                      <a:endParaRPr lang="en-US" sz="1100"/>
                    </a:p>
                  </a:txBody>
                  <a:tcPr/>
                </a:tc>
                <a:tc>
                  <a:txBody>
                    <a:bodyPr anchor="t" rtlCol="0"/>
                    <a:lstStyle/>
                    <a:p>
                      <a:pPr algn="l">
                        <a:defRPr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+0.4</a:t>
                      </a:r>
                      <a:endParaRPr lang="en-US" sz="1100"/>
                    </a:p>
                  </a:txBody>
                  <a:tcPr/>
                </a:tc>
              </a:tr>
              <a:tr h="254000">
                <a:tc>
                  <a:txBody>
                    <a:bodyPr anchor="t" rtlCol="0"/>
                    <a:lstStyle/>
                    <a:p>
                      <a:pPr algn="l">
                        <a:defRPr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运输环节</a:t>
                      </a:r>
                      <a:endParaRPr lang="en-US" sz="1100"/>
                    </a:p>
                  </a:txBody>
                  <a:tcPr/>
                </a:tc>
                <a:tc>
                  <a:txBody>
                    <a:bodyPr anchor="t" rtlCol="0"/>
                    <a:lstStyle/>
                    <a:p>
                      <a:pPr algn="l">
                        <a:defRPr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35.51</a:t>
                      </a:r>
                      <a:endParaRPr lang="en-US" sz="1100"/>
                    </a:p>
                  </a:txBody>
                  <a:tcPr/>
                </a:tc>
                <a:tc>
                  <a:txBody>
                    <a:bodyPr anchor="t" rtlCol="0"/>
                    <a:lstStyle/>
                    <a:p>
                      <a:pPr algn="l">
                        <a:defRPr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-1.32</a:t>
                      </a:r>
                      <a:endParaRPr lang="en-US" sz="1100"/>
                    </a:p>
                  </a:txBody>
                  <a:tcPr/>
                </a:tc>
                <a:tc>
                  <a:txBody>
                    <a:bodyPr anchor="t" rtlCol="0"/>
                    <a:lstStyle/>
                    <a:p>
                      <a:pPr algn="l">
                        <a:defRPr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88.7</a:t>
                      </a:r>
                      <a:endParaRPr lang="en-US" sz="1100"/>
                    </a:p>
                  </a:txBody>
                  <a:tcPr/>
                </a:tc>
                <a:tc>
                  <a:txBody>
                    <a:bodyPr anchor="t" rtlCol="0"/>
                    <a:lstStyle/>
                    <a:p>
                      <a:pPr algn="l">
                        <a:defRPr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+0.4</a:t>
                      </a:r>
                      <a:endParaRPr lang="en-US" sz="1100"/>
                    </a:p>
                  </a:txBody>
                  <a:tcPr/>
                </a:tc>
              </a:tr>
              <a:tr h="254000">
                <a:tc>
                  <a:txBody>
                    <a:bodyPr anchor="t" rtlCol="0"/>
                    <a:lstStyle/>
                    <a:p>
                      <a:pPr algn="l">
                        <a:defRPr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寄达地处理环节</a:t>
                      </a:r>
                      <a:endParaRPr lang="en-US" sz="1100"/>
                    </a:p>
                  </a:txBody>
                  <a:tcPr/>
                </a:tc>
                <a:tc>
                  <a:txBody>
                    <a:bodyPr anchor="t" rtlCol="0"/>
                    <a:lstStyle/>
                    <a:p>
                      <a:pPr algn="l">
                        <a:defRPr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10.08</a:t>
                      </a:r>
                      <a:endParaRPr lang="en-US" sz="1100"/>
                    </a:p>
                  </a:txBody>
                  <a:tcPr/>
                </a:tc>
                <a:tc>
                  <a:txBody>
                    <a:bodyPr anchor="t" rtlCol="0"/>
                    <a:lstStyle/>
                    <a:p>
                      <a:pPr algn="l">
                        <a:defRPr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-0.68</a:t>
                      </a:r>
                      <a:endParaRPr lang="en-US" sz="1100"/>
                    </a:p>
                  </a:txBody>
                  <a:tcPr/>
                </a:tc>
                <a:tc>
                  <a:txBody>
                    <a:bodyPr anchor="t" rtlCol="0"/>
                    <a:lstStyle/>
                    <a:p>
                      <a:pPr algn="l">
                        <a:defRPr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85.3</a:t>
                      </a:r>
                      <a:endParaRPr lang="en-US" sz="1100"/>
                    </a:p>
                  </a:txBody>
                  <a:tcPr/>
                </a:tc>
                <a:tc>
                  <a:txBody>
                    <a:bodyPr anchor="t" rtlCol="0"/>
                    <a:lstStyle/>
                    <a:p>
                      <a:pPr algn="l">
                        <a:defRPr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+0.9</a:t>
                      </a:r>
                      <a:endParaRPr lang="en-US" sz="1100"/>
                    </a:p>
                  </a:txBody>
                  <a:tcPr/>
                </a:tc>
              </a:tr>
              <a:tr h="254000">
                <a:tc>
                  <a:txBody>
                    <a:bodyPr anchor="t" rtlCol="0"/>
                    <a:lstStyle/>
                    <a:p>
                      <a:pPr algn="l">
                        <a:defRPr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投递环节</a:t>
                      </a:r>
                      <a:endParaRPr lang="en-US" sz="1100"/>
                    </a:p>
                  </a:txBody>
                  <a:tcPr/>
                </a:tc>
                <a:tc>
                  <a:txBody>
                    <a:bodyPr anchor="t" rtlCol="0"/>
                    <a:lstStyle/>
                    <a:p>
                      <a:pPr algn="l">
                        <a:defRPr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3.24</a:t>
                      </a:r>
                      <a:endParaRPr lang="en-US" sz="1100"/>
                    </a:p>
                  </a:txBody>
                  <a:tcPr/>
                </a:tc>
                <a:tc>
                  <a:txBody>
                    <a:bodyPr anchor="t" rtlCol="0"/>
                    <a:lstStyle/>
                    <a:p>
                      <a:pPr algn="l">
                        <a:defRPr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-0.43</a:t>
                      </a:r>
                      <a:endParaRPr lang="en-US" sz="1100"/>
                    </a:p>
                  </a:txBody>
                  <a:tcPr/>
                </a:tc>
                <a:tc>
                  <a:txBody>
                    <a:bodyPr anchor="t" rtlCol="0"/>
                    <a:lstStyle/>
                    <a:p>
                      <a:pPr algn="l">
                        <a:defRPr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76.3</a:t>
                      </a:r>
                      <a:endParaRPr lang="en-US" sz="1100"/>
                    </a:p>
                  </a:txBody>
                  <a:tcPr/>
                </a:tc>
                <a:tc>
                  <a:txBody>
                    <a:bodyPr anchor="t" rtlCol="0"/>
                    <a:lstStyle/>
                    <a:p>
                      <a:pPr algn="l">
                        <a:defRPr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+1.8</a:t>
                      </a:r>
                      <a:endParaRPr lang="en-US" sz="1100"/>
                    </a:p>
                  </a:txBody>
                  <a:tcPr/>
                </a:tc>
              </a:tr>
              <a:tr h="254000">
                <a:tc>
                  <a:txBody>
                    <a:bodyPr anchor="t" rtlCol="0"/>
                    <a:lstStyle/>
                    <a:p>
                      <a:pPr algn="l">
                        <a:defRPr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全程时效</a:t>
                      </a:r>
                      <a:endParaRPr lang="en-US" sz="1100"/>
                    </a:p>
                  </a:txBody>
                  <a:tcPr/>
                </a:tc>
                <a:tc>
                  <a:txBody>
                    <a:bodyPr anchor="t" rtlCol="0"/>
                    <a:lstStyle/>
                    <a:p>
                      <a:pPr algn="l">
                        <a:defRPr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56.42</a:t>
                      </a:r>
                      <a:endParaRPr lang="en-US" sz="1100"/>
                    </a:p>
                  </a:txBody>
                  <a:tcPr/>
                </a:tc>
                <a:tc>
                  <a:txBody>
                    <a:bodyPr anchor="t" rtlCol="0"/>
                    <a:lstStyle/>
                    <a:p>
                      <a:pPr algn="l">
                        <a:defRPr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-2.40</a:t>
                      </a:r>
                      <a:endParaRPr lang="en-US" sz="1100"/>
                    </a:p>
                  </a:txBody>
                  <a:tcPr/>
                </a:tc>
                <a:tc>
                  <a:txBody>
                    <a:bodyPr anchor="t" rtlCol="0"/>
                    <a:lstStyle/>
                    <a:p>
                      <a:pPr algn="l">
                        <a:defRPr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84.3</a:t>
                      </a:r>
                      <a:endParaRPr lang="en-US" sz="1100"/>
                    </a:p>
                  </a:txBody>
                  <a:tcPr/>
                </a:tc>
                <a:tc>
                  <a:txBody>
                    <a:bodyPr anchor="t" rtlCol="0"/>
                    <a:lstStyle/>
                    <a:p>
                      <a:pPr algn="l">
                        <a:defRPr/>
                      </a:pPr>
                      <a:r>
                        <a:rPr lang="en-US">
                          <a:solidFill>
                            <a:srgbClr val="000000"/>
                          </a:solidFill>
                        </a:rPr>
                        <a:t>+0.9</a:t>
                      </a:r>
                      <a:endParaRPr lang="en-US" sz="110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5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r>
              <a:rPr b="1" lang="en-US" sz="3000">
                <a:latin typeface="Microsoft Yahei"/>
                <a:ea typeface="Microsoft Yahei"/>
                <a:cs typeface="Microsoft Yahei"/>
              </a:rPr>
              <a:t>测量阶段：关键指标数据收集与分析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nwg546v6IqCICAgICAgICAgICAgICAgfCAyMDIz5bm05pe26ZmQKOWwj+aXtikgfCDlkIzmr5Tlj5jljJYo5bCP5pe2KSB8IOa7oeaEj+W6puW+l+WIhigyMDIzKSB8IOWQjOavlOWPmOWMlijliIYpIHxcbnwtLS0tLS0tLS0tLS0tLS0tLS0tLXwtLS0tLS0tLS0tLS0tLS0tLS18LS0tLS0tLS0tLS0tLS0tLXwtLS0tLS0tLS0tLS0tLS0tLS0tfC0tLS0tLS0tLS0tLS0tfFxufCDlr4Tlh7rlnLDlpITnkIbnjq/oioIgICAgIHwgNy42MCAgICAgICAgICAgICB8ICswLjA0ICAgICAgICAgIHwgODkuNSAgICAgICAgICAgICAgfCArMC40ICAgICAgICAgfFxufCDov5DovpPnjq/oioIgICAgICAgICAgIHwgMzUuNTEgICAgICAgICAgICB8IC0xLjMyICAgICAgICAgIHwgODguNyAgICAgICAgICAgICAgfCArMC40ICAgICAgICAgfFxufCDlr4Tovr7lnLDlpITnkIbnjq/oioIgICAgIHwgMTAuMDggICAgICAgICAgICB8IC0wLjY4ICAgICAgICAgIHwgODUuMyAgICAgICAgICAgICAgfCArMC45ICAgICAgICAgfFxufCDmipXpgJLnjq/oioIgICAgICAgICAgIHwgMy4yNCAgICAgICAgICAgICB8IC0wLjQzICAgICAgICAgIHwgNzYuMyAgICAgICAgICAgICAgfCArMS44ICAgICAgICAgfFxufCDlhajnqIvml7bmlYggICAgICAgICAgIHwgNTYuNDIgICAgICAgICAgICB8IC0yLjQwICAgICAgICAgIHwgODQuMyAgICAgICAgICAgICAgfCArMC45ICAgICAgICAgfC0gKirov5DovpPnjq/oioLotKHnjK7mnIDlpKcqKu+8mui/kOi+k+eOr+iKguaXtumZkOe8qeefrTEuMzLlsI/ml7bvvIzljaDlhajnqIvml7bmlYjmj5DljYfph4/nmoQ1NSXvvIzlj43mmKDlubLnur/nianmtYHnvZHnu5zkvJjljJbmiJDmlYjmmL7okZfjgIJcbi0gKirllK7lkI7ku43mmK/nn63mnb8qKu+8muaKlemAkueOr+iKgua7oeaEj+W6pjc2LjPliIbmnIDkvY7vvIzkvYblkIzmr5Tmj5DljYcxLjjliIbluYXluqbmnIDlpKfvvIzmmL7npLrmnKvnq6/mnI3liqHmlLnov5vnqbrpl7TkuI7mvZzlipvlubblrZjjgIJcbi0gKirlpITnkIbnjq/oioLmlYjnjofliIbljJYqKu+8muWvhOi+vuWcsOWkhOeQhuaXtumZkOe8qeefrTAuNjjlsI/ml7bvvIzogIzlr4Tlh7rlnLDlj43lop4wLjA05bCP5pe277yM5o+Q56S65aeL5Y+R5YiG5ouj5Lit5b+D6ZyA5rWB56iL5YaN6YCg44CCXG4tICoq5pe25pWI5ruh5oSP5bqm5q2j55u45YWzKirvvJrlhajnqIvml7bmlYjnvKnnn60yLjTlsI/ml7bluKbliqjmu6HmhI/luqbmj5DljYcwLjnliIbvvIzpqozor4FETUFJQ+aWueazleS4rea1i+mHj+aUuei/m+eahOacieaViOaAp+OAglxuLSAqKjcy5bCP5pe25aal5oqV56qB56C0KirvvJo4MC45NyXnmoQ3MuWwj+aXtuWmpeaKleeOh+WIm+WOhuWPsuaWsOmrmO+8jOihqOaYjlwi5pyA5ZCO5LiA5YWs6YeMXCLphY3pgIHnvZHnu5zlr4bluqbkvJjljJbmlYjmnpzmmL7okZfjgIIiLCJ0cGxpZCI6IjEwMDAxIiwidHBsTmFtZSI6InRpdGxlR3JhcGhfNF9tb2QiLCJlZGl0ZWQiOiJmYWxzZSIsImV4dHJhUGFyYW1zIjoie1wiaW5mb191cmxcIjpcImh0dHA6Ly9iai5iY2Vib3MuY29tL3YxL3dlbmt1LWFpLWRvYy8zMDYwMTk2NzM0MjAzMDMvcnRjcy9iZGpzb24vY2E0YWRmYmI0Y2E0Nzc4NS5qc29uP3Jlc3BvbnNlQ29udGVudFR5cGU9YXBwbGljYXRpb24lMkZqc29uJnJlc3BvbnNlQ2FjaGVDb250cm9sPW1heC1hZ2UlM0QzODg4MDAwJnJlc3BvbnNlRXhwaXJlcz1GcmklMkMlMjAxNyUyMEFwciUyMDIwMjYlMjAyMiUzQTA2JTNBNTUlMjAlMkIwODAwJmF1dGhvcml6YXRpb249YmNlLWF1dGgtdjElMkY0NmRjOGNjMzQ2NzQ0ZGFkODAwNjUxODIzYTk2ZDljZCUyRjIwMjYtMDMtMDNUMTQlM0EwNiUzQTU1WiUyRi0xJTJGaG9zdCUyRmUyMmU5ZDU4NjZlYjFhZDQzZmNlOTEyOGQyY2ZhNGViMDc3MzAxYWVjNGNiNTgwOWYzM2NiNTEzMmJkNTY0NzNcIn0ifQ==</bd:templateData>
    </p:ext>
  </p:extLs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12476" r="12476"/>
          <a:stretch>
            <a:fillRect/>
          </a:stretch>
        </p:blipFill>
        <p:spPr>
          <a:xfrm rot="0">
            <a:off x="671635" y="1198944"/>
            <a:ext cx="4896317" cy="4896317"/>
          </a:xfrm>
          <a:prstGeom prst="round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4" name="TextBox 4"/>
          <p:cNvSpPr txBox="1"/>
          <p:nvPr/>
        </p:nvSpPr>
        <p:spPr>
          <a:xfrm rot="0">
            <a:off x="6117399" y="1833417"/>
            <a:ext cx="4823847" cy="9475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利用GIS系统还原历史配送轨迹，识别重复绕行路段（占总里程18%），并测算标准化路径的节时效果（预计缩短12%行驶时间）。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5" name="TextBox 5"/>
          <p:cNvSpPr txBox="1"/>
          <p:nvPr/>
        </p:nvSpPr>
        <p:spPr>
          <a:xfrm rot="0">
            <a:off x="6117399" y="1466523"/>
            <a:ext cx="3971456" cy="3498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路径优化潜力评估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6117399" y="3371805"/>
            <a:ext cx="4823847" cy="9475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通过时间动作研究，发现装卸环节存在等待（平均每次装卸闲置15分钟）、重复搬运（单货品平均经手3次）等七种浪费现象。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6117399" y="3039750"/>
            <a:ext cx="3971456" cy="3498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装卸流程浪费诊断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6117399" y="4966332"/>
            <a:ext cx="4823847" cy="9475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采用鱼骨图追溯分拣延误主因，锁定设备老化（扫码枪故障率20%）、波次策略不合理（高峰期集中处理导致拥堵）等关键因素。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6117399" y="4594438"/>
            <a:ext cx="3971456" cy="3498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瓶颈根因分析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分析阶段：路线规划与装卸流程瓶颈识别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IhuaekOmYtuaute+8mui3r+e6v+inhOWIkuS4juijheWNuOa1geeoi+eTtumiiOivhuWIq1xuIyMjIOi3r+W+hOS8mOWMlua9nOWKm+ivhOS8sFxu5Yip55SoR0lT57O757uf6L+Y5Y6f5Y6G5Y+y6YWN6YCB6L2o6L+577yM6K+G5Yir6YeN5aSN57uV6KGM6Lev5q6177yI5Y2g5oC76YeM56iLMTgl77yJ77yM5bm25rWL566X5qCH5YeG5YyW6Lev5b6E55qE6IqC5pe25pWI5p6c77yI6aKE6K6h57yp55+tMTIl6KGM6am25pe26Ze077yJ44CCXG4jIyMg6KOF5Y245rWB56iL5rWq6LS56K+K5patXG7pgJrov4fml7bpl7TliqjkvZznoJTnqbbvvIzlj5HnjrDoo4Xljbjnjq/oioLlrZjlnKjnrYnlvoXvvIjlubPlnYfmr4/mrKHoo4Xljbjpl7Lnva4xNeWIhumSn++8ieOAgemHjeWkjeaQrOi/kO+8iOWNlei0p+WTgeW5s+Wdh+e7j+aJizPmrKHvvInnrYnkuIPnp43mtarotLnnjrDosaHjgIJcbiMjIyDnk7bpoojmoLnlm6DliIbmnpBcbumHh+eUqOmxvOmqqOWbvui/vea6r+WIhuaLo+W7tuivr+S4u+WboO+8jOmUgeWumuiuvuWkh+iAgeWMlu+8iOaJq+eggeaequaVhemanOeOhzIwJe+8ieOAgeazouasoeetlueVpeS4jeWQiOeQhu+8iOmrmOWzsOacn+mbhuS4reWkhOeQhuWvvOiHtOaLpeWgte+8ieetieWFs+mUruWboOe0oOOAgiIsInRwbGlkIjoiMTAwMDEiLCJ0cGxOYW1lIjoibGlzdDNfSW1nMTNfbW9kIiwiZWRpdGVkIjoiZmFsc2UiLCJleHRyYVBhcmFtcyI6IntcImluZm9fdXJsXCI6XCJodHRwOi8vYmouYmNlYm9zLmNvbS92MS93ZW5rdS1haS1kb2MvMzA2MDE5NjczNDIwMzAzL3J0Y3MvYmRqc29uL2NhNGFkZmJiNGNhNDc3ODUuanNvbj9yZXNwb25zZUNvbnRlbnRUeXBlPWFwcGxpY2F0aW9uJTJGanNvbiZyZXNwb25zZUNhY2hlQ29udHJvbD1tYXgtYWdlJTNEMzg4ODAwMCZyZXNwb25zZUV4cGlyZXM9RnJpJTJDJTIwMTclMjBBcHIlMjAyMDI2JTIwMjIlM0EwNiUzQTU1JTIwJTJCMDgwMCZhdXRob3JpemF0aW9uPWJjZS1hdXRoLXYxJTJGNDZkYzhjYzM0Njc0NGRhZDgwMDY1MTgyM2E5NmQ5Y2QlMkYyMDI2LTAzLTAzVDE0JTNBMDYlM0E1NVolMkYtMSUyRmhvc3QlMkZlMjJlOWQ1ODY2ZWIxYWQ0M2ZjZTkxMjhkMmNmYTRlYjA3NzMwMWFlYzRjYjU4MDlmMzNjYjUxMzJiZDU2NDczXCJ9In0=</bd:templateData>
    </p:ext>
  </p:extLst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9FAAB8"/>
      </a:accent1>
      <a:accent2>
        <a:srgbClr val="9FAAB8"/>
      </a:accent2>
      <a:accent3>
        <a:srgbClr val="9FAAB8"/>
      </a:accent3>
      <a:accent4>
        <a:srgbClr val="9FAAB8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panose="020F0302020204030204"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0F0502020204030204"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6350">
          <a:solidFill>
            <a:schemeClr val="phClr"/>
          </a:solidFill>
          <a:prstDash val="solid"/>
          <a:miter lim="800000"/>
        </a:ln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id="{62F939B6-93AF-4DB8-9C6B-D6C7DFDC589F}" name="Office Theme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Macintosh PowerPoint</Application>
  <PresentationFormat>宽屏</PresentationFormat>
  <Paragraphs>0</Paragraphs>
  <Slides>0</Slides>
  <Notes>0</Notes>
  <HiddenSlides>0</HiddenSlides>
  <MMClips>0</MMClips>
  <ScaleCrop>false</ScaleCrop>
  <HeadingPairs>
    <vt:vector baseType="variant" size="6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0</vt:i4>
      </vt:variant>
    </vt:vector>
  </HeadingPairs>
  <TitlesOfParts>
    <vt:vector baseType="lpstr" size="4">
      <vt:lpstr>等线</vt:lpstr>
      <vt:lpstr>等线 Light</vt:lpstr>
      <vt:lpstr>Arial</vt:lpstr>
      <vt:lpstr>Office 主题​​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2025-10-20T11:38:53Z</dcterms:created>
  <dc:creator>zhangqishou</dc:creator>
  <cp:lastModifiedBy>zhangqishou</cp:lastModifiedBy>
  <dcterms:modified xsi:type="dcterms:W3CDTF">2025-10-20T12:04:35Z</dcterms:modified>
  <cp:revision>2</cp:revision>
  <dc:title>PowerPoint 演示文稿</dc:title>
</cp:coreProperties>
</file>

<file path=docProps/custom.xml><?xml version="1.0" encoding="utf-8"?>
<op:Properties xmlns:op="http://schemas.openxmlformats.org/officeDocument/2006/custom-properties" xmlns:vt="http://schemas.openxmlformats.org/officeDocument/2006/docPropsVTypes">
  <op:property fmtid="{D5CDD505-2E9C-101B-9397-08002B2CF9AE}" pid="2" name="AIGC">
    <vt:lpwstr>{"Label":"1","ContentProducer":"001191110000802100433B10001","ProduceID":"73cd431eba3efe129ebedfbb3b6c8e9a_1772546990_b77e97c0110801fbf7d698f78152c8a1","ReservedCode1":"2ef9f979cd33c4ab64f3809498311c8b68a8a720cfa3d2c4f0c5ea7897702d74","ContentPropagator":"001191110000802100433B10001","PropagateID":"73cd431eba3efe129ebedfbb3b6c8e9a_1772546990_b77e97c0110801fbf7d698f78152c8a1","ReservedCode2":"2ef9f979cd33c4ab64f3809498311c8b68a8a720cfa3d2c4f0c5ea7897702d74"}</vt:lpwstr>
  </op:property>
</op:Properties>
</file>