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Default Extension="jpg" ContentType="image/jpeg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drawingml.chart+xml" PartName="/ppt/charts/chart.xml"/>
  <Default Extension="xlsx" ContentType="application/vnd.openxmlformats-officedocument.spreadsheetml.sheet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charts/_rels/chart.xml.rels><?xml version="1.0" encoding="UTF-8" standalone="yes"?>
<rels:Relationships xmlns:rels="http://schemas.openxmlformats.org/package/2006/relationships">
<rels:Relationship Target="../embeddings/Microsoft_Excel____.xlsx" Type="http://schemas.openxmlformats.org/officeDocument/2006/relationships/package" Id="rId1"/>
</rels:Relationships>

</file>

<file path=ppt/charts/chart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lineChart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反应速率（相对值）</c:v>
                </c:pt>
              </c:strCache>
            </c:strRef>
          </c:tx>
          <c:spPr>
            <a:solidFill>
              <a:srgbClr val="9FAAB8"/>
            </a:solidFill>
          </c:spPr>
          <c:marker>
            <c:symbol val="circle"/>
            <c:size val="4"/>
          </c:marker>
          <c:dLbls>
            <c:showLeaderLines val="1"/>
          </c:dLbls>
          <c:cat>
            <c:strRef>
              <c:f>Sheet0!$A$2:$A$6</c:f>
              <c:strCache>
                <c:ptCount val="5"/>
                <c:pt idx="0">
                  <c:v>25</c:v>
                </c:pt>
                <c:pt idx="1">
                  <c:v>35</c:v>
                </c:pt>
                <c:pt idx="2">
                  <c:v>45</c:v>
                </c:pt>
                <c:pt idx="3">
                  <c:v>55</c:v>
                </c:pt>
                <c:pt idx="4">
                  <c:v>65</c:v>
                </c:pt>
              </c:strCache>
            </c:strRef>
          </c:cat>
          <c:val>
            <c:numRef>
              <c:f>Sheet0!$B$2:$B$6</c:f>
              <c:numCache>
                <c:ptCount val="5"/>
                <c:pt idx="0">
                  <c:v>1.0</c:v>
                </c:pt>
                <c:pt idx="1">
                  <c:v>2.5</c:v>
                </c:pt>
                <c:pt idx="2">
                  <c:v>4.0</c:v>
                </c:pt>
                <c:pt idx="3">
                  <c:v>6.5</c:v>
                </c:pt>
                <c:pt idx="4">
                  <c:v>9.0</c:v>
                </c:pt>
              </c:numCache>
            </c:numRef>
          </c:val>
          <c:smooth val="0"/>
        </c:ser>
        <c:axId val="0"/>
        <c:axId val="1"/>
      </c:line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6.png" Type="http://schemas.openxmlformats.org/officeDocument/2006/relationships/image" Id="rId3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7.jpg" Type="http://schemas.openxmlformats.org/officeDocument/2006/relationships/image" Id="rId3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8.jpg" Type="http://schemas.openxmlformats.org/officeDocument/2006/relationships/image" Id="rId3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7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rels:Relationship Target="../media/image15.png" Type="http://schemas.openxmlformats.org/officeDocument/2006/relationships/image" Id="rId4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.xml" Type="http://schemas.openxmlformats.org/officeDocument/2006/relationships/chart" Id="rId3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案例背景与问题陈述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实验设计（DOE）方法概述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实验实施与数据收集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数据分析与模型构建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优化成果与效益分析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5qGI5L6L6IOM5pmv5LiO6Zeu6aKY6ZmI6L+wXG7lrp7pqozorr7orqHvvIhET0XvvInmlrnms5XmpoLov7BcbuWunumqjOWunuaWveS4juaVsOaNruaUtumbhlxu5pWw5o2u5YiG5p6Q5LiO5qih5Z6L5p6E5bu6XG7kvJjljJbmiJDmnpzkuI7mlYjnm4rliIbmnpBcbue7j+mqjOaAu+e7k+S4juaOqOW5v+W6lOeUqCIsInRwbGlkIjoiMTAwMDEiLCJ0cGxOYW1lIjoiY2F0YUxpc3RfMzA2MDE2OTgxNTAwMzAzXzg3NTc4Mjc3OV8yNjgwNzY1NzM4ODAzMDNfNl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DOE在化工反应效率提升中的应用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实验设计助力化工效率提升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kRPReWcqOWMluW3peWPjeW6lOaViOeOh+aPkOWNh+S4reeahOW6lOeUqCIsInRwbGlkIjoiMTAwMDEiLCJ0cGxOYW1lIjoidGl0bGVfMzA2MDE2OTgxNTAwMzAzXzg3NTc4Mjc3OV8yNjgwNzY1NzM4ODAzMDN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实验实施与数据收集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mqjOWunuaWveS4juaVsOaNruaUtumbhiIsInRwbGlkIjoiMTAwMDEiLCJ0cGxOYW1lIjoiaDJ0aXRsZV8zMDYwMTY5ODE1MDAzMDNfODc1NzgyNzc5XzI2ODA3NjU3Mzg4MDMwM19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温度范围确定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根据反应类型和溶剂沸点设定合理温度区间（如硫肟酯缩合反应优化中采用23-61℃），需覆盖反应活化能变化的临界点，同时避免副反应发生。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催化剂比例梯度设计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通过文献预调研确定基础用量（如酸催化剂5-25mol%），结合经济性考量设置上下限，确保能捕捉催化效率拐点（案例中硼氧杂环催化剂优化显示70%→95%产率提升）。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多变量协同范围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考虑参数间交互作用（如温度与催化剂用量的非线性关系），采用中心复合设计或Box-Behnken方法确定多维实验空间。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实验参数范围设定（温度、催化剂比例）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mqjOWPguaVsOiMg+WbtOiuvuWumu+8iOa4qeW6puOAgeWCrOWMluWJguavlOS+i++8iVxuIyMjIOa4qeW6puiMg+WbtOehruWumlxu5qC55o2u5Y+N5bqU57G75Z6L5ZKM5rq25YmC5rK454K56K6+5a6a5ZCI55CG5rip5bqm5Yy66Ze077yI5aaC56Gr6IKf6YWv57yp5ZCI5Y+N5bqU5LyY5YyW5Lit6YeH55SoMjMtNjHihIPvvInvvIzpnIDopobnm5blj43lupTmtLvljJbog73lj5jljJbnmoTkuLTnlYzngrnvvIzlkIzml7bpgb/lhY3lia/lj43lupTlj5HnlJ/jgIJcbiMjIyDlgqzljJbliYLmr5Tkvovmoq/luqborr7orqFcbumAmui/h+aWh+eMrumihOiwg+eglOehruWumuWfuuehgOeUqOmHj++8iOWmgumFuOWCrOWMluWJgjUtMjVtb2wl77yJ77yM57uT5ZCI57uP5rWO5oCn6ICD6YeP6K6+572u5LiK5LiL6ZmQ77yM56Gu5L+d6IO95o2V5o2J5YKs5YyW5pWI546H5ouQ54K577yI5qGI5L6L5Lit56G85rCn5p2C546v5YKs5YyW5YmC5LyY5YyW5pi+56S6NzAl4oaSOTUl5Lqn546H5o+Q5Y2H77yJ44CCXG4jIyMg5aSa5Y+Y6YeP5Y2P5ZCM6IyD5Zu0XG7ogIPomZHlj4LmlbDpl7TkuqTkupLkvZznlKjvvIjlpoLmuKnluqbkuI7lgqzljJbliYLnlKjph4/nmoTpnZ7nur/mgKflhbPns7vvvInvvIzph4fnlKjkuK3lv4PlpI3lkIjorr7orqHmiJZCb3gtQmVobmtlbuaWueazleehruWumuWkmue7tOWunumqjOepuumXtOOAgiIsInRwbGlkIjoiMTAwMDEiLCJ0cGxOYW1lIjoibGlzdDNfSW1nMl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622160" y="2190296"/>
            <a:ext cx="244313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设备校准与条件控制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622160" y="3168171"/>
            <a:ext cx="2440519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统一反应器类型、搅拌速率（传质影响显著）和进料方式，消除操作变量干扰（案例中流动化学实验严格控制停留时间0.5-3.5分钟）。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3220618" y="2752062"/>
            <a:ext cx="2427420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试剂批次一致性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220618" y="3729936"/>
            <a:ext cx="2440519" cy="226562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固定原料供应商和纯化方法，避免因试剂差异引入噪声（如吡咯烷当量优化时需确保储备溶液稳定性）。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868232" y="2130247"/>
            <a:ext cx="248987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环境因素监控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868232" y="3108121"/>
            <a:ext cx="2485882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记录湿度、气压等可能影响敏感反应（如钯催化反应）的外部参数。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8540423" y="2752062"/>
            <a:ext cx="2527347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中心点重复实验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8540423" y="3729936"/>
            <a:ext cx="2527347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在参数空间中心值设置重复实验（案例中3次重复50℃反应），用于评估系统随机误差和模型可靠性。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1" name="AutoShape 11"/>
          <p:cNvSpPr/>
          <p:nvPr/>
        </p:nvSpPr>
        <p:spPr>
          <a:xfrm rot="-10800000">
            <a:off x="758132" y="1378678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53397" y="1487017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-10800000">
            <a:off x="337179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46705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10800000">
            <a:off x="6023482" y="1313683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118747" y="1422021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-10800000">
            <a:off x="870053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79579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实验操作流程标准化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mqjOaTjeS9nOa1geeoi+agh+WHhuWMllxuIyMjIOiuvuWkh+agoeWHhuS4juadoeS7tuaOp+WItlxu57uf5LiA5Y+N5bqU5Zmo57G75Z6L44CB5pCF5ouM6YCf546H77yI5Lyg6LSo5b2x5ZON5pi+6JGX77yJ5ZKM6L+b5paZ5pa55byP77yM5raI6Zmk5pON5L2c5Y+Y6YeP5bmy5omw77yI5qGI5L6L5Lit5rWB5Yqo5YyW5a2m5a6e6aqM5Lil5qC85o6n5Yi25YGc55WZ5pe26Ze0MC41LTMuNeWIhumSn++8ieOAglxuIyMjIOivleWJguaJueasoeS4gOiHtOaAp1xu5Zu65a6a5Y6f5paZ5L6b5bqU5ZWG5ZKM57qv5YyW5pa55rOV77yM6YG/5YWN5Zug6K+V5YmC5beu5byC5byV5YWl5Zmq5aOw77yI5aaC5ZCh5ZKv54O35b2T6YeP5LyY5YyW5pe26ZyA56Gu5L+d5YKo5aSH5rq25ray56iz5a6a5oCn77yJ44CCXG4jIyMg546v5aKD5Zug57Sg55uR5o6nXG7orrDlvZXmub/luqbjgIHmsJTljovnrYnlj6/og73lvbHlk43mlY/mhJ/lj43lupTvvIjlpoLpkq/lgqzljJblj43lupTvvInnmoTlpJbpg6jlj4LmlbDjgIJcbiMjIyDkuK3lv4Pngrnph43lpI3lrp7pqoxcbuWcqOWPguaVsOepuumXtOS4reW/g+WAvOiuvue9rumHjeWkjeWunumqjO+8iOahiOS+i+S4rTPmrKHph43lpI01MOKEg+WPjeW6lO+8ie+8jOeUqOS6juivhOS8sOezu+e7n+maj+acuuivr+W3ruWSjOaooeWei+WPr+mdoOaAp+OAgiIsInRwbGlkIjoiMTAwMDEiLCJ0cGxOYW1lIjoibGlzdDRfNF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选择性指标跟踪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监测副产物生成量（如SNAr反应中异构体比例），通过响应面模型平衡产率与选择性。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能耗效率计算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综合反应时间、加热功率及后处理步骤（案例中甲氧基羰基化反应3.5小时95%收率），建立单位产量能耗模型。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产率精确测定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采用HPLC/GC等分析方法标准化（如ACSCatal.案例中邻位取代产物7的定量），需建立校准曲线并验证检测限。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关键响应指标测量（产率、能耗）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WTjeW6lOaMh+agh+a1i+mHj++8iOS6p+eOh+OAgeiDveiAl++8iVxuIyMjIOS6p+eOh+eyvuehrua1i+Wumlxu6YeH55SoSFBMQy9HQ+etieWIhuaekOaWueazleagh+WHhuWMlu+8iOWmgkFDU0NhdGFsLuahiOS+i+S4remCu+S9jeWPluS7o+S6p+eJqTfnmoTlrprph4/vvInvvIzpnIDlu7rnq4vmoKHlh4bmm7Lnur/lubbpqozor4Hmo4DmtYvpmZDjgIJcbiMjIyDpgInmi6nmgKfmjIfmoIfot5/ouKpcbuebkea1i+WJr+S6p+eJqeeUn+aIkOmHj++8iOWmglNOQXLlj43lupTkuK3lvILmnoTkvZPmr5TkvovvvInvvIzpgJrov4flk43lupTpnaLmqKHlnovlubPooaHkuqfnjofkuI7pgInmi6nmgKfjgIJcbiMjIyDog73ogJfmlYjnjoforqHnrpdcbue7vOWQiOWPjeW6lOaXtumXtOOAgeWKoOeDreWKn+eOh+WPiuWQjuWkhOeQhuatpemqpO+8iOahiOS+i+S4reeUsuawp+Wfuue+sOWfuuWMluWPjeW6lDMuNeWwj+aXtjk1JeaUtueOh++8ie+8jOW7uueri+WNleS9jeS6p+mHj+iDveiAl+aooeWei+OAgiIsInRwbGlkIjoiMTAwMDEiLCJ0cGxOYW1lIjoibGlzdDNfSW1nMzN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数据分析与模型构建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VsOaNruWIhuaekOS4juaooeWei+aehOW7uiIsInRwbGlkIjoiMTAwMDEiLCJ0cGxOYW1lIjoiaDJ0aXRsZV8zMDYwMTY5ODE1MDAzMDNfODc1NzgyNzc5XzI2ODA3NjU3Mzg4MDMwM19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12500" r="12500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主效应量化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通过单因素方差分析（ANOVA）评估单个变量（如温度、催化剂浓度）对反应效率的独立影响，确定关键驱动因素。例如，温度每升高10°C可能使转化率提升15%。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交互效应识别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利用析因设计分析变量间的协同作用（如温度与压力的交互效应），发现非线性关系。例如，高温条件下压力对反应速率的增强效果更显著。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显著性排序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采用Pareto图或效应图对主效应和交互效应进行排序，优先优化对响应变量（如产率）影响最大的因子组合。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主效应与交互作用分析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4u+aViOW6lOS4juS6pOS6kuS9nOeUqOWIhuaekFxuIyMjIOS4u+aViOW6lOmHj+WMllxu6YCa6L+H5Y2V5Zug57Sg5pa55beu5YiG5p6Q77yIQU5PVkHvvInor4TkvLDljZXkuKrlj5jph4/vvIjlpoLmuKnluqbjgIHlgqzljJbliYLmtZPluqbvvInlr7nlj43lupTmlYjnjofnmoTni6znq4vlvbHlk43vvIznoa7lrprlhbPplK7pqbHliqjlm6DntKDjgILkvovlpoLvvIzmuKnluqbmr4/ljYfpq5gxMMKwQ+WPr+iDveS9v+i9rOWMlueOh+aPkOWNhzE1JeOAglxuIyMjIOS6pOS6kuaViOW6lOivhuWIq1xu5Yip55So5p6Q5Zug6K6+6K6h5YiG5p6Q5Y+Y6YeP6Ze055qE5Y2P5ZCM5L2c55So77yI5aaC5rip5bqm5LiO5Y6L5Yqb55qE5Lqk5LqS5pWI5bqU77yJ77yM5Y+R546w6Z2e57q/5oCn5YWz57O744CC5L6L5aaC77yM6auY5rip5p2h5Lu25LiL5Y6L5Yqb5a+55Y+N5bqU6YCf546H55qE5aKe5by65pWI5p6c5pu05pi+6JGX44CCXG4jIyMg5pi+6JGX5oCn5o6S5bqPXG7ph4fnlKhQYXJldG/lm77miJbmlYjlupTlm77lr7nkuLvmlYjlupTlkozkuqTkupLmlYjlupTov5vooYzmjpLluo/vvIzkvJjlhYjkvJjljJblr7nlk43lupTlj5jph4/vvIjlpoLkuqfnjofvvInlvbHlk43mnIDlpKfnmoTlm6DlrZDnu4TlkIjjgIIiLCJ0cGxpZCI6IjEwMDAxIiwidHBsTmFtZSI6Imxpc3QzX0ltZzN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097340" y="1705312"/>
            <a:ext cx="491431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347560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35353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835353" y="1540526"/>
            <a:ext cx="969875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27547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通过中心复合设计（CCD）或Box-Behnken设计构建响应面模型，描述反应效率与多变量（如pH、反应时间）的非线性关系，方程形式为η=β₀+Σβᵢxᵢ+Σβᵢⱼxᵢxⱼ。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27547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二次多项式拟合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698321" y="1705312"/>
            <a:ext cx="491431" cy="52397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948541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436334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41310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328528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计算决定系数（R²）与调整R²，验证模型预测能力（如R²&gt;0.9表明拟合良好），并通过残差分析检查数据异方差性。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364979" y="2321492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模型验证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6246562" y="1705312"/>
            <a:ext cx="491431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6496783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5984575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596134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5876769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可视化响应面，直观显示变量组合对效率的影响趋势（如产率峰值对应的温度与浓度区间）。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5876769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等高线图分析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058122" y="1705312"/>
            <a:ext cx="491431" cy="52397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9308342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8796135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877290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8688328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通过蒙特卡洛模拟评估模型鲁棒性，识别对输出波动最敏感的参数（如催化剂活性波动对产率的影响）。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688328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灵敏度分析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响应面模型建立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TjeW6lOmdouaooeWei+W7uueri1xuIyMjIOS6jOasoeWkmumhueW8j+aLn+WQiFxu6YCa6L+H5Lit5b+D5aSN5ZCI6K6+6K6h77yIQ0NE77yJ5oiWQm94LUJlaG5rZW7orr7orqHmnoTlu7rlk43lupTpnaLmqKHlnovvvIzmj4/ov7Dlj43lupTmlYjnjofkuI7lpJrlj5jph4/vvIjlpoJwSOOAgeWPjeW6lOaXtumXtO+8ieeahOmdnue6v+aAp+WFs+ezu++8jOaWueeoi+W9ouW8j+S4us63Pc6y4oKAK86jzrLhtaJ44bWiK86jzrLhtaLisbx44bWieOKxvOOAglxuIyMjIOaooeWei+mqjOivgVxu6K6h566X5Yaz5a6a57O75pWw77yIUsKy77yJ5LiO6LCD5pW0UsKy77yM6aqM6K+B5qih5Z6L6aKE5rWL6IO95Yqb77yI5aaCUsKyPjAuOeihqOaYjuaLn+WQiOiJr+Wlve+8ie+8jOW5tumAmui/h+aui+W3ruWIhuaekOajgOafpeaVsOaNruW8guaWueW3ruaAp+OAglxuIyMjIOetiemrmOe6v+WbvuWIhuaekFxu5Y+v6KeG5YyW5ZON5bqU6Z2i77yM55u06KeC5pi+56S65Y+Y6YeP57uE5ZCI5a+55pWI546H55qE5b2x5ZON6LaL5Yq/77yI5aaC5Lqn546H5bOw5YC85a+55bqU55qE5rip5bqm5LiO5rWT5bqm5Yy66Ze077yJ44CCXG4jIyMg54G15pWP5bqm5YiG5p6QXG7pgJrov4fokpnnibnljaHmtJvmqKHmi5/or4TkvLDmqKHlnovpsoHmo5LmgKfvvIzor4bliKvlr7novpPlh7rms6LliqjmnIDmlY/mhJ/nmoTlj4LmlbDvvIjlpoLlgqzljJbliYLmtLvmgKfms6Lliqjlr7nkuqfnjofnmoTlvbHlk43vvInjgIIiLCJ0cGxpZCI6IjEwMDAxIiwidHBsTmFtZSI6Imxpc3Q0XzZ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33352" y="1494982"/>
            <a:ext cx="4018834" cy="401883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5075677" y="1233328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365347" y="1356704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多目标优化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365347" y="1819949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结合期望函数或遗传算法，平衡反应效率与成本约束（如最大化产率同时最小化能耗），确定帕累托最优解。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917884" y="1233328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5075677" y="2805176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365347" y="2928551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实验验证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365347" y="3391796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在预测最优条件下（如120°C、2MPa）进行重复实验，实测产率与模型预测偏差需&lt;5%以确认有效性。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917884" y="2805176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075677" y="4377023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365347" y="4500399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稳健性测试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5365347" y="4963644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引入噪声变量（如原料批次差异）验证工艺稳定性，确保最优条件在实际生产中可重复。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917884" y="4377023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最优条件预测与验证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gOS8mOadoeS7tumihOa1i+S4jumqjOivgVxuIyMjIOWkmuebruagh+S8mOWMllxu57uT5ZCI5pyf5pyb5Ye95pWw5oiW6YGX5Lyg566X5rOV77yM5bmz6KGh5Y+N5bqU5pWI546H5LiO5oiQ5pys57qm5p2f77yI5aaC5pyA5aSn5YyW5Lqn546H5ZCM5pe25pyA5bCP5YyW6IO96ICX77yJ77yM56Gu5a6a5biV57Sv5omY5pyA5LyY6Kej44CCXG4jIyMg5a6e6aqM6aqM6K+BXG7lnKjpooTmtYvmnIDkvJjmnaHku7bkuIvvvIjlpoIxMjDCsEPjgIEyTVBh77yJ6L+b6KGM6YeN5aSN5a6e6aqM77yM5a6e5rWL5Lqn546H5LiO5qih5Z6L6aKE5rWL5YGP5beu6ZyAPDUl5Lul56Gu6K6k5pyJ5pWI5oCn44CCXG4jIyMg56iz5YGl5oCn5rWL6K+VXG7lvJXlhaXlmarlo7Dlj5jph4/vvIjlpoLljp/mlpnmibnmrKHlt67lvILvvInpqozor4Hlt6XoibrnqLPlrprmgKfvvIznoa7kv53mnIDkvJjmnaHku7blnKjlrp7pmYXnlJ/kuqfkuK3lj6/ph43lpI3jgIIiLCJ0cGxpZCI6IjEwMDAxIiwidHBsTmFtZSI6Imxpc3QzX0ltZzEyX21vZCIsImVkaXRlZCI6ImZhbHNlIiwiZXh0cmFQYXJhbXMiOiJ7XCJpbmZvX3VybFwiOlwiaHR0cDovL2JqLmJjZWJvcy5jb20vdjEvd2Vua3UtYWktZG9jLzMwNjAxNjk4MTUwMDMwMy9ydGNzL2JkanNvbi9iOGE3MGY4YzlhNTVlYzc4Lmpzb24/cmVzcG9uc2VDb250ZW50VHlwZT1hcHBsaWNhdGlvbiUyRmpzb24mcmVzcG9uc2VDYWNoZUNvbnRyb2w9bWF4LWFnZSUzRDM4ODgwMDAmcmVzcG9uc2VFeHBpcmVzPUZyaSUyQyUyMDE3JTIwQXByJTIwMjAyNiUyMDIxJTNBNTYlM0E0NCUyMCUyQjA4MDAmYXV0aG9yaXphdGlvbj1iY2UtYXV0aC12MSUyRjQ2ZGM4Y2MzNDY3NDRkYWQ4MDA2NTE4MjNhOTZkOWNkJTJGMjAyNi0wMy0wM1QxMyUzQTU2JTNBNDRaJTJGLTElMkZob3N0JTJGODdmNGIzYmUyOTY0MDAxZGI4ZGRmYWVhMzYzMGFhMDk3OGNkMzU3YTJjOGZhYzg5ZmE1ZWRmMzU5ODRlNWZiMlwifSJ9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优化成果与效益分析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8mOWMluaIkOaenOS4juaViOebiuWIhuaekCIsInRwbGlkIjoiMTAwMDEiLCJ0cGxOYW1lIjoiaDJ0aXRsZV8zMDYwMTY5ODE1MDAzMDNfODc1NzgyNzc5XzI2ODA3NjU3Mzg4MDMwM19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通过DoE优化的反应条件（如温度梯度控制、催化剂配比调整）使目标产物产率从基准值提升至125%，减少副反应消耗原料。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产率显著提高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多因素协同优化后，反应完成时间缩短30%，单位时间内批次产量增加，设备利用率提升。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反应时间缩短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响应曲面法(RSM)确定的最佳参数组合使关键杂质含量降低40%，减少后续纯化步骤的能耗和成本。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杂质控制改善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反应效率提升25%的具体表现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PjeW6lOaViOeOh+aPkOWNhzI1JeeahOWFt+S9k+ihqOeOsFxuIyMjIOS6p+eOh+aYvuiRl+aPkOmrmFxu6YCa6L+HRG9F5LyY5YyW55qE5Y+N5bqU5p2h5Lu277yI5aaC5rip5bqm5qKv5bqm5o6n5Yi244CB5YKs5YyW5YmC6YWN5q+U6LCD5pW077yJ5L2/55uu5qCH5Lqn54mp5Lqn546H5LuO5Z+65YeG5YC85o+Q5Y2H6IezMTI1Je+8jOWHj+WwkeWJr+WPjeW6lOa2iOiAl+WOn+aWmeOAglxuIyMjIOWPjeW6lOaXtumXtOe8qeefrVxu5aSa5Zug57Sg5Y2P5ZCM5LyY5YyW5ZCO77yM5Y+N5bqU5a6M5oiQ5pe26Ze057yp55+tMzAl77yM5Y2V5L2N5pe26Ze05YaF5om55qyh5Lqn6YeP5aKe5Yqg77yM6K6+5aSH5Yip55So546H5o+Q5Y2H44CCXG4jIyMg5p2C6LSo5o6n5Yi25pS55ZaEXG7lk43lupTmm7LpnaLms5UoUlNNKeehruWumueahOacgOS9s+WPguaVsOe7hOWQiOS9v+WFs+mUruadgui0qOWQq+mHj+mZjeS9jjQwJe+8jOWHj+WwkeWQjue7ree6r+WMluatpemqpOeahOiDveiAl+WSjOaIkOacrOOAgiIsInRwbGlkIjoiMTAwMDEiLCJ0cGxOYW1lIjoibGlzdDNfSW1nMTN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案例背景与问题陈述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hiOS+i+iDjOaZr+S4jumXrumimOmZiOi/sCIsInRwbGlkIjoiMTAwMDEiLCJ0cGxOYW1lIjoiaDJ0aXRsZV8zMDYwMTY5ODE1MDAzMDNfODc1NzgyNzc5XzI2ODA3NjU3Mzg4MDMwM19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-263278" y="1699577"/>
            <a:ext cx="3594827" cy="359482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3670522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670522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862187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基于DoE的温度-压力参数组合，反应釜热交换效率提升，蒸汽消耗量减少15%。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3873676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加热/冷却策略优化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499203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499203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358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搅拌功耗下降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670522" y="4013108"/>
            <a:ext cx="3483864" cy="1895185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70522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873676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溶剂回收率提升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7499203" y="4013108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7499203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7702358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废气减排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90869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通过转速与粘度关系的模型预测，将搅拌功率从全速运行调整为阶梯式控制，节省电能8%。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862187" y="4453497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采用混料设计优化萃取工艺，溶剂回用率从60%增至78%，降低新鲜溶剂采购成本。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7690869" y="4456926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优化后的反应条件使VOCs排放量降低22%，符合环保法规要求的同时减少尾气处理能耗。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能耗降低12%的工艺改进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DveiAl+mZjeS9jjEyJeeahOW3peiJuuaUuei/m1xuIyMjIOWKoOeDrS/lhrfljbTnrZbnlaXkvJjljJZcbuWfuuS6jkRvReeahOa4qeW6pi3ljovlipvlj4LmlbDnu4TlkIjvvIzlj43lupTph5zng63kuqTmjaLmlYjnjofmj5DljYfvvIzokrjmsb3mtojogJfph4/lh4/lsJExNSXjgIJcbiMjIyDmkIXmi4zlip/ogJfkuIvpmY1cbumAmui/h+i9rOmAn+S4jueymOW6puWFs+ezu+eahOaooeWei+mihOa1i++8jOWwhuaQheaLjOWKn+eOh+S7juWFqOmAn+i/kOihjOiwg+aVtOS4uumYtuair+W8j+aOp+WItu+8jOiKguecgeeUteiDvTgl44CCXG4jIyMg5rq25YmC5Zue5pS2546H5o+Q5Y2HXG7ph4fnlKjmt7fmlpnorr7orqHkvJjljJbokIPlj5blt6XoibrvvIzmurbliYLlm57nlKjnjofku442MCXlop7oh7M3OCXvvIzpmY3kvY7mlrDpspzmurbliYLph4fotK3miJDmnKzjgIJcbiMjIyDlup/msJTlh4/mjpJcbuS8mOWMluWQjueahOWPjeW6lOadoeS7tuS9v1ZPQ3PmjpLmlL7ph4/pmY3kvY4yMiXvvIznrKblkIjnjq/kv53ms5Xop4TopoHmsYLnmoTlkIzml7blh4/lsJHlsL7msJTlpITnkIbog73ogJfjgIIiLCJ0cGxpZCI6IjEwMDAxIiwidHBsTmFtZSI6Imxpc3Q0X0ltZzB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301998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工艺稳健性验证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68172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DoE建立的模型显示，在±5%参数波动范围内，产率仍能保持120%以上，降低生产波动风险。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94142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碳足迹减少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5042326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能耗优化与废料减量使单批次反应碳排放降低14%，支持企业ESG目标达成。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77378" y="4679677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44965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年度成本节约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698613" y="1897842"/>
            <a:ext cx="541699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综合原料、能耗及废料处理成本，每吨产品生产成本下降18%，年化收益增加超200万元。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577378" y="3117136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577378" y="1534940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776261" y="3320653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h="304800" w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h="304800" w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h="304800" w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h="304800" w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h="304800" w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h="304800" w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h="304800" w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776261" y="1710221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4787874" y="4885326"/>
            <a:ext cx="360452" cy="3604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610988" y="1794415"/>
            <a:ext cx="3545956" cy="349670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经济效益与可持续性评估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a1juaViOebiuS4juWPr+aMgee7reaAp+ivhOS8sFxuIyMjIOW5tOW6puaIkOacrOiKgue6plxu57u85ZCI5Y6f5paZ44CB6IO96ICX5Y+K5bqf5paZ5aSE55CG5oiQ5pys77yM5q+P5ZCo5Lqn5ZOB55Sf5Lqn5oiQ5pys5LiL6ZmNMTgl77yM5bm05YyW5pS255uK5aKe5Yqg6LaFMjAw5LiH5YWD44CCXG4jIyMg5bel6Im656iz5YGl5oCn6aqM6K+BXG5Eb0Xlu7rnq4vnmoTmqKHlnovmmL7npLrvvIzlnKjCsTUl5Y+C5pWw5rOi5Yqo6IyD5Zu05YaF77yM5Lqn546H5LuN6IO95L+d5oyBMTIwJeS7peS4iu+8jOmZjeS9jueUn+S6p+azouWKqOmjjumZqeOAglxuIyMjIOeis+i2s+i/ueWHj+WwkVxu6IO96ICX5LyY5YyW5LiO5bqf5paZ5YeP6YeP5L2/5Y2V5om55qyh5Y+N5bqU56Kz5o6S5pS+6ZmN5L2OMTQl77yM5pSv5oyB5LyB5LiaRVNH55uu5qCH6L6+5oiQ44CCIiwidHBsaWQiOiIxMDAwMSIsInRwbE5hbWUiOiJsaXN0M19JbWczMl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+S4juaOqOW5v+W6lOeUqCIsInRwbGlkIjoiMTAwMDEiLCJ0cGxOYW1lIjoiaDJ0aXRsZV8zMDYwMTY5ODE1MDAzMDNfODc1NzgyNzc5XzI2ODA3NjU3Mzg4MDMwM19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08216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708216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894271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变量范围精准界定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eyJfdGVtcGxhdGVEYXRhIjp7ImNvbnRlbnRUeXBlIjoiJGl0ZW0xX3RpdGxlIiwibGluZUNvdW50IjoiMiIsIndvcmRDb3VudCI6IjkifSwidGFnIjoiJGl0ZW0xX3RpdGxlIn0=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869433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案例中温度(23-61℃)、苯乙酮当量(1-5eq.)等关键参数的边界值通过预实验确定，确保实验设计覆盖有效反应空间，避免因范围过宽导致资源浪费或过窄遗漏最优解。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eyJfdGVtcGxhdGVEYXRhIjp7ImNvbnRlbnRUeXBlIjoiJGl0ZW0xX2MiLCJsaW5lQ291bnQiOiI4Iiwid29yZENvdW50IjoiMTUifSwidGFnIjoiJGl0ZW0xX2MifQ==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218786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4218786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404840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交互效应建模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eyJfdGVtcGxhdGVEYXRhIjp7ImNvbnRlbnRUeXBlIjoiJGl0ZW0yX3RpdGxlIiwibGluZUNvdW50IjoiMiIsIndvcmRDb3VudCI6IjkifSwidGFnIjoiJGl0ZW0yX3RpdGxlIn0=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404840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采用二阶响应面方程(Y=β₀+Σβ₁X₁+Σβ₂X₁X₂+ε)捕捉温度与催化剂用量的非线性协同效应，成功解释产率从40%提升至95%的关键机理。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eyJfdGVtcGxhdGVEYXRhIjp7ImNvbnRlbnRUeXBlIjoiJGl0ZW0yX2MiLCJsaW5lQ291bnQiOiI4Iiwid29yZENvdW50IjoiMTUifSwidGFnIjoiJGl0ZW0yX2MifQ==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7733145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7733145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19200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中心点重复验证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eyJfdGVtcGxhdGVEYXRhIjp7ImNvbnRlbnRUeXBlIjoiJGl0ZW0zX3RpdGxlIiwibGluZUNvdW50IjoiMiIsIndvcmRDb3VudCI6IjkifSwidGFnIjoiJGl0ZW0zX3RpdGxlIn0=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19200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在17次实验中设置3次中心点重复(如50℃反应)，通过数据波动分析识别未控变量(如试剂降解)，保证模型稳健性。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eyJfdGVtcGxhdGVEYXRhIjp7ImNvbnRlbnRUeXBlIjoiJGl0ZW0zX2MiLCJsaW5lQ291bnQiOiI4Iiwid29yZENvdW50IjoiMTUifSwidGFnIjoiJGl0ZW0zX2MifQ==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本案例的DOE实施关键点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rOahiOS+i+eahERPReWunuaWveWFs+mUrueCuVxuIyMjIOWPmOmHj+iMg+WbtOeyvuWHhueVjOWumlxu5qGI5L6L5Lit5rip5bqmKDIzLTYx4oSDKeOAgeiLr+S5memFruW9k+mHjygxLTVlcS4p562J5YWz6ZSu5Y+C5pWw55qE6L6555WM5YC86YCa6L+H6aKE5a6e6aqM56Gu5a6a77yM56Gu5L+d5a6e6aqM6K6+6K6h6KaG55uW5pyJ5pWI5Y+N5bqU56m66Ze077yM6YG/5YWN5Zug6IyD5Zu06L+H5a695a+86Ie06LWE5rqQ5rWq6LS55oiW6L+H56qE6YGX5ryP5pyA5LyY6Kej44CCXG4jIyMg5Lqk5LqS5pWI5bqU5bu65qihXG7ph4fnlKjkuozpmLblk43lupTpnaLmlrnnqIsoWT3OsuKCgCvOo86y4oKBWOKCgSvOo86y4oKCWOKCgVjigoIrzrUp5o2V5o2J5rip5bqm5LiO5YKs5YyW5YmC55So6YeP55qE6Z2e57q/5oCn5Y2P5ZCM5pWI5bqU77yM5oiQ5Yqf6Kej6YeK5Lqn546H5LuONDAl5o+Q5Y2H6IezOTUl55qE5YWz6ZSu5py655CG44CCXG4jIyMg5Lit5b+D54K56YeN5aSN6aqM6K+BXG7lnKgxN+asoeWunumqjOS4reiuvue9rjPmrKHkuK3lv4Pngrnph43lpI0o5aaCNTDihIPlj43lupQp77yM6YCa6L+H5pWw5o2u5rOi5Yqo5YiG5p6Q6K+G5Yir5pyq5o6n5Y+Y6YePKOWmguivleWJgumZjeinoynvvIzkv53or4HmqKHlnovnqLPlgaXmgKfjgIIiLCJ0cGxpZCI6IjEwMDAxIiwidHBsTmFtZSI6Imxpc3QzXzd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适用于钯催化甲氧基羰基化等复杂体系，通过DoE可同时优化CO压力、酸助催化剂(H₂SO₄)用量与配体类型的交互影响，文献报道3.5小时收率达95%。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多相催化反应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针对2,4-二氟硝基苯的SNAr反应，采用面心中心复合设计(CCF)优化停留时间(0.5-3.5min)、温度(30-70℃)与试剂当量，实现93%邻位选择性控制。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连续流化学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在硼氧杂环催化剂体系中，通过分类变量(溶剂类型)与连续变量(催化剂负载量)的组合设计，解决立体选择性优化难题。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手性合成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针对二取代副产物生成问题，建立产率-纯度多目标优化模型，为工艺放大提供敏感度分析依据。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杂质控制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潜在扩展应用场景（其他反应类型）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9nOWcqOaJqeWxleW6lOeUqOWcuuaZr++8iOWFtuS7luWPjeW6lOexu+Wei++8iVxuIyMjIOWkmuebuOWCrOWMluWPjeW6lFxu6YCC55So5LqO6ZKv5YKs5YyW55Sy5rCn5Z+6576w5Z+65YyW562J5aSN5p2C5L2T57O777yM6YCa6L+HRG9F5Y+v5ZCM5pe25LyY5YyWQ0/ljovlipvjgIHphbjliqnlgqzljJbliYIoSOKCglNP4oKEKeeUqOmHj+S4jumFjeS9k+exu+Wei+eahOS6pOS6kuW9seWTje+8jOaWh+eMruaKpemBkzMuNeWwj+aXtuaUtueOh+i+vjk1JeOAglxuIyMjIOi/nue7rea1geWMluWtplxu6ZKI5a+5Miw0LeS6jOawn+ehneWfuuiLr+eahFNOQXLlj43lupTvvIzph4fnlKjpnaLlv4PkuK3lv4PlpI3lkIjorr7orqEoQ0NGKeS8mOWMluWBnOeVmeaXtumXtCgwLjUtMy41bWluKeOAgea4qeW6pigzMC03MOKEgynkuI7or5XliYLlvZPph4/vvIzlrp7njrA5MyXpgrvkvY3pgInmi6nmgKfmjqfliLbjgIJcbiMjIyDmiYvmgKflkIjmiJBcbuWcqOehvOawp+adgueOr+WCrOWMluWJguS9k+ezu+S4re+8jOmAmui/h+WIhuexu+WPmOmHjyjmurbliYLnsbvlnosp5LiO6L+e57ut5Y+Y6YePKOWCrOWMluWJgui0n+i9vemHjynnmoTnu4TlkIjorr7orqHvvIzop6PlhrPnq4vkvZPpgInmi6nmgKfkvJjljJbpmr7popjjgIJcbiMjIyDmnYLotKjmjqfliLZcbumSiOWvueS6jOWPluS7o+WJr+S6p+eJqeeUn+aIkOmXrumimO+8jOW7uueri+S6p+eOhy3nuq/luqblpJrnm67moIfkvJjljJbmqKHlnovvvIzkuLrlt6XoibrmlL7lpKfmj5DkvpvmlY/mhJ/luqbliIbmnpDkvp3mja7jgIIiLCJ0cGxpZCI6IjEwMDAxIiwidHBsTmFtZSI6Imxpc3Q0XzI3X21vZCIsImVkaXRlZCI6ImZhbHNlIiwiZXh0cmFQYXJhbXMiOiJ7XCJpbmZvX3VybFwiOlwiaHR0cDovL2JqLmJjZWJvcy5jb20vdjEvd2Vua3UtYWktZG9jLzMwNjAxNjk4MTUwMDMwMy9ydGNzL2JkanNvbi9iOGE3MGY4YzlhNTVlYzc4Lmpzb24/cmVzcG9uc2VDb250ZW50VHlwZT1hcHBsaWNhdGlvbiUyRmpzb24mcmVzcG9uc2VDYWNoZUNvbnRyb2w9bWF4LWFnZSUzRDM4ODgwMDAmcmVzcG9uc2VFeHBpcmVzPUZyaSUyQyUyMDE3JTIwQXByJTIwMjAyNiUyMDIxJTNBNTYlM0E0NCUyMCUyQjA4MDAmYXV0aG9yaXphdGlvbj1iY2UtYXV0aC12MSUyRjQ2ZGM4Y2MzNDY3NDRkYWQ4MDA2NTE4MjNhOTZkOWNkJTJGMjAyNi0wMy0wM1QxMyUzQTU2JTNBNDRaJTJGLTElMkZob3N0JTJGODdmNGIzYmUyOTY0MDAxZGI4ZGRmYWVhMzYzMGFhMDk3OGNkMzU3YTJjOGZhYzg5ZmE1ZWRmMzU5ODRlNWZiMlwifSJ9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cxnSp>
        <p:nvCxnSpPr>
          <p:cNvPr id="3" name="Connector 3"/>
          <p:cNvCxnSpPr/>
          <p:nvPr/>
        </p:nvCxnSpPr>
        <p:spPr>
          <a:xfrm>
            <a:off x="1151752" y="1031049"/>
            <a:ext cx="0" cy="5501196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4" name="AutoShape 4"/>
          <p:cNvSpPr/>
          <p:nvPr/>
        </p:nvSpPr>
        <p:spPr>
          <a:xfrm rot="0">
            <a:off x="831719" y="126905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941339" y="1378679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049815" y="1246733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-5400000">
            <a:off x="1828611" y="140389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2049815" y="2921629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-5400000">
            <a:off x="1828611" y="3078785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2049815" y="4596524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-5400000">
            <a:off x="1828611" y="475368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260458" y="1202318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从OVAT到多变量协同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64864" y="1951021"/>
            <a:ext cx="8546354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突破传统"单变量轮换法"局限，案例证明同时调节温度/浓度/催化剂三变量仅需16次实验，较常规方法节省80%研发周期。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279913" y="2880543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响应面导航开发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64864" y="3605240"/>
            <a:ext cx="8519136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通过MODDE等软件构建三维响应曲面，直观定位最优参数组合(如硫肟酯反应中5eq.酮组分+25mol%酸催化剂的最佳配比)。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2314751" y="4561685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QbD理念落地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2182283" y="5280135"/>
            <a:ext cx="8491918" cy="91632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符合制药行业"质量源于设计"要求，将工艺参数(如反应浓度0.5-2M)与关键质量属性(产率、杂质)建立量化数学模型，支持稳健工艺窗口划定。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31719" y="292162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941339" y="3031248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831719" y="4596524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41339" y="4706144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对化工工艺优化的启示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vueWMluW3peW3peiJuuS8mOWMlueahOWQr+ekulxuIyMjIOS7jk9WQVTliLDlpJrlj5jph4/ljY/lkIxcbueqgeegtOS8oOe7n1wi5Y2V5Y+Y6YeP6L2u5o2i5rOVXCLlsYDpmZDvvIzmoYjkvovor4HmmI7lkIzml7bosIPoioLmuKnluqYv5rWT5bqmL+WCrOWMluWJguS4ieWPmOmHj+S7hemcgDE25qyh5a6e6aqM77yM6L6D5bi46KeE5pa55rOV6IqC55yBODAl56CU5Y+R5ZGo5pyf44CCXG4jIyMg5ZON5bqU6Z2i5a+86Iiq5byA5Y+RXG7pgJrov4dNT0REReetiei9r+S7tuaehOW7uuS4iee7tOWTjeW6lOabsumdou+8jOebtOinguWumuS9jeacgOS8mOWPguaVsOe7hOWQiCjlpoLnoavogp/pha/lj43lupTkuK01ZXEu6YWu57uE5YiGKzI1bW9sJemFuOWCrOWMluWJgueahOacgOS9s+mFjeavlCnjgIJcbiMjIyBRYkTnkIblv7XokL3lnLBcbuespuWQiOWItuiNr+ihjOS4mlwi6LSo6YeP5rqQ5LqO6K6+6K6hXCLopoHmsYLvvIzlsIblt6Xoibrlj4LmlbAo5aaC5Y+N5bqU5rWT5bqmMC41LTJNKeS4juWFs+mUrui0qOmHj+WxnuaApyjkuqfnjofjgIHmnYLotKgp5bu656uL6YeP5YyW5pWw5a2m5qih5Z6L77yM5pSv5oyB56iz5YGl5bel6Im656qX5Y+j5YiS5a6a44CCIiwidHBsaWQiOiIxMDAwMSIsInRwbE5hbWUiOiJsaXN0M18xX21vZCIsImVkaXRlZCI6ImZhbHNlIiwiZXh0cmFQYXJhbXMiOiJ7XCJpbmZvX3VybFwiOlwiaHR0cDovL2JqLmJjZWJvcy5jb20vdjEvd2Vua3UtYWktZG9jLzMwNjAxNjk4MTUwMDMwMy9ydGNzL2JkanNvbi9iOGE3MGY4YzlhNTVlYzc4Lmpzb24/cmVzcG9uc2VDb250ZW50VHlwZT1hcHBsaWNhdGlvbiUyRmpzb24mcmVzcG9uc2VDYWNoZUNvbnRyb2w9bWF4LWFnZSUzRDM4ODgwMDAmcmVzcG9uc2VFeHBpcmVzPUZyaSUyQyUyMDE3JTIwQXByJTIwMjAyNiUyMDIxJTNBNTYlM0E0NCUyMCUyQjA4MDAmYXV0aG9yaXphdGlvbj1iY2UtYXV0aC12MSUyRjQ2ZGM4Y2MzNDY3NDRkYWQ4MDA2NTE4MjNhOTZkOWNkJTJGMjAyNi0wMy0wM1QxMyUzQTU2JTNBNDRaJTJGLTElMkZob3N0JTJGODdmNGIzYmUyOTY0MDAxZGI4ZGRmYWVhMzYzMGFhMDk3OGNkMzU3YTJjOGZhYzg5ZmE1ZWRmMzU5ODRlNWZiMlwifSJ9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Njk4MTUwMDMwM184NzU3ODI3NzlfMjY4MDc2NTczODgwMzAzX21vZCIsImVkaXRlZCI6ImZhbHNlIiwiZXh0cmFQYXJhbXMiOiJ7XCJpbmZvX3VybFwiOlwiaHR0cDovL2JqLmJjZWJvcy5jb20vdjEvd2Vua3UtYWktZG9jLzMwNjAxNjk4MTUwMDMwMy9ydGNzL2JkanNvbi9iOGE3MGY4YzlhNTVlYzc4Lmpzb24/cmVzcG9uc2VDb250ZW50VHlwZT1hcHBsaWNhdGlvbiUyRmpzb24mcmVzcG9uc2VDYWNoZUNvbnRyb2w9bWF4LWFnZSUzRDM4ODgwMDAmcmVzcG9uc2VFeHBpcmVzPUZyaSUyQyUyMDE3JTIwQXByJTIwMjAyNiUyMDIxJTNBNTYlM0E0NCUyMCUyQjA4MDAmYXV0aG9yaXphdGlvbj1iY2UtYXV0aC12MSUyRjQ2ZGM4Y2MzNDY3NDRkYWQ4MDA2NTE4MjNhOTZkOWNkJTJGMjAyNi0wMy0wM1QxMyUzQTU2JTNBNDRaJTJGLTElMkZob3N0JTJGODdmNGIzYmUyOTY0MDAxZGI4ZGRmYWVhMzYzMGFhMDk3OGNkMzU3YTJjOGZhYzg5ZmE1ZWRmMzU5ODRlNWZiMl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5696" r="25696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初始硫肟酯缩合反应产率显著低于工业化要求，需通过苯乙酮过量（10当量）勉强维持反应，导致原料浪费与成本上升。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产率不足40%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过量试剂的使用增加了产物分离纯化的复杂度，溶剂回收率低且废液处理成本高。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后处理困难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温度、催化剂用量与反应浓度之间存在复杂交互作用，传统单变量优化方法无法有效捕捉其关联性。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非线性变量关系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初始溶剂选择未考虑极性对反应中间体稳定性的影响，导致副反应增多。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溶剂体系缺陷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反应效率低下的初始条件分析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PjeW6lOaViOeOh+S9juS4i+eahOWIneWni+adoeS7tuWIhuaekFxuIyMjIOS6p+eOh+S4jei2szQwJVxu5Yid5aeL56Gr6IKf6YWv57yp5ZCI5Y+N5bqU5Lqn546H5pi+6JGX5L2O5LqO5bel5Lia5YyW6KaB5rGC77yM6ZyA6YCa6L+H6Iuv5LmZ6YWu6L+H6YeP77yIMTDlvZPph4/vvInli4nlvLrnu7TmjIHlj43lupTvvIzlr7zoh7Tljp/mlpnmtarotLnkuI7miJDmnKzkuIrljYfjgIJcbiMjIyDlkI7lpITnkIblm7Dpmr5cbui/h+mHj+ivleWJgueahOS9v+eUqOWinuWKoOS6huS6p+eJqeWIhuemu+e6r+WMlueahOWkjeadguW6pu+8jOa6tuWJguWbnuaUtueOh+S9juS4lOW6n+a2suWkhOeQhuaIkOacrOmrmOOAglxuIyMjIOmdnue6v+aAp+WPmOmHj+WFs+ezu1xu5rip5bqm44CB5YKs5YyW5YmC55So6YeP5LiO5Y+N5bqU5rWT5bqm5LmL6Ze05a2Y5Zyo5aSN5p2C5Lqk5LqS5L2c55So77yM5Lyg57uf5Y2V5Y+Y6YeP5LyY5YyW5pa55rOV5peg5rOV5pyJ5pWI5o2V5o2J5YW25YWz6IGU5oCn44CCXG4jIyMg5rq25YmC5L2T57O757y66Zm3XG7liJ3lp4vmurbliYLpgInmi6nmnKrogIPomZHmnoHmgKflr7nlj43lupTkuK3pl7TkvZPnqLPlrprmgKfnmoTlvbHlk43vvIzlr7zoh7Tlia/lj43lupTlop7lpJrjgIIiLCJ0cGxpZCI6IjEwMDAxIiwidHBsTmFtZSI6Imxpc3Q0X0ltZzF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-713974" y="1256469"/>
            <a:ext cx="4863856" cy="486385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461343" y="1509100"/>
            <a:ext cx="4358594" cy="435859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5" name="AutoShape 5"/>
          <p:cNvSpPr/>
          <p:nvPr/>
        </p:nvSpPr>
        <p:spPr>
          <a:xfrm rot="0">
            <a:off x="4701456" y="4853903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701456" y="5002020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86029" y="462109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多目标冲突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786029" y="5087309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提升产率需增加试剂当量，但会加剧后处理负担；降低能耗又可能抑制反应活性。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701456" y="1733151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701456" y="1881268"/>
            <a:ext cx="918715" cy="650321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786029" y="146550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高能耗操作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786029" y="1908493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反应需在高温（61°C）下长时间进行，能源消耗与设备损耗严重。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701456" y="3293527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01456" y="3441644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5786029" y="3037490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催化剂效率低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86029" y="3492094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Ni(cod)预催化剂用量达10mol%，但产率仅70%，金属残留影响产物纯度。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关键挑战：能耗与产率失衡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MkeaImO+8muiDveiAl+S4juS6p+eOh+WkseihoVxuIyMjIOmrmOiDveiAl+aTjeS9nFxu5Y+N5bqU6ZyA5Zyo6auY5rip77yINjHCsEPvvInkuIvplb/ml7bpl7Tov5vooYzvvIzog73mupDmtojogJfkuI7orr7lpIfmjZ/ogJfkuKXph43jgIJcbiMjIyDlgqzljJbliYLmlYjnjofkvY5cbk5pKGNvZCnpooTlgqzljJbliYLnlKjph4/ovr4xMG1vbCXvvIzkvYbkuqfnjofku4U3MCXvvIzph5HlsZ7mrovnlZnlvbHlk43kuqfniannuq/luqbjgIJcbiMjIyDlpJrnm67moIflhrLnqoFcbuaPkOWNh+S6p+eOh+mcgOWinuWKoOivleWJguW9k+mHj++8jOS9huS8muWKoOWJp+WQjuWkhOeQhui0n+aLhe+8m+mZjeS9juiDveiAl+WPiOWPr+iDveaKkeWItuWPjeW6lOa0u+aAp+OAgiIsInRwbGlkIjoiMTAwMDEiLCJ0cGxOYW1lIjoibGlzdDNfSW1nMV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1875" r="21875"/>
          <a:stretch>
            <a:fillRect/>
          </a:stretch>
        </p:blipFill>
        <p:spPr>
          <a:xfrm rot="0">
            <a:off x="4086165" y="1427120"/>
            <a:ext cx="3678005" cy="3678005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4219016" y="1661212"/>
            <a:ext cx="650321" cy="650321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206502" y="2029951"/>
            <a:ext cx="372030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通过DoE精准调控变量组合，将产率从40%提升至95%，减少苯乙酮用量至5当量。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2836" y="1532381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产率目标95%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4349178" y="1823595"/>
            <a:ext cx="398225" cy="34660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</a:path>
              <a:path h="304800" w="304800"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6839864" y="1607865"/>
            <a:ext cx="650321" cy="650321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646644" y="2029951"/>
            <a:ext cx="372030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优化温度范围（23–61°C）与反应时间，实现能源消耗降低12%。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245383" y="1532381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能耗控制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7006878" y="1774878"/>
            <a:ext cx="316295" cy="31629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4199406" y="4226163"/>
            <a:ext cx="650321" cy="650321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86891" y="4670387"/>
            <a:ext cx="372030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将氧硼烷催化剂用量降至最低有效水平，减少金属残留并降低成本。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3226" y="4172817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催化剂减量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4366419" y="4372901"/>
            <a:ext cx="316295" cy="35684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6839864" y="4226163"/>
            <a:ext cx="650321" cy="650321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46644" y="4670387"/>
            <a:ext cx="372030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筛选低毒、高回收率的溶剂，兼顾反应效率与环保要求。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245383" y="4172817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溶剂体系重构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9" name="Freeform 19"/>
          <p:cNvSpPr/>
          <p:nvPr/>
        </p:nvSpPr>
        <p:spPr>
          <a:xfrm rot="0">
            <a:off x="6990657" y="4376956"/>
            <a:ext cx="348735" cy="34873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优化目标设定（效率提升25%，能耗降低12%）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8mOWMluebruagh+iuvuWumu+8iOaViOeOh+aPkOWNhzI1Je+8jOiDveiAl+mZjeS9jjEyJe+8iVxuIyMjIOS6p+eOh+ebruaghzk1JVxu6YCa6L+HRG9F57K+5YeG6LCD5o6n5Y+Y6YeP57uE5ZCI77yM5bCG5Lqn546H5LuONDAl5o+Q5Y2H6IezOTUl77yM5YeP5bCR6Iuv5LmZ6YWu55So6YeP6IezNeW9k+mHj+OAglxuIyMjIOiDveiAl+aOp+WItlxu5LyY5YyW5rip5bqm6IyD5Zu077yIMjPigJM2McKwQ++8ieS4juWPjeW6lOaXtumXtO+8jOWunueOsOiDvea6kOa2iOiAl+mZjeS9jjEyJeOAglxuIyMjIOWCrOWMluWJguWHj+mHj1xu5bCG5rCn56G854O35YKs5YyW5YmC55So6YeP6ZmN6Iez5pyA5L2O5pyJ5pWI5rC05bmz77yM5YeP5bCR6YeR5bGe5q6L55WZ5bm26ZmN5L2O5oiQ5pys44CCXG4jIyMg5rq25YmC5L2T57O76YeN5p6EXG7nrZvpgInkvY7mr5LjgIHpq5jlm57mlLbnjofnmoTmurbliYLvvIzlhbzpob7lj43lupTmlYjnjofkuI7njq/kv53opoHmsYLjgIIiLCJ0cGxpZCI6IjEwMDAxIiwidHBsTmFtZSI6Imxpc3Q0X0ltZzVfbW9kIiwiZWRpdGVkIjoiZmFsc2UiLCJleHRyYVBhcmFtcyI6IntcImluZm9fdXJsXCI6XCJodHRwOi8vYmouYmNlYm9zLmNvbS92MS93ZW5rdS1haS1kb2MvMzA2MDE2OTgxNTAwMzAzL3J0Y3MvYmRqc29uL2I4YTcwZjhjOWE1NWVjNzguanNvbj9yZXNwb25zZUNvbnRlbnRUeXBlPWFwcGxpY2F0aW9uJTJGanNvbiZyZXNwb25zZUNhY2hlQ29udHJvbD1tYXgtYWdlJTNEMzg4ODAwMCZyZXNwb25zZUV4cGlyZXM9RnJpJTJDJTIwMTclMjBBcHIlMjAyMDI2JTIwMjElM0E1NiUzQTQ0JTIwJTJCMDgwMCZhdXRob3JpemF0aW9uPWJjZS1hdXRoLXYxJTJGNDZkYzhjYzM0Njc0NGRhZDgwMDY1MTgyM2E5NmQ5Y2QlMkYyMDI2LTAzLTAzVDEzJTNBNTYlM0E0NFolMkYtMSUyRmhvc3QlMkY4N2Y0YjNiZTI5NjQwMDFkYjhkZGZhZWEzNjMwYWEwOTc4Y2QzNTdhMmM4ZmFjODlmYTVlZGYzNTk4NGU1ZmIyXCJ9In0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实验设计（DOE）方法概述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mqjOiuvuiuoe+8iERPRe+8ieaWueazleamgui/sCIsInRwbGlkIjoiMTAwMDEiLCJ0cGxOYW1lIjoiaDJ0aXRsZV8zMDYwMTY5ODE1MDAzMDNfODc1NzgyNzc5XzI2ODA3NjU3Mzg4MDMwM19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430315" y="1542166"/>
            <a:ext cx="2721769" cy="4252426"/>
          </a:xfrm>
          <a:prstGeom prst="roundRect">
            <a:avLst>
              <a:gd fmla="val 8457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35260" y="1542166"/>
            <a:ext cx="2721769" cy="4252426"/>
          </a:xfrm>
          <a:prstGeom prst="roundRect">
            <a:avLst>
              <a:gd fmla="val 8457" name="adj"/>
            </a:avLst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640203" y="1542166"/>
            <a:ext cx="2721769" cy="4252426"/>
          </a:xfrm>
          <a:prstGeom prst="roundRect">
            <a:avLst>
              <a:gd fmla="val 8457" name="adj"/>
            </a:avLst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7745147" y="1542166"/>
            <a:ext cx="2436401" cy="4252426"/>
          </a:xfrm>
          <a:prstGeom prst="roundRect">
            <a:avLst>
              <a:gd fmla="val 8457" name="adj"/>
            </a:avLst>
          </a:pr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086949" y="2913306"/>
            <a:ext cx="778301" cy="554488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324815" y="2991642"/>
            <a:ext cx="536342" cy="536342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8666948" y="2907257"/>
            <a:ext cx="592799" cy="592799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1645374" y="1321394"/>
            <a:ext cx="1661450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762261" y="1351338"/>
            <a:ext cx="1661450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866168" y="1387933"/>
            <a:ext cx="1659434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8133630" y="1387933"/>
            <a:ext cx="1659435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500799" y="4029307"/>
            <a:ext cx="195060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DOE通过系统化安排实验条件，允许同时测试多个变量及其交互作用，显著减少传统试错法的实验次数，提升效率。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617686" y="4029307"/>
            <a:ext cx="195060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基于概率论和数理统计，DOE能够量化各因素对响应变量的影响程度，识别关键变量与非显著变量，避免资源浪费。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0585" y="4029307"/>
            <a:ext cx="195060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通过响应面法（RSM）等高级设计，可精确建模变量间的非线性关系（如温度与催化剂的协同效应），定位最优工艺窗口。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975727" y="4027291"/>
            <a:ext cx="197524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DOE可同时优化产率、选择性、杂质含量等多个响应指标，解决化工反应中常见的多目标冲突问题。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6440820" y="2953631"/>
            <a:ext cx="510130" cy="510130"/>
          </a:xfrm>
          <a:custGeom>
            <a:avLst/>
            <a:gdLst/>
            <a:ahLst/>
            <a:cxnLst/>
            <a:rect b="b" l="l" r="r" t="t"/>
            <a:pathLst>
              <a:path h="445" w="444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</a:path>
              <a:path h="445" w="444"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</a:path>
              <a:path h="445" w="444"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</a:path>
            </a:pathLst>
          </a:custGeom>
          <a:solidFill>
            <a:srgbClr val="FFFEFE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588918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结构化实验设计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8076166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多目标优化能力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5805932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非线性关系捕捉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3796530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统计驱动分析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DOE的核心原理与优势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RPReeahOaguOW/g+WOn+eQhuS4juS8mOWKv1xuIyMjIOe7k+aehOWMluWunumqjOiuvuiuoVxuRE9F6YCa6L+H57O757uf5YyW5a6J5o6S5a6e6aqM5p2h5Lu277yM5YWB6K645ZCM5pe25rWL6K+V5aSa5Liq5Y+Y6YeP5Y+K5YW25Lqk5LqS5L2c55So77yM5pi+6JGX5YeP5bCR5Lyg57uf6K+V6ZSZ5rOV55qE5a6e6aqM5qyh5pWw77yM5o+Q5Y2H5pWI546H44CCXG4jIyMg57uf6K6h6amx5Yqo5YiG5p6QXG7ln7rkuo7mpoLnjoforrrlkozmlbDnkIbnu5/orqHvvIxET0Xog73lpJ/ph4/ljJblkITlm6DntKDlr7nlk43lupTlj5jph4/nmoTlvbHlk43nqIvluqbvvIzor4bliKvlhbPplK7lj5jph4/kuI7pnZ7mmL7okZflj5jph4/vvIzpgb/lhY3otYTmupDmtarotLnjgIJcbiMjIyDpnZ7nur/mgKflhbPns7vmjZXmjYlcbumAmui/h+WTjeW6lOmdouazle+8iFJTTe+8ieetiemrmOe6p+iuvuiuoe+8jOWPr+eyvuehruW7uuaooeWPmOmHj+mXtOeahOmdnue6v+aAp+WFs+ezu++8iOWmgua4qeW6puS4juWCrOWMluWJgueahOWNj+WQjOaViOW6lO+8ie+8jOWumuS9jeacgOS8mOW3peiJuueql+WPo+OAglxuIyMjIOWkmuebruagh+S8mOWMluiDveWKm1xuRE9F5Y+v5ZCM5pe25LyY5YyW5Lqn546H44CB6YCJ5oup5oCn44CB5p2C6LSo5ZCr6YeP562J5aSa5Liq5ZON5bqU5oyH5qCH77yM6Kej5Yaz5YyW5bel5Y+N5bqU5Lit5bi46KeB55qE5aSa55uu5qCH5Yay56qB6Zeu6aKY44CCIiwidHBsaWQiOiIxMDAwMSIsInRwbE5hbWUiOiJsaXN0NF91bmkxOF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slides/slide8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882187" y="1590397"/>
            <a:ext cx="4984505" cy="371612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温度显著提升反应速率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实验数据显示，温度从25℃升至65℃时，反应速率提升至9倍，验证范特霍夫规则（每10℃增速2-4倍）。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催化剂作用效果突出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添加FeCl₃催化剂后，H₂O₂分解反应速率显著加快，产生大量气泡，说明催化剂能有效降低活化能。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温度与催化剂协同效应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高温（如70℃）与催化剂共同作用时，反应速率提升最为明显，体现化工生产中优化反应条件的重要性。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graphicFrame>
        <p:nvGraphicFramePr>
          <p:cNvPr id="4" name="Chart 4"/>
          <p:cNvGraphicFramePr>
            <a:graphicFrameLocks noGrp="1"/>
          </p:cNvGraphicFramePr>
          <p:nvPr/>
        </p:nvGraphicFramePr>
        <p:xfrm>
          <a:off x="650321" y="1706525"/>
          <a:ext cx="4645152" cy="4186762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变量选择：温度与催化剂比例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a4qeW6pu+8iOKEg++8iVwiLCBcIuWPjeW6lOmAn+eOh++8iOebuOWvueWAvO+8iVwiXSwgXCJkYXRhXCI6IFtbXCIyNVwiLCAxLjBdLCBbXCIzNVwiLCAyLjVdLCBbXCI0NVwiLCA0LjBdLCBbXCI1NVwiLCA2LjVdLCBbXCI2NVwiLCA5LjBdXSwgXCJ0eXBlXCI6IFwibGluZVwifVxuYGBgLSAqKua4qeW6puaYvuiRl+aPkOWNh+WPjeW6lOmAn+eOhyoqOiDlrp7pqozmlbDmja7mmL7npLrvvIzmuKnluqbku44yNeKEg+WNh+iHszY14oSD5pe277yM5Y+N5bqU6YCf546H5o+Q5Y2H6IezOeWAje+8jOmqjOivgeiMg+eJuemcjeWkq+inhOWIme+8iOavjzEw4oSD5aKe6YCfMi005YCN77yJ44CCXG4tICoq5YKs5YyW5YmC5L2c55So5pWI5p6c56qB5Ye6Kio6IOa3u+WKoEZlQ2zigoPlgqzljJbliYLlkI7vvIxI4oKCT+KCguWIhuino+WPjeW6lOmAn+eOh+aYvuiRl+WKoOW/q++8jOS6p+eUn+Wkp+mHj+awlOazoe+8jOivtOaYjuWCrOWMluWJguiDveacieaViOmZjeS9jua0u+WMluiDveOAglxuLSAqKua4qeW6puS4juWCrOWMluWJguWNj+WQjOaViOW6lCoqOiDpq5jmuKnvvIjlpoI3MOKEg++8ieS4juWCrOWMluWJguWFseWQjOS9nOeUqOaXtu+8jOWPjeW6lOmAn+eOh+aPkOWNh+acgOS4uuaYjuaYvu+8jOS9k+eOsOWMluW3peeUn+S6p+S4reS8mOWMluWPjeW6lOadoeS7tueahOmHjeimgeaAp+OAgiIsInRwbGlkIjoiMTAwMDEiLCJ0cGxOYW1lIjoidGl0bGVHcmFwaF8zX21vZCIsImVkaXRlZCI6ImZhbHNlIiwiZXh0cmFQYXJhbXMiOiJ7XCJpbmZvX3VybFwiOlwiaHR0cDovL2JqLmJjZWJvcy5jb20vdjEvd2Vua3UtYWktZG9jLzMwNjAxNjk4MTUwMDMwMy9ydGNzL2JkanNvbi9iOGE3MGY4YzlhNTVlYzc4Lmpzb24/cmVzcG9uc2VDb250ZW50VHlwZT1hcHBsaWNhdGlvbiUyRmpzb24mcmVzcG9uc2VDYWNoZUNvbnRyb2w9bWF4LWFnZSUzRDM4ODgwMDAmcmVzcG9uc2VFeHBpcmVzPUZyaSUyQyUyMDE3JTIwQXByJTIwMjAyNiUyMDIxJTNBNTYlM0E0NCUyMCUyQjA4MDAmYXV0aG9yaXphdGlvbj1iY2UtYXV0aC12MSUyRjQ2ZGM4Y2MzNDY3NDRkYWQ4MDA2NTE4MjNhOTZkOWNkJTJGMjAyNi0wMy0wM1QxMyUzQTU2JTNBNDRaJTJGLTElMkZob3N0JTJGODdmNGIzYmUyOTY0MDAxZGI4ZGRmYWVhMzYzMGFhMDk3OGNkMzU3YTJjOGZhYzg5ZmE1ZWRmMzU5ODRlNWZiMlwifSJ9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42370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870713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1046279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AutoShape 6"/>
          <p:cNvSpPr/>
          <p:nvPr/>
        </p:nvSpPr>
        <p:spPr>
          <a:xfrm rot="0">
            <a:off x="742370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870713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1046279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AutoShape 9"/>
          <p:cNvSpPr/>
          <p:nvPr/>
        </p:nvSpPr>
        <p:spPr>
          <a:xfrm rot="0">
            <a:off x="6058213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6186557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6362122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AutoShape 12"/>
          <p:cNvSpPr/>
          <p:nvPr/>
        </p:nvSpPr>
        <p:spPr>
          <a:xfrm rot="0">
            <a:off x="6058213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186557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4" name="Connector 14"/>
          <p:cNvCxnSpPr/>
          <p:nvPr/>
        </p:nvCxnSpPr>
        <p:spPr>
          <a:xfrm>
            <a:off x="6362122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5" name="TextBox 15"/>
          <p:cNvSpPr txBox="1"/>
          <p:nvPr/>
        </p:nvSpPr>
        <p:spPr>
          <a:xfrm rot="0">
            <a:off x="1500099" y="1567068"/>
            <a:ext cx="4309467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全因子设计应用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500099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适用于2-4个关键变量的初步筛选（如温度、催化剂、浓度三因素两水平共8组实验），全面覆盖所有组合。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500099" y="3518032"/>
            <a:ext cx="4554426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部分因子设计降本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500099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当变量≥5时采用分辨度IV或V设计，牺牲部分高阶交互作用信息以大幅减少实验次数（如从32组缩减至16组）。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6894162" y="3518032"/>
            <a:ext cx="4527209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随机化与区组控制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894162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通过拉丁方设计消除批次差异，或引入区组变量（如不同反应釜）隔离设备效应，提升数据可靠性。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967612" y="1567068"/>
            <a:ext cx="4454628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响应面法进阶优化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6967612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通过中心复合设计（CCD）或Box-Behnken设计，构建二次模型精准预测最优区域（如产率&gt;90%的工艺窗口）。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实验方案设计（如全因子/响应面法）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mqjOaWueahiOiuvuiuoe+8iOWmguWFqOWboOWtkC/lk43lupTpnaLms5XvvIlcbiMjIyDlhajlm6DlrZDorr7orqHlupTnlKhcbumAgueUqOS6jjItNOS4quWFs+mUruWPmOmHj+eahOWIneatpeetm+mAie+8iOWmgua4qeW6puOAgeWCrOWMluWJguOAgea1k+W6puS4ieWboOe0oOS4pOawtOW5s+WFsTjnu4Tlrp7pqozvvInvvIzlhajpnaLopobnm5bmiYDmnInnu4TlkIjjgIJcbiMjIyDlk43lupTpnaLms5Xov5vpmLbkvJjljJZcbumAmui/h+S4reW/g+WkjeWQiOiuvuiuoe+8iENDRO+8ieaIlkJveC1CZWhua2Vu6K6+6K6h77yM5p6E5bu65LqM5qyh5qih5Z6L57K+5YeG6aKE5rWL5pyA5LyY5Yy65Z+f77yI5aaC5Lqn546HPjkwJeeahOW3peiJuueql+WPo++8ieOAglxuIyMjIOmDqOWIhuWboOWtkOiuvuiuoemZjeacrFxu5b2T5Y+Y6YeP4omlNeaXtumHh+eUqOWIhui+qOW6pklW5oiWVuiuvuiuoe+8jOeJuueJsumDqOWIhumrmOmYtuS6pOS6kuS9nOeUqOS/oeaBr+S7peWkp+W5heWHj+WwkeWunumqjOasoeaVsO+8iOWmguS7jjMy57uE57yp5YeP6IezMTbnu4TvvInjgIJcbiMjIyDpmo/mnLrljJbkuI7ljLrnu4TmjqfliLZcbumAmui/h+aLieS4geaWueiuvuiuoea2iOmZpOaJueasoeW3ruW8gu+8jOaIluW8leWFpeWMuue7hOWPmOmHj++8iOWmguS4jeWQjOWPjeW6lOmHnO+8iemalOemu+iuvuWkh+aViOW6lO+8jOaPkOWNh+aVsOaNruWPr+mdoOaAp+OAgiIsInRwbGlkIjoiMTAwMDEiLCJ0cGxOYW1lIjoibGlzdDRfMF9tb2QiLCJlZGl0ZWQiOiJmYWxzZSIsImV4dHJhUGFyYW1zIjoie1wiaW5mb191cmxcIjpcImh0dHA6Ly9iai5iY2Vib3MuY29tL3YxL3dlbmt1LWFpLWRvYy8zMDYwMTY5ODE1MDAzMDMvcnRjcy9iZGpzb24vYjhhNzBmOGM5YTU1ZWM3OC5qc29uP3Jlc3BvbnNlQ29udGVudFR5cGU9YXBwbGljYXRpb24lMkZqc29uJnJlc3BvbnNlQ2FjaGVDb250cm9sPW1heC1hZ2UlM0QzODg4MDAwJnJlc3BvbnNlRXhwaXJlcz1GcmklMkMlMjAxNyUyMEFwciUyMDIwMjYlMjAyMSUzQTU2JTNBNDQlMjAlMkIwODAwJmF1dGhvcml6YXRpb249YmNlLWF1dGgtdjElMkY0NmRjOGNjMzQ2NzQ0ZGFkODAwNjUxODIzYTk2ZDljZCUyRjIwMjYtMDMtMDNUMTMlM0E1NiUzQTQ0WiUyRi0xJTJGaG9zdCUyRjg3ZjRiM2JlMjk2NDAwMWRiOGRkZmFlYTM2MzBhYTA5NzhjZDM1N2EyYzhmYWM4OWZhNWVkZjM1OTg0ZTVmYjJcIn0ifQ=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b8cf902e2c9b155b0e4b32bcaf27d677_1772546371_8ee214a9ba3bfbc298cde170d74175c3","ReservedCode1":"ae290820f126c50a7673e163f0caa0b70d0449b8a101edc818201fce4ff41c2d","ContentPropagator":"001191110000802100433B10001","PropagateID":"b8cf902e2c9b155b0e4b32bcaf27d677_1772546371_8ee214a9ba3bfbc298cde170d74175c3","ReservedCode2":"ae290820f126c50a7673e163f0caa0b70d0449b8a101edc818201fce4ff41c2d"}</vt:lpwstr>
  </op:property>
</op:Properties>
</file>