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31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7" r:id="rId64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大家好，欢迎参加本次精益生产实战培训。今天，我们将一起深入探讨精益生产的核心理念、实用工具和成功案例，共同学习如何通过消除浪费来创造更大的价值，提升我们的生产运营效率。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hiliangclub.com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6005" y="70485"/>
            <a:ext cx="883920" cy="375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2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hyperlink" Target="https://www.zhiliangclub.com" TargetMode="Externa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1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jpeg"/><Relationship Id="rId1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jpeg"/><Relationship Id="rId1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sz="14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778000"/>
            <a:ext cx="1016000" cy="1016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52095" y="3048000"/>
            <a:ext cx="380111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600">
                <a:solidFill>
                  <a:schemeClr val="bg1"/>
                </a:solidFill>
              </a:rPr>
              <a:t>六西格玛绿带培训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62000" y="4953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080000" y="2628900"/>
            <a:ext cx="6096000" cy="889000"/>
          </a:xfrm>
          <a:prstGeom prst="roundRect">
            <a:avLst>
              <a:gd name="adj" fmla="val 14285"/>
            </a:avLst>
          </a:prstGeom>
          <a:solidFill>
            <a:srgbClr val="F1F5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sz="14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200" y="29083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740400" y="27940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提升运营价值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通过</a:t>
            </a:r>
            <a:r>
              <a:rPr lang="zh-CN" alt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六西格玛</a:t>
            </a: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提升</a:t>
            </a:r>
            <a:r>
              <a:rPr lang="zh-CN" alt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运营</a:t>
            </a: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效率，降低成本，增强市场竞争力。</a:t>
            </a:r>
            <a:endParaRPr lang="en-US" sz="12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cxnSp>
        <p:nvCxnSpPr>
          <p:cNvPr id="15" name="Connector 15"/>
          <p:cNvCxnSpPr/>
          <p:nvPr/>
        </p:nvCxnSpPr>
        <p:spPr>
          <a:xfrm rot="-7161">
            <a:off x="5080007" y="5454650"/>
            <a:ext cx="609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5080000" y="5651500"/>
            <a:ext cx="609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</a:rPr>
              <a:t>主办单位：卓越质量智库 | 官网：</a:t>
            </a: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  <a:hlinkClick r:id="rId5" action="ppaction://hlinkfile"/>
              </a:rPr>
              <a:t>www.zhiliangclub.com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199" y="1091952"/>
            <a:ext cx="5575592" cy="5575592"/>
          </a:xfrm>
          <a:prstGeom prst="ellipse">
            <a:avLst/>
          </a:prstGeom>
          <a:solidFill>
            <a:schemeClr val="accent2">
              <a:alpha val="28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716914" y="1530366"/>
            <a:ext cx="4698762" cy="469876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792" y="3064516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0560" y="4879707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0560" y="1261872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290428" y="2135998"/>
            <a:ext cx="3192434" cy="34874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测量阶段的核心是通过数据量化流程现状，验证改进潜力，为根因分析提供科学依据。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9649" y="1691003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确定关键输入/输出变量（KPIVs/KPOVs），制定抽样策略，确保数据代表性和可靠性。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9649" y="1091952"/>
            <a:ext cx="4699227" cy="58685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数据收集计划设计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9649" y="3564943"/>
            <a:ext cx="4800600" cy="685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评估量具的重复性与再现性（GR&amp;R），消除测量误差对结果的干扰。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9649" y="2964930"/>
            <a:ext cx="4699227" cy="58782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测量系统分析（MSA）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9649" y="5439059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计算Cp/Cpk指标，量化当前流程的西格玛水平，识别与目标值的差距。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649" y="4879707"/>
            <a:ext cx="4699227" cy="5471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测量阶段工具与技术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554046">
            <a:off x="8870490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AutoShape 3"/>
          <p:cNvSpPr/>
          <p:nvPr/>
        </p:nvSpPr>
        <p:spPr>
          <a:xfrm rot="1554046">
            <a:off x="5559153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AutoShape 4"/>
          <p:cNvSpPr/>
          <p:nvPr/>
        </p:nvSpPr>
        <p:spPr>
          <a:xfrm rot="1554046">
            <a:off x="2227472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77693" y="2395393"/>
            <a:ext cx="10511844" cy="324894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分析-改进-控制阶段衔接逻辑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1558" y="3328703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根因定位工具：结合鱼骨图、假设检验（如t检验、ANOVA）和回归分析，锁定关键影响因素，避免表面化改进。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失效模式分析（FMEA）：评估潜在失效风险及其影响，优先处理高风险因子，为改进方案提供优先级排序。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0998" y="2838528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分析阶段驱动改进方向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43238" y="3325072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实验设计（DOE）：通过因子试验优化参数组合，验证方案有效性，确保改进措施可量化、可复制。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试点实施与成本评估：在小范围流程中测试解决方案，同步分析ROI（投资回报率），确保财务可行性。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2679" y="2834897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改进阶段验证解决方案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54576" y="3312563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标准化文档更新：修订SOP（标准作业程序），嵌入改进后的操作规范，防止流程倒退。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监控机制建立：部署控制图（如X-bar R图）和SPC（统计过程控制）工具，持续跟踪关键指标波动。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04016" y="2822388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控制阶段固化成果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816742" y="2395393"/>
            <a:ext cx="1047279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项目定义与章程制定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问题陈述与项目范围界定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75" r="16675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255" r="31255"/>
          <a:stretch>
            <a:fillRect/>
          </a:stretch>
        </p:blipFill>
        <p:spPr>
          <a:xfrm>
            <a:off x="9866115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SIPOC工具应用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通过绘制SIPOC图（供方-输入-过程-输出-客户）明确流程边界，聚焦1-3个关键步骤，避免范围蔓延。例如在信用审批流程中，需界定从信用报告获取到付款校对的核心环节。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量化问题痛点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识别当前流程中最突出的缺陷或浪费，如"客户等待时间超过48小时占比25%"，需结合帕累托图分析高频问题。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约束条件确认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明确不可变更的基础要素（如核心设备、工艺框架），绿带项目通常限定在现有流程优化而非颠覆性改造。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资源投入评估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确定团队每周可投入小时数（建议8-12小时）及项目周期（3-6个月），避免因资源不足导致项目停滞。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利益相关者分析与VOC转化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2385" b="2385"/>
          <a:stretch>
            <a:fillRect/>
          </a:stretch>
        </p:blipFill>
        <p:spPr>
          <a:xfrm>
            <a:off x="7991940" y="1518027"/>
            <a:ext cx="3605507" cy="2289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91940" y="3957279"/>
            <a:ext cx="3605507" cy="2289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38095" y="3957279"/>
            <a:ext cx="3496249" cy="228902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38095" y="1518027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5301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39326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角色矩阵构建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9326" y="2347530"/>
            <a:ext cx="3143676" cy="1342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识别直接影响的内部部门（如生产、质检）和外部相关方（供应商、终端客户），通过权力/利益矩阵确定沟通策略。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311405" y="1518027"/>
            <a:ext cx="3496249" cy="2289021"/>
          </a:xfrm>
          <a:prstGeom prst="rect">
            <a:avLst/>
          </a:prstGeom>
          <a:grp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5549481" y="1689543"/>
            <a:ext cx="1619808" cy="493623"/>
          </a:xfrm>
          <a:prstGeom prst="rect">
            <a:avLst/>
          </a:prstGeom>
          <a:grpFill/>
        </p:spPr>
      </p:sp>
      <p:sp>
        <p:nvSpPr>
          <p:cNvPr id="12" name="AutoShape 12"/>
          <p:cNvSpPr/>
          <p:nvPr/>
        </p:nvSpPr>
        <p:spPr>
          <a:xfrm>
            <a:off x="4311405" y="3957279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11405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4298610" y="4128795"/>
            <a:ext cx="3017058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4512635" y="4176954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冲突需求平衡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12635" y="4786783"/>
            <a:ext cx="3143676" cy="13554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当不同利益方需求矛盾时（如财务部要求降本 vs 质量部要求加严检验），采用QFD（质量功能展开）工具进行优先级排序。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87691" y="2296401"/>
            <a:ext cx="3143676" cy="139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将VOC（客户声音）转化为CTQ（关键质量特性），例如将"快速响应"转化为"24小时内处理投诉率≥95%"的可测量指标。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87691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客户需求分层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项目目标设定与财务收益预估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资源需求规划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明确需要投入1名黑带（30%时间）、2名绿带（全职）、15万预算（含新检测设备），投资回报期计算为4.2个月，编制详细的资源甘特图。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财务收益模型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采用COPQ（不良质量成本）计算方法，预估减少报废（年节约￥120万）、降低返工（￥80万）和减少客户投诉（￥50万），总收益预计￥250万/年。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SMART目标制定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将模糊的"提高质量"目标量化为"6个月内将焊接缺陷率从5.2%降至1.5%以下，CPK提升至1.33"，同时设定过程稳定性目标（将MTBF从45小时提升至80小时）。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过程映射技术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流程边界界定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明确核心流程的起点与终点，聚焦关键价值创造环节，避免将次要活动纳入分析范围。例如生产流程可从原材料入库开始，至成品检验合格结束，确保流程图的简洁性和针对性。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SIPOC高阶流程图绘制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3230" b="13230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跨部门协作标注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在流程图中用不同颜色或符号区分各职能部门（如采购、生产、质检）的职责边界，特别标注交接环节的输入输出标准，减少因沟通不畅导致的缺陷。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18487" r="18487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关键参数可视化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在流程步骤旁标注CTQ（关键质量特性）参数，如温度控制范围、加工精度要求等，使质量控制点一目了然，便于后续测量阶段数据收集。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34" b="1033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价值流分析与非增值活动识别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7734" y="1508670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81934" y="1173406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672828" y="1508670"/>
            <a:ext cx="3541000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增值时间比率计算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9492" y="2020970"/>
            <a:ext cx="4307099" cy="17035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通过时间观测记录各工序的实际加工时间与等待时间，计算增值活动占比（通常制造业标杆值为25%-35%），暴露隐藏的流程浪费。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3459" y="1261142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57" y="4118688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675667" y="4118688"/>
            <a:ext cx="3535323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信息流与物流分离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4348" y="4607093"/>
            <a:ext cx="4217386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独立绘制物料流动与信息传递路径，特别关注订单处理、生产计划下达等信息系统延迟导致的库存积压问题。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9872" y="1469351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044071" y="1134087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7183533" y="1469351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七大浪费系统排查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4957" y="1997074"/>
            <a:ext cx="4187482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运用丰田生产体系定义的过度生产、等待、运输、过度加工、库存、动作、缺陷等七类浪费框架，逐项检查流程中的非增值环节。例如发现质检后30%产品因包装不当返工，属于典型缺陷浪费。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25597" y="1221823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324195" y="4079369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6038394" y="3744105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935052" y="4607093"/>
            <a:ext cx="4247291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使用节拍时间分析（Takt Time）与工序周期时间对比，识别制约整体产出的关键设备或工位，如某冲压工序周期超出节拍时间15秒，形成全流程瓶颈。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19920" y="3831841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42614" y="3724550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24140" y="3812286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83533" y="4079369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瓶颈工序定位技术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当前状态与未来状态过程对比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差距分析技术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采用SWOT矩阵对比现状与目标的差异，量化关键指标差距如周期时间缩短30%或缺陷率降低50%，明确改进方向。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应用ECRS原则(取消Eliminate、合并Combine、重排Rearrange、简化Simplify)设计未来流程，例如取消冗余质检步骤或合并相似工艺环节。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针对未来流程可能出现的变异点(如新设备调试风险)，提前制定控制计划，包括防错装置(Poka-yoke)设计和SPC(统计过程控制)监控方案。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流程再造方法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风险预控措施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9536" y="420468"/>
            <a:ext cx="190574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4875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6840" y="583220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8583" y="1521558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六西格玛管理概述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DMAIC方法论框架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项目定义与章程制定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过程映射技术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数据收集计划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基本统计工具应用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根本原因分析技术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数据收集计划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501" y="332997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94501" y="5117778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测量系统分析(MSA)实施要点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94501" y="158979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068768" y="3634626"/>
            <a:ext cx="9355961" cy="110215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针对连续型数据采用均值-极差法或ANOVA分析，离散型数据则使用Kappa统计量评估评估者间一致性，确保方法匹配数据类型特性。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8768" y="30977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选择适当的数据类型分析方法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90" y="1852261"/>
            <a:ext cx="427271" cy="4272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070766" y="3606239"/>
            <a:ext cx="453118" cy="45311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78579" y="5401856"/>
            <a:ext cx="437493" cy="4374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068768" y="1867527"/>
            <a:ext cx="9355961" cy="110442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在实施MSA前需明确系统的稳定性、偏差、线性度、重复性和再现性等核心指标，确保测量结果的一致性和可靠性。例如，通过GR&amp;R分析评估设备与人员引起的变异比例。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8768" y="13306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确定测量系统性能标准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768" y="5332100"/>
            <a:ext cx="9355961" cy="111288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根据误差占比（&lt;10%可接受，10%-30%需改进，&gt;30%不可用）制定对策，如校准设备、标准化操作流程或增加测量次数以减少随机误差。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8768" y="4813719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执行误差等级判定与改进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数据分层策略与抽样技术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基于过程特性的分层原则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按时间班次、设备型号、操作人员等关键因素将数据分层，识别潜在变异源。例如在生产线分析中，需区分不同机台或原材料的批次数据。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随机抽样与系统抽样结合应用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简单随机抽样适用于均匀过程，而周期性问题需采用系统抽样（如每小时抽取5件），确保样本覆盖所有潜在变异模式。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样本量计算的统计学依据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根据置信水平（通常95%）、允许误差和总体方差计算最小样本量，连续数据常用30个样本点，属性数据需满足np≥5的条件。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分层抽样的实施步骤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先定义层别变量（如工艺参数范围），再按比例分配各层样本量，最后独立执行各层抽样，确保每层变异均被充分代表。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数据收集表格设计与验证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3222" b="3222"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3210" b="3210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字段结构化设计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包含测量值、时间戳、操作者ID、设备编号、环境条件等必填字段，设置下拉菜单和数值范围限制以减少录入错误。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逻辑校验规则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嵌入自动校验公式（如极差警戒值报警），当数据超出历史3σ范围时触发标记，实时拦截异常数据。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预运行测试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在正式收集前进行小规模试填，评估表格易用性并修正歧义表述，确保所有参与者对字段定义理解一致。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基本统计工具应用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描述性统计与图形化分析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26" r="16626"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集中趋势度量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通过均值、中位数、众数等指标描述数据的中心位置，均值反映数据平均水平，中位数抗极端值干扰，众数显示高频数值。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利用标准差、极差、四分位距衡量数据波动性，标准差越小表明流程稳定性越高，极差反映数据分布范围。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采用直方图展示数据分布形态，箱线图识别异常值，散点图分析变量相关性，帕累托图聚焦关键少数问题。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离散程度分析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图形化工具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正态性检验与数据转换方法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07832" y="4570664"/>
            <a:ext cx="2301803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正态性检验方法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350126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对右偏数据采用对数转换，左偏数据使用平方根转换，复杂分布可尝试Box-Cox变换以接近正态性。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621953" y="4570664"/>
            <a:ext cx="2301803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非正态数据处理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328329" y="4570664"/>
            <a:ext cx="231511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异常值处理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057138" y="4570664"/>
            <a:ext cx="235924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数据分层分析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99842" y="4997668"/>
            <a:ext cx="2543084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通过Shapiro-Wilk检验或Anderson-Darling检验判断数据是否服从正态分布，P值大于0.05视为正态。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14296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通过IQR规则或Grubbs检验识别异常值，根据业务背景决定剔除或修正，避免分析偏差。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4890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按时间、设备等维度分层后重新检验正态性，可能发现隐藏的规律或特殊原因变异。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2663854" y="1807887"/>
            <a:ext cx="952500" cy="952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42966" y="3300334"/>
            <a:ext cx="952500" cy="952500"/>
          </a:xfrm>
          <a:prstGeom prst="diamond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8617715" y="1807887"/>
            <a:ext cx="952500" cy="952500"/>
          </a:xfrm>
          <a:prstGeom prst="diamond">
            <a:avLst/>
          </a:prstGeom>
          <a:solidFill>
            <a:schemeClr val="accent3">
              <a:alpha val="100000"/>
              <a:lumMod val="75000"/>
            </a:schemeClr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331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353460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2476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8939883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过程能力指数计算与解读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253185" y="2298717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>
            <a:off x="1254288" y="3896661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1253185" y="5472872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622879" y="5154774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622879" y="1983582"/>
            <a:ext cx="630365" cy="630269"/>
            <a:chOff x="622879" y="1983582"/>
            <a:chExt cx="630365" cy="630269"/>
          </a:xfrm>
        </p:grpSpPr>
        <p:sp>
          <p:nvSpPr>
            <p:cNvPr id="8" name="AutoShape 8"/>
            <p:cNvSpPr/>
            <p:nvPr/>
          </p:nvSpPr>
          <p:spPr>
            <a:xfrm>
              <a:off x="622879" y="1983582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34905" y="2131125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23942" y="3581527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1" name="Group 11"/>
          <p:cNvGrpSpPr/>
          <p:nvPr/>
        </p:nvGrpSpPr>
        <p:grpSpPr>
          <a:xfrm rot="0">
            <a:off x="787200" y="3739737"/>
            <a:ext cx="313754" cy="313849"/>
            <a:chOff x="787200" y="3739737"/>
            <a:chExt cx="313754" cy="313849"/>
          </a:xfrm>
        </p:grpSpPr>
        <p:sp>
          <p:nvSpPr>
            <p:cNvPr id="12" name="Freeform 12"/>
            <p:cNvSpPr/>
            <p:nvPr/>
          </p:nvSpPr>
          <p:spPr>
            <a:xfrm>
              <a:off x="787200" y="3768884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860067" y="3841654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43410" y="3739737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 l="30376" r="30376"/>
          <a:stretch>
            <a:fillRect/>
          </a:stretch>
        </p:blipFill>
        <p:spPr>
          <a:xfrm>
            <a:off x="9113195" y="1518646"/>
            <a:ext cx="2479016" cy="4586129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789992" y="5321840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2538370" y="4778628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2025135" y="3202417"/>
            <a:ext cx="6666876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538370" y="1604473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2712351" y="2120937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Cp仅衡量过程变异与规格限的比值，Cpk同时考虑均值偏移，更真实反映实际能力，Cpk≥1.33为行业基准。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2712351" y="1651578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Cp与Cpk差异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305573" y="3715263"/>
            <a:ext cx="608611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PPK基于长期数据包含组间变异，CPK基于短期数据仅含组内变异，两者对比可识别系统性波动来源。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2305573" y="3270403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长期与短期能力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2712351" y="5261145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当数据非正态时，使用百分位数法或Johnson变换计算等效Z值，再转换为PPM缺陷率评估风险。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2712351" y="484817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非正态过程能力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根本原因分析技术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07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结构化问题分解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5Why分析法通过连续追问“为什么”直达问题本质，如“设备停机”→“轴承损坏”→“润滑不足”→“未按计划保养”，最终定位到维护流程缺陷。需注意避免主观假设，每个“Why”需基于客观证据。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连续追问机制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结合使用优势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鱼骨图提供全面原因框架后，5Why可针对具体分支深入挖掘。例如，先通过鱼骨图列出“焊接缺陷”的可能原因，再对“电流不稳定”分支进行5Why分析，最终锁定电压调节器故障。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（因果图）通过将问题分解为人、机、料、法、环、测六大维度，系统化识别潜在根本原因，避免遗漏关键因素。例如，生产线良率下降可从操作员技能（人）、设备老化（机）、原材料批次（料）等分支展开分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鱼骨图与5Why分析法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9536" y="420468"/>
            <a:ext cx="190574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4875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6840" y="583220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8583" y="1521558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实验设计基础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改进方案实施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控制计划建立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项目成果维持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六西格玛软件工具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绿带认证要求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行业应用案例库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假设检验操作流程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08578" y="1411882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1572710" y="1527027"/>
            <a:ext cx="389578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明确假设与数据类型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2710" y="1944900"/>
            <a:ext cx="4329681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根据问题类型选择零假设（H₀）与备择假设（H₁），如“改进前后均值无差异（H₀）”vs“均值有差异（H₁）”。需区分连续数据（t检验/ANOVA）与离散数据（卡方检验）。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10944" y="1353584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88670" y="1512652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521179" y="167534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7185311" y="1790489"/>
            <a:ext cx="392597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Minitab实战步骤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5311" y="2208362"/>
            <a:ext cx="4303585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在Minitab中按“统计→基本统计量→t检验”路径输入数据，设置置信水平（通常95%），输出结果需关注p值（p&lt;0.05则拒绝H₀）及置信区间是否包含零值。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3545" y="161704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6401271" y="177611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6014" y="392938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1180145" y="4044529"/>
            <a:ext cx="428835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结果验证与误判风险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0145" y="4462402"/>
            <a:ext cx="4408250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通过功效分析（Power Analysis）确保样本量足够，避免Ⅱ类错误（漏检真实差异）。例如，若p=0.06但功效低，需增加样本重新检验。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318380" y="387108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396105" y="403015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128615" y="4192846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TextBox 19"/>
          <p:cNvSpPr txBox="1"/>
          <p:nvPr/>
        </p:nvSpPr>
        <p:spPr>
          <a:xfrm>
            <a:off x="6792746" y="4307991"/>
            <a:ext cx="405239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业务结论转化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2746" y="4725864"/>
            <a:ext cx="4318537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将统计结论转化为业务语言，如“新工艺显著缩短周期时间（p=0.02）”，并附改进建议（如推广新参数设置）。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930980" y="4134548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008706" y="4293615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238" r="26238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相关性分析与回归模型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相关性判定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通过散点图与Pearson相关系数（r）量化变量间线性关系强度（|r|&gt;0.7为强相关），注意区分相关性≠因果性，需结合领域知识排除伪相关。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回归建模步骤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以DMAIC的Analyze阶段为例，先通过F检验判断模型整体显著性，再依据t检验筛选显著自变量（如P值&lt;0.05的X变量保留），最终建立Y=β0+β1X1+…方程。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残差诊断与优化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检验残差正态性（PP图）和方差齐性（残差-拟合值图），若存在异方差或非线性趋势，需考虑变量变换（如Box-Cox）或引入交互项提升模型精度。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实验设计基础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08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全因子与部分因子实验区别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实验通过考察所有因子组合（如2^k设计）确保交互作用不被遗漏，但实验次数随因子数指数增长；部分因子实验（如2^(k-p)设计）通过牺牲高阶交互作用分析，显著减少实验次数，适用于因子数≥5的初步筛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全面性与效率的权衡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全因子多用于因子数≤4的详细分析阶段，部分因子则用于因子筛选阶段，通过分辨度（如III/IV级设计）平衡信息损失与成本。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适用阶段差异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全因子可直接解析所有主效应和交互效应，部分因子需依赖别名结构分析，需结合工程经验判断显著性。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数据分析复杂度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通过二水平全因子实验（析因点）+轴向点（星点）+中心点构成，分阶段探索因子空间，兼顾线性与非线性效应检测。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半导体蚀刻工艺中，CCD用于优化温度、气体流量等参数组合，将缺陷率降低40%以上。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中心复合设计（CCD）作为响应曲面法的核心工具，适用于非线性关系建模和工艺参数优化，尤其在工程优化和产品开发中实现精准调参。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多阶段实验整合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支持二次模型拟合，可生成等值线图与三维响应曲面，直观展示最优参数区间（如化学反应收率最大化）。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响应曲面构建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工业案例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中心复合设计应用场景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6985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024528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103500" y="1583806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265909" y="1746215"/>
            <a:ext cx="326794" cy="3267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响应优化与稳健参数设计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2938" y="1682727"/>
            <a:ext cx="335260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多目标优化方法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2938" y="2559668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满意度函数法：将多个响应（如强度、成本）转化为满意度指数，通过权重分配实现帕累托最优解，适用于权衡冲突指标的场景。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重叠等值线图法：叠加关键响应的等值线图，识别共同可行区域，如注塑工艺中同时满足尺寸公差和表面光洁度的参数窗口。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36643" y="1664446"/>
            <a:ext cx="33528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减少变异策略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36643" y="2480793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信噪比（S/N）应用：田口方法中通过S/N比（如望大特性、望小特性）选择对噪声因子（环境波动、材料差异）不敏感的因子水平组合。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容差设计：结合成本分析，确定关键因子的允许波动范围，如汽车装配中螺栓扭矩的稳健区间设计。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069239" y="1580463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10257016" y="1771582"/>
            <a:ext cx="276060" cy="2760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改进方案实施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09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防错技术(Poka-Yoke)应用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14667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831204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通过限位器、防呆销等物理装置，确保装配过程只能按正确方式完成，例如电路板组装中使用导引针夹具，防止针脚长度超标，将错误率降至零。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204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物理防错设计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59469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576006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结合MES系统或扫码设备实现自动校验，如医药行业通过RFID技术核对投料批次，消除人为操作失误，错误率从千分之三降为零。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6006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数字化防错系统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04272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79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320808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在关键工序设置顺序检查点，例如装配线采用颜色编号指示步骤顺序，确保操作员必须完成前置动作才能进入下一环节。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20808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流程强制卡控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4133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5123204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6675" r="16675"/>
          <a:stretch>
            <a:fillRect/>
          </a:stretch>
        </p:blipFill>
        <p:spPr>
          <a:xfrm>
            <a:off x="1412275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50" r="16650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标准化作业程序开发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作业分解与可视化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将复杂工序拆解为标准化步骤，辅以图文说明和视频示范，如灌装生产线制定阀压力调整SOP，减少个体操作差异导致的波动。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统一数据采集方法和工具校准流程，案例显示某饮料厂通过规范检重秤使用方式，消除操作员读数习惯差异带来的2.1ml测量误差。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异常处理标准化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建立分层响应机制，明确从操作员到工程师的各级别应对措施，例如压铸工序发现毛刺未处理时，防错销触发自动停机并通知责任人。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持续优化机制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通过DMAIC循环定期评审SOP有效性，结合SPC控制图识别偏离点，如某家电企业每季度更新插头装配标准，保持缺陷率趋近于零。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365" r="32365"/>
          <a:stretch>
            <a:fillRect/>
          </a:stretch>
        </p:blipFill>
        <p:spPr>
          <a:xfrm>
            <a:off x="7429609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用MSA分析等工具呈现当前问题证据，如展示测量误差占灌装波动的67%，促使生产经理支持流程改造。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数据驱动共识建立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选择非关键时段进行小范围测试，承诺控制影响范围（如每日30分钟数据收集），降低团队对产量影响的抵触情绪。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渐进式试点验证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通过电子看板实时展示改进效果，例如灌装标准差从3.2ml降至1.0ml后，将年度25万元成本节约数据公示，强化团队信心。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成果可视化激励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变革管理阻力应对策略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六西格玛管理概述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控制计划建立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10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控制图选择与判异准则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根据数据类型（连续型/离散型）和过程特性，选择适用的控制图，如Xbar-R图（连续数据）、P图/U图（离散缺陷率）、I-MR图（单值移动极差）。需结合过程稳定性和样本容量综合判断。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控制图类型选择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基于Westgard规则或八大判异原则（如1点超出3σ、连续6点递增/递减、连续8点无C区等），通过统计概率识别异常波动。例如，连续6点递减的概率仅0.13665%，需立即调查特殊原因。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判异准则应用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针对高Sigma水平（&gt;4σ）过程可简化规则，低Sigma水平需叠加多规则严控，如结合1-3S/2-2S规则提升敏感度。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动态调整策略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文档需明确关键输入/输出变量（KPIV/KPOV）、测量方法、抽样频率及责任人，确保操作一致性。例如，检验流程需标注仪器校准步骤和允许误差范围。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SOP编写规范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建立文档修订日志，关联变更原因（如工艺更新）；同步存档员工培训签字页，确保执行层理解最新要求。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版本控制与培训记录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在文档中集成控制图模板、趋势分析表及历史数据对比模块，便于实时监控。如附SPC软件截图说明数据录入路径。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可视化工具嵌入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定义质量、生产、工程部门的交互节点，如异常停线权限、联合评审会议频率等，避免职责模糊。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跨部门协同条款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过程管控标准化文档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反应计划触发机制设计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闭环验证机制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整改后需通过短期能力研究（CPK&gt;1.67）和至少3批稳定性监测方可关闭问题，防止复发。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根本原因分析工具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触发反应后强制使用5Why、鱼骨图或假设检验（如t-test）定位问题，例如设备偏移需验证维护记录或环境因素。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分级响应流程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按异常严重性分级（如黄色预警需24小时内分析，红色预警立即停线），并预设遏制措施（隔离批次、100%检验）。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项目成果维持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11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将已验证的改进方案通过标准化作业指导书（SOP）固化，确保相同流程在不同产线或部门可快速复制，同时建立跨区域推广模板，包含关键参数、控制点和风险预案。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845" r="11845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纵向横向展开方法论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流程标准化复制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根据企业战略将项目成果分解为部门级、班组级KPI，通过PDCA循环逐层落实，例如将缺陷率目标转化为各工序的CPK值要求，并匹配相应的资源支持。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分层级目标拆解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设计多维度宣传方案，包括案例库建设、内部标杆参观、改善故事分享会等，使改进方法融入组织日常运作，形成持续改进的文化惯性。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文化渗透机制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成果审计与财务验证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双轨制收益核算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采用财务部门主导的硬性收益（如成本节约、产能提升）与业务部门评估的软性收益（如客户满意度、周期缩短）双重验证机制，确保数据真实性和完整性。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过程稳定性审计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通过控制图监控关键指标3-6个月，验证改进效果是否稳定，同时检查防错装置、可视化看板等控制措施的执行情况，防止倒退。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风险对冲评估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分析改进方案可能带来的新风险（如供应链变化、设备负荷增加），制定应急预案并量化潜在损失，确保净收益符合预期。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税务合规审查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联合财务部门确认节省成本是否涉及税务调整，例如库存减少带来的资产减值处理，避免后续审计问题。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知识转移与最佳实践固化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895" r="25895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29951" r="29951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三维培训体系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针对操作层（工具卡使用）、管理层（数据分析）、决策层（战略衔接）设计差异化培训内容，通过工作坊、沙盘演练等形式确保知识落地。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建立项目知识库，包含完整DMAIC文档、失败教训、专家联系人清单，并集成到企业知识管理系统，支持关键词检索和版本控制。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将六西格玛方法论纳入岗位胜任力模型，例如晋升技术主管需主导1个绿带项目，激励员工主动应用和改进方法。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组织记忆构建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任职资格挂钩</a:t>
            </a:r>
            <a:endParaRPr lang="en-US"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六西格玛软件工具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12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Minitab基础操作指南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29020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73326" y="3350659"/>
            <a:ext cx="817215" cy="8172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2098764" y="3576098"/>
            <a:ext cx="366338" cy="3663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92552" y="4264809"/>
            <a:ext cx="29787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数据导入与清洗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3582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支持Excel、CSV等多种格式导入，提供缺失值处理、异常值检测功能，确保数据质量满足分析要求。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3832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82630" y="3350659"/>
            <a:ext cx="817215" cy="817215"/>
          </a:xfrm>
          <a:prstGeom prst="ellipse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523319" y="4264809"/>
            <a:ext cx="3135837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描述性统计分析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532887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快速生成均值、标准差、分位数等关键指标，通过直方图、箱线图等可视化工具直观展示数据分布特征。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5715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501460" y="3350659"/>
            <a:ext cx="817215" cy="817215"/>
          </a:xfrm>
          <a:prstGeom prst="ellipse">
            <a:avLst/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8334189" y="4264809"/>
            <a:ext cx="315175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假设检验与方差分析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418251" y="5032700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内置t检验、卡方检验、ANOVA等工具，帮助用户验证数据差异显著性，识别关键影响因素。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700479" y="3563125"/>
            <a:ext cx="423166" cy="42316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5891042" y="3570268"/>
            <a:ext cx="416023" cy="4160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六西格玛发展历史与核心理念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1530" r="31530"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六西格玛由摩托罗拉工程师比尔·史密斯于1986年提出，最初用于解决产品质量缺陷问题，通过统计方法将缺陷率降至百万分之3.4以下，成为质量管理里程碑。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摩托罗拉首创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20世纪90年代中期，通用电气CEO杰克·韦尔奇将六西格玛上升为企业战略核心，通过全员培训与项目实践，累计收益超百亿美元，奠定其全球管理方法论地位。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通用电气推广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2000年后，六西格玛与精益生产结合形成“精益六西格玛”，整合了减少变异和消除浪费的双重优势，进一步扩展至服务、研发等多领域应用。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7992" y="3238136"/>
            <a:ext cx="10936016" cy="9786045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661793" y="4221839"/>
            <a:ext cx="8868414" cy="7818637"/>
          </a:xfrm>
          <a:prstGeom prst="ellipse">
            <a:avLst/>
          </a:prstGeom>
          <a:solidFill>
            <a:srgbClr val="00B6FF">
              <a:alpha val="0"/>
            </a:srgbClr>
          </a:solidFill>
          <a:ln w="254032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3633555" y="4958799"/>
            <a:ext cx="4924890" cy="16614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通过Minitab Engage等平台整合多源数据，创建动态仪表板，实现关键指标（如缺陷率、周期时间）的实时监控与趋势分析。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7430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5618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支持散点图、边际图、多变量图等高级图形，允许用户通过筛选、钻取功能深入分析数据关联性。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1030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交互式图表设计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2830476" y="4738750"/>
            <a:ext cx="783393" cy="783393"/>
            <a:chOff x="2830476" y="4738750"/>
            <a:chExt cx="783393" cy="783393"/>
          </a:xfrm>
        </p:grpSpPr>
        <p:sp>
          <p:nvSpPr>
            <p:cNvPr id="9" name="AutoShape 9"/>
            <p:cNvSpPr/>
            <p:nvPr/>
          </p:nvSpPr>
          <p:spPr>
            <a:xfrm>
              <a:off x="2830476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050525" y="4958799"/>
              <a:ext cx="343295" cy="34329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47650" y="38100"/>
                  </a:moveTo>
                  <a:lnTo>
                    <a:pt x="247650" y="57598"/>
                  </a:lnTo>
                  <a:cubicBezTo>
                    <a:pt x="247650" y="78657"/>
                    <a:pt x="230610" y="95698"/>
                    <a:pt x="209550" y="95698"/>
                  </a:cubicBezTo>
                  <a:cubicBezTo>
                    <a:pt x="188490" y="95698"/>
                    <a:pt x="171450" y="78657"/>
                    <a:pt x="171450" y="57598"/>
                  </a:cubicBezTo>
                  <a:lnTo>
                    <a:pt x="171450" y="38100"/>
                  </a:lnTo>
                  <a:lnTo>
                    <a:pt x="133350" y="38100"/>
                  </a:lnTo>
                  <a:lnTo>
                    <a:pt x="133350" y="57598"/>
                  </a:lnTo>
                  <a:cubicBezTo>
                    <a:pt x="133350" y="78657"/>
                    <a:pt x="116310" y="95698"/>
                    <a:pt x="95250" y="95698"/>
                  </a:cubicBezTo>
                  <a:cubicBezTo>
                    <a:pt x="74190" y="95698"/>
                    <a:pt x="57150" y="78657"/>
                    <a:pt x="57150" y="57598"/>
                  </a:cubicBezTo>
                  <a:lnTo>
                    <a:pt x="57150" y="38100"/>
                  </a:lnTo>
                  <a:lnTo>
                    <a:pt x="0" y="3810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38100"/>
                  </a:lnTo>
                  <a:lnTo>
                    <a:pt x="247650" y="38100"/>
                  </a:lnTo>
                  <a:close/>
                  <a:moveTo>
                    <a:pt x="95250" y="266700"/>
                  </a:moveTo>
                  <a:lnTo>
                    <a:pt x="57150" y="266700"/>
                  </a:lnTo>
                  <a:lnTo>
                    <a:pt x="57150" y="228600"/>
                  </a:lnTo>
                  <a:lnTo>
                    <a:pt x="95250" y="228600"/>
                  </a:lnTo>
                  <a:lnTo>
                    <a:pt x="95250" y="266700"/>
                  </a:lnTo>
                  <a:close/>
                  <a:moveTo>
                    <a:pt x="95250" y="190500"/>
                  </a:moveTo>
                  <a:lnTo>
                    <a:pt x="57150" y="190500"/>
                  </a:lnTo>
                  <a:lnTo>
                    <a:pt x="57150" y="152400"/>
                  </a:lnTo>
                  <a:lnTo>
                    <a:pt x="95250" y="152400"/>
                  </a:lnTo>
                  <a:lnTo>
                    <a:pt x="95250" y="190500"/>
                  </a:lnTo>
                  <a:close/>
                  <a:moveTo>
                    <a:pt x="171450" y="266700"/>
                  </a:moveTo>
                  <a:lnTo>
                    <a:pt x="133350" y="266700"/>
                  </a:lnTo>
                  <a:lnTo>
                    <a:pt x="133350" y="228600"/>
                  </a:lnTo>
                  <a:lnTo>
                    <a:pt x="171450" y="228600"/>
                  </a:lnTo>
                  <a:lnTo>
                    <a:pt x="171450" y="266700"/>
                  </a:lnTo>
                  <a:close/>
                  <a:moveTo>
                    <a:pt x="171450" y="190500"/>
                  </a:moveTo>
                  <a:lnTo>
                    <a:pt x="133350" y="190500"/>
                  </a:lnTo>
                  <a:lnTo>
                    <a:pt x="133350" y="152400"/>
                  </a:lnTo>
                  <a:lnTo>
                    <a:pt x="171450" y="152400"/>
                  </a:lnTo>
                  <a:lnTo>
                    <a:pt x="171450" y="190500"/>
                  </a:lnTo>
                  <a:close/>
                  <a:moveTo>
                    <a:pt x="209550" y="266700"/>
                  </a:moveTo>
                  <a:lnTo>
                    <a:pt x="209550" y="228600"/>
                  </a:lnTo>
                  <a:lnTo>
                    <a:pt x="247650" y="228600"/>
                  </a:lnTo>
                  <a:lnTo>
                    <a:pt x="209550" y="266700"/>
                  </a:lnTo>
                  <a:close/>
                  <a:moveTo>
                    <a:pt x="247650" y="190500"/>
                  </a:moveTo>
                  <a:lnTo>
                    <a:pt x="209550" y="190500"/>
                  </a:lnTo>
                  <a:lnTo>
                    <a:pt x="209550" y="152400"/>
                  </a:lnTo>
                  <a:lnTo>
                    <a:pt x="247650" y="152400"/>
                  </a:lnTo>
                  <a:lnTo>
                    <a:pt x="247650" y="190500"/>
                  </a:lnTo>
                  <a:close/>
                  <a:moveTo>
                    <a:pt x="76200" y="57150"/>
                  </a:moveTo>
                  <a:lnTo>
                    <a:pt x="76200" y="19050"/>
                  </a:lnTo>
                  <a:cubicBezTo>
                    <a:pt x="76200" y="8525"/>
                    <a:pt x="84725" y="0"/>
                    <a:pt x="95250" y="0"/>
                  </a:cubicBezTo>
                  <a:cubicBezTo>
                    <a:pt x="105775" y="0"/>
                    <a:pt x="114300" y="8525"/>
                    <a:pt x="114300" y="19050"/>
                  </a:cubicBezTo>
                  <a:lnTo>
                    <a:pt x="114300" y="57150"/>
                  </a:lnTo>
                  <a:cubicBezTo>
                    <a:pt x="114300" y="67675"/>
                    <a:pt x="105775" y="76200"/>
                    <a:pt x="95250" y="76200"/>
                  </a:cubicBezTo>
                  <a:cubicBezTo>
                    <a:pt x="84725" y="76200"/>
                    <a:pt x="76200" y="67675"/>
                    <a:pt x="76200" y="57150"/>
                  </a:cubicBezTo>
                  <a:close/>
                  <a:moveTo>
                    <a:pt x="190500" y="57150"/>
                  </a:moveTo>
                  <a:lnTo>
                    <a:pt x="190500" y="19050"/>
                  </a:lnTo>
                  <a:cubicBezTo>
                    <a:pt x="190500" y="8525"/>
                    <a:pt x="199025" y="0"/>
                    <a:pt x="209550" y="0"/>
                  </a:cubicBezTo>
                  <a:cubicBezTo>
                    <a:pt x="220075" y="0"/>
                    <a:pt x="228600" y="8525"/>
                    <a:pt x="228600" y="19050"/>
                  </a:cubicBezTo>
                  <a:lnTo>
                    <a:pt x="228600" y="57150"/>
                  </a:lnTo>
                  <a:cubicBezTo>
                    <a:pt x="228600" y="67675"/>
                    <a:pt x="220075" y="76200"/>
                    <a:pt x="209550" y="76200"/>
                  </a:cubicBezTo>
                  <a:cubicBezTo>
                    <a:pt x="199025" y="76200"/>
                    <a:pt x="190500" y="67675"/>
                    <a:pt x="190500" y="5715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452938" y="1008278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81126" y="1919702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自定义仪表板视图，将硬节省成本、项目进度等核心指标以仪表盘、热力图等形式集中展示，提升决策效率。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66538" y="1299715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KPI可视化布局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5704304" y="4099293"/>
            <a:ext cx="783393" cy="783393"/>
            <a:chOff x="5704304" y="4099293"/>
            <a:chExt cx="783393" cy="783393"/>
          </a:xfrm>
        </p:grpSpPr>
        <p:sp>
          <p:nvSpPr>
            <p:cNvPr id="15" name="AutoShape 15"/>
            <p:cNvSpPr/>
            <p:nvPr/>
          </p:nvSpPr>
          <p:spPr>
            <a:xfrm>
              <a:off x="5704304" y="4099293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909690" y="4277439"/>
              <a:ext cx="372620" cy="37262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190500"/>
                  </a:moveTo>
                  <a:cubicBezTo>
                    <a:pt x="152400" y="169459"/>
                    <a:pt x="169459" y="152400"/>
                    <a:pt x="190500" y="152400"/>
                  </a:cubicBezTo>
                  <a:cubicBezTo>
                    <a:pt x="211541" y="152400"/>
                    <a:pt x="228600" y="169459"/>
                    <a:pt x="228600" y="190500"/>
                  </a:cubicBezTo>
                  <a:cubicBezTo>
                    <a:pt x="228600" y="211541"/>
                    <a:pt x="211541" y="228600"/>
                    <a:pt x="190500" y="228600"/>
                  </a:cubicBezTo>
                  <a:cubicBezTo>
                    <a:pt x="169459" y="228600"/>
                    <a:pt x="152400" y="211541"/>
                    <a:pt x="152400" y="190500"/>
                  </a:cubicBezTo>
                  <a:close/>
                  <a:moveTo>
                    <a:pt x="266700" y="76200"/>
                  </a:moveTo>
                  <a:lnTo>
                    <a:pt x="235372" y="12925"/>
                  </a:lnTo>
                  <a:cubicBezTo>
                    <a:pt x="232801" y="5410"/>
                    <a:pt x="225695" y="0"/>
                    <a:pt x="217284" y="0"/>
                  </a:cubicBezTo>
                  <a:lnTo>
                    <a:pt x="164973" y="0"/>
                  </a:lnTo>
                  <a:cubicBezTo>
                    <a:pt x="156467" y="0"/>
                    <a:pt x="149295" y="5544"/>
                    <a:pt x="146837" y="13192"/>
                  </a:cubicBezTo>
                  <a:lnTo>
                    <a:pt x="114338" y="76200"/>
                  </a:lnTo>
                  <a:lnTo>
                    <a:pt x="38100" y="76200"/>
                  </a:lnTo>
                  <a:cubicBezTo>
                    <a:pt x="17059" y="76200"/>
                    <a:pt x="0" y="93259"/>
                    <a:pt x="0" y="114300"/>
                  </a:cubicBezTo>
                  <a:lnTo>
                    <a:pt x="0" y="304800"/>
                  </a:lnTo>
                  <a:lnTo>
                    <a:pt x="304800" y="304800"/>
                  </a:lnTo>
                  <a:lnTo>
                    <a:pt x="304800" y="114300"/>
                  </a:lnTo>
                  <a:cubicBezTo>
                    <a:pt x="304800" y="93259"/>
                    <a:pt x="287760" y="76200"/>
                    <a:pt x="266700" y="76200"/>
                  </a:cubicBezTo>
                  <a:close/>
                  <a:moveTo>
                    <a:pt x="57150" y="152400"/>
                  </a:moveTo>
                  <a:cubicBezTo>
                    <a:pt x="46625" y="152400"/>
                    <a:pt x="38100" y="143875"/>
                    <a:pt x="38100" y="133350"/>
                  </a:cubicBezTo>
                  <a:cubicBezTo>
                    <a:pt x="38100" y="122825"/>
                    <a:pt x="46625" y="114300"/>
                    <a:pt x="57150" y="114300"/>
                  </a:cubicBezTo>
                  <a:cubicBezTo>
                    <a:pt x="67675" y="114300"/>
                    <a:pt x="76200" y="122825"/>
                    <a:pt x="76200" y="133350"/>
                  </a:cubicBezTo>
                  <a:cubicBezTo>
                    <a:pt x="76200" y="143875"/>
                    <a:pt x="67675" y="152400"/>
                    <a:pt x="57150" y="152400"/>
                  </a:cubicBezTo>
                  <a:close/>
                  <a:moveTo>
                    <a:pt x="190500" y="266700"/>
                  </a:moveTo>
                  <a:cubicBezTo>
                    <a:pt x="148419" y="266700"/>
                    <a:pt x="114300" y="232581"/>
                    <a:pt x="114300" y="190500"/>
                  </a:cubicBezTo>
                  <a:cubicBezTo>
                    <a:pt x="114300" y="148419"/>
                    <a:pt x="148419" y="114300"/>
                    <a:pt x="190500" y="114300"/>
                  </a:cubicBezTo>
                  <a:cubicBezTo>
                    <a:pt x="232581" y="114300"/>
                    <a:pt x="266700" y="148419"/>
                    <a:pt x="266700" y="190500"/>
                  </a:cubicBezTo>
                  <a:cubicBezTo>
                    <a:pt x="266700" y="232581"/>
                    <a:pt x="232581" y="266700"/>
                    <a:pt x="190500" y="26670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8558445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886634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设置定时刷新机制，确保仪表板数据与源系统同步，减少人工维护成本。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72045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自动化数据更新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0" name="Group 20"/>
          <p:cNvGrpSpPr/>
          <p:nvPr/>
        </p:nvGrpSpPr>
        <p:grpSpPr>
          <a:xfrm rot="0">
            <a:off x="8699755" y="4738750"/>
            <a:ext cx="783393" cy="783393"/>
            <a:chOff x="8699755" y="4738750"/>
            <a:chExt cx="783393" cy="783393"/>
          </a:xfrm>
        </p:grpSpPr>
        <p:sp>
          <p:nvSpPr>
            <p:cNvPr id="21" name="AutoShape 21"/>
            <p:cNvSpPr/>
            <p:nvPr/>
          </p:nvSpPr>
          <p:spPr>
            <a:xfrm>
              <a:off x="8699755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8933137" y="4946607"/>
              <a:ext cx="341012" cy="341012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91440"/>
                  </a:moveTo>
                  <a:lnTo>
                    <a:pt x="152400" y="0"/>
                  </a:lnTo>
                  <a:lnTo>
                    <a:pt x="304800" y="91440"/>
                  </a:lnTo>
                  <a:lnTo>
                    <a:pt x="304800" y="121920"/>
                  </a:lnTo>
                  <a:lnTo>
                    <a:pt x="0" y="121920"/>
                  </a:lnTo>
                  <a:lnTo>
                    <a:pt x="0" y="91440"/>
                  </a:lnTo>
                  <a:close/>
                  <a:moveTo>
                    <a:pt x="0" y="274320"/>
                  </a:moveTo>
                  <a:lnTo>
                    <a:pt x="304800" y="27432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274320"/>
                  </a:lnTo>
                  <a:close/>
                  <a:moveTo>
                    <a:pt x="30480" y="243840"/>
                  </a:moveTo>
                  <a:lnTo>
                    <a:pt x="274320" y="243840"/>
                  </a:lnTo>
                  <a:lnTo>
                    <a:pt x="274320" y="274320"/>
                  </a:lnTo>
                  <a:lnTo>
                    <a:pt x="30480" y="274320"/>
                  </a:lnTo>
                  <a:lnTo>
                    <a:pt x="30480" y="243840"/>
                  </a:lnTo>
                  <a:close/>
                  <a:moveTo>
                    <a:pt x="30480" y="121920"/>
                  </a:moveTo>
                  <a:lnTo>
                    <a:pt x="91440" y="121920"/>
                  </a:lnTo>
                  <a:lnTo>
                    <a:pt x="91440" y="243840"/>
                  </a:lnTo>
                  <a:lnTo>
                    <a:pt x="30480" y="243840"/>
                  </a:lnTo>
                  <a:lnTo>
                    <a:pt x="30480" y="121920"/>
                  </a:lnTo>
                  <a:close/>
                  <a:moveTo>
                    <a:pt x="121920" y="121920"/>
                  </a:moveTo>
                  <a:lnTo>
                    <a:pt x="182880" y="121920"/>
                  </a:lnTo>
                  <a:lnTo>
                    <a:pt x="182880" y="243840"/>
                  </a:lnTo>
                  <a:lnTo>
                    <a:pt x="121920" y="243840"/>
                  </a:lnTo>
                  <a:lnTo>
                    <a:pt x="121920" y="121920"/>
                  </a:lnTo>
                  <a:close/>
                  <a:moveTo>
                    <a:pt x="213360" y="121920"/>
                  </a:moveTo>
                  <a:lnTo>
                    <a:pt x="274320" y="121920"/>
                  </a:lnTo>
                  <a:lnTo>
                    <a:pt x="274320" y="243840"/>
                  </a:lnTo>
                  <a:lnTo>
                    <a:pt x="213360" y="243840"/>
                  </a:lnTo>
                  <a:lnTo>
                    <a:pt x="213360" y="12192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可视化分析仪表板搭建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自动化报告生成技巧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模板化报告配置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预置DMAIC各阶段标准报告模板（如项目章程、分析阶段摘要），支持一键生成包含图表、统计结果的完整文档。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通过Minitab宏语言实现批量处理，自动导出PDF/PPT格式报告，显著减少重复性操作时间。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动态数据链接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将报告中的图表与原始数据动态关联，确保数据更新后图表自动调整，避免手动修改误差。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集成Python/R脚本扩展分析功能，在报告中嵌入高级统计模型（如回归分析、DOE结果）。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绿带认证要求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13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DMAIC方法论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掌握定义（Define）、测量（Measure）、分析（Analyze）、改进（Improve）、控制（Control）五大阶段的核心工具与技术，包括项目章程、SIPOC图、过程能力分析等。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理论考试知识体系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统计工具应用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熟练运用基础统计方法（如假设检验、回归分析、方差分析）及Minitab等软件进行数据处理，确保问题分析的客观性和准确性。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理解ISO 9001、精益生产等质量管理体系与六西格玛的结合点，能够识别流程浪费并制定优化方案。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必须基于VOC（客户之声）识别关键业务痛点，项目范围需通过SIPOC图明确边界，商业案例需包含具体的财务收益测算（如COPQ降低比例）。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需包含DOE实验设计记录（如因子筛选结果）、防错措施设计文档，以及控制阶段的SPC控制图、标准化SOP等持续监控机制。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六西格玛绿带认证项目需体现完整的DMAIC闭环实施能力，评审重点关注问题解决的逻辑严谨性、数据驱动的决策过程以及可量化的财务收益。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项目选题合规性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要求提供完整的测量系统分析报告（%GR&amp;R＜10%）、过程能力基线数据（至少3个月历史数据），以及假设检验的P值、置信区间等统计证据。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数据分析严谨度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改进方案可落地性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项目评审标准详解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持续专业发展路径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39953" y="1346825"/>
            <a:ext cx="3775571" cy="1518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39953" y="2994666"/>
            <a:ext cx="3775571" cy="15189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7939953" y="4638635"/>
            <a:ext cx="3775571" cy="151892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70901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844087" y="2377135"/>
            <a:ext cx="2803307" cy="35756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推荐学习DFSS（六西格玛设计）方法论，掌握DMADOV流程与QFD（质量功能展开）工具，扩展新产品开发场景的应用能力。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需定期参加ASQ/中质协等权威机构的专题研讨会，跟进统计过程控制（SPC）最新标准及Minitab软件版本更新功能。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0901" y="1430346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知识体系进阶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171878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445115" y="2378557"/>
            <a:ext cx="2803207" cy="357277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每年至少主导或参与2个跨部门改进项目，项目类型需覆盖制造流程优化、服务周期缩短等多样化场景。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建立项目成果档案库，包含案例研究报告、财务收益证明及团队反馈记录，作为黑带认证的实践依据。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71878" y="1436034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实践经验积累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行业应用案例库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14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降低焊接缺陷率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家电企业通过时间研究和回归分析发现模具冷却效率低下是瓶颈，优化冷却水道设计后单件生产时间减少22%，产能提升15%，CPK值从0.8改善至1.33。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缩短注塑周期时间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解决涂层厚度变异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电子元件制造商运用假设检验和DOE确定喷涂压力与传送带速度的交互影响，建立参数优化组合后厚度合格率从76%提高到94%，每年减少报废损失350万元。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某汽车零部件厂通过DMAIC方法识别出焊接电流波动是关键因子，改进后缺陷率从8.7%降至2.3%，年节约返工成本180万元。采用控制图监控参数稳定性，将过程西格玛水平从2.1提升至3.4。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制造业典型问题解决方案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服务业流程优化实例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电商订单差错控制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酒店客房服务响应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医院检验报告时效改善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银行贷款审批加速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建立Poka-Yoke防错机制校验关键字段，配合SPC监控打单过程，错发率从万分之十五降至万分之二，年节省退换货成本超200万元。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运用FMEA识别样本流转中的7个潜在失效模式，重新设计交接流程并引入条码追踪，报告出具准时率从68%提升至92%，减少患者投诉53%。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通过因果矩阵分析确定布草配送路线不合理是主要痛点，优化楼层仓库布局后平均响应时间从25分钟降至12分钟，获评年度最佳服务效率奖。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某商业银行通过价值流图分析发现资料复核环节耗时占比达45%，采用并行审批和电子化系统改造后，审批周期从7天压缩至3天，客户满意度提升28个百分点。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跨职能项目协同经验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质量-生产联合攻关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组建包含工艺、设备和质检人员的跨部门团队，采用质量功能展开(QFD)将客户CTQ转化为32项可测量参数，使新产品首次合格率同比提升40%。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通过跨职能价值流分析识别出库存周转率与采购批次的关联性，建立动态安全库存模型后资金占用减少1900万元，缺货率同步下降18%。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运用KANO模型分析客户隐性需求，在产品设计阶段嵌入12项六西格玛特性，使新产品上市周期缩短30%，客户溢价接受度提高22个百分点。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供应链-财务协同降本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研发-市场需求对接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质量成本与过程变异的经济影响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长期财务收益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过程变异的经济损失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缺陷率与客户流失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隐性成本占比高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摩托罗拉实施六西格玛10年间累计节省成本超140亿美元，验证了其“质量改进—成本降低—利润增长”的正向循环逻辑。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每百万次操作中缺陷数从6210（4σ水平）降至3.4（6σ水平），显著降低客户投诉率，提升品牌忠诚度与市场份额。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生产流程中的变异会直接增加原材料浪费、设备停机时间及人工调试成本，六西格玛通过DMAIC方法系统性减少变异，实现成本节约。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传统3σ-4σ水平企业因质量缺陷导致的返工、报废等隐性成本占销售额15%-30%，而六西格玛企业通过流程优化可将其控制在5%以内。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sz="1400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sz="1400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绿带在六西格玛组织中的角色定位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7721" r="27721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项目执行主力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绿带作为六西格玛项目的核心执行者，负责数据收集、基础统计分析及改进方案实施，需掌握MINITAB等工具完成80%的日常改进任务。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文化传播者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通过参与DMAIC项目，绿带在部门内推广数据驱动决策理念，推动企业形成持续改进的质量文化。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跨部门协作桥梁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绿带需协调黑带大师与一线员工，将六西格玛方法论转化为具体操作步骤，确保改进措施在生产、服务等环节落地。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DMAIC方法论框架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定义阶段关键任务与输出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9657" r="29657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明确项目范围与目标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通过制定项目章程，界定流程改进的边界和核心指标（如CTQ），避免资源浪费和方向偏离，确保团队对问题达成共识。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运用VOC（客户之声）分析和SIPOC图（供应商-输入-流程-输出-客户）工具，精准捕捉关键质量特性，为后续测量提供基准。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跨职能团队需明确角色分工，形成项目宪章文档，减少后期沟通成本，提升执行效率。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识别客户需求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建立团队协作机制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F1F1F"/>
      </a:dk1>
      <a:lt1>
        <a:srgbClr val="F2F2F2"/>
      </a:lt1>
      <a:dk2>
        <a:srgbClr val="1F1F1F"/>
      </a:dk2>
      <a:lt2>
        <a:srgbClr val="FFFFFF"/>
      </a:lt2>
      <a:accent1>
        <a:srgbClr val="004DED"/>
      </a:accent1>
      <a:accent2>
        <a:srgbClr val="0043CD"/>
      </a:accent2>
      <a:accent3>
        <a:srgbClr val="0037A7"/>
      </a:accent3>
      <a:accent4>
        <a:srgbClr val="002C86"/>
      </a:accent4>
      <a:accent5>
        <a:srgbClr val="356ADB"/>
      </a:accent5>
      <a:accent6>
        <a:srgbClr val="5985E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10468</Words>
  <Application>WPS 文字</Application>
  <PresentationFormat>宽屏</PresentationFormat>
  <Paragraphs>798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89" baseType="lpstr">
      <vt:lpstr>Arial</vt:lpstr>
      <vt:lpstr>宋体</vt:lpstr>
      <vt:lpstr>Wingdings</vt:lpstr>
      <vt:lpstr>Noto Sans SC</vt:lpstr>
      <vt:lpstr>Thonburi</vt:lpstr>
      <vt:lpstr>等线</vt:lpstr>
      <vt:lpstr>宋体</vt:lpstr>
      <vt:lpstr>Arial</vt:lpstr>
      <vt:lpstr>微软雅黑</vt:lpstr>
      <vt:lpstr>宋体</vt:lpstr>
      <vt:lpstr>宋体-简</vt:lpstr>
      <vt:lpstr>微软雅黑</vt:lpstr>
      <vt:lpstr>汉仪旗黑</vt:lpstr>
      <vt:lpstr>Arial Unicode MS</vt:lpstr>
      <vt:lpstr>等线 Light</vt:lpstr>
      <vt:lpstr>苹方-简</vt:lpstr>
      <vt:lpstr>Calibri</vt:lpstr>
      <vt:lpstr>Helvetica Neue</vt:lpstr>
      <vt:lpstr>Microsoft Yahei</vt:lpstr>
      <vt:lpstr>Eras Medium ITC</vt:lpstr>
      <vt:lpstr>儷宋 Pro</vt:lpstr>
      <vt:lpstr>Microsoft Yahei</vt:lpstr>
      <vt:lpstr>Noto Sans SC</vt:lpstr>
      <vt:lpstr>微软雅黑</vt:lpstr>
      <vt:lpstr>等线</vt:lpstr>
      <vt:lpstr>Eras Light ITC</vt:lpstr>
      <vt:lpstr>Segoe UI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5</cp:revision>
  <dcterms:created xsi:type="dcterms:W3CDTF">2026-03-02T15:51:15Z</dcterms:created>
  <dcterms:modified xsi:type="dcterms:W3CDTF">2026-03-02T15:51:15Z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ed287ae69e055a9baf67031544a9011d_1772466199_23843481e13b986530452f9ac4c1d1da","ReservedCode1":"5233ab75215b3ecd2eff4dd8d9170b66297f5317bfffd3ae05b520a89d5c61ba","ContentPropagator":"001191110000802100433B10001","PropagateID":"ed287ae69e055a9baf67031544a9011d_1772466199_23843481e13b986530452f9ac4c1d1da","ReservedCode2":"5233ab75215b3ecd2eff4dd8d9170b66297f5317bfffd3ae05b520a89d5c61ba"}</vt:lpwstr>
  </property>
  <property fmtid="{D5CDD505-2E9C-101B-9397-08002B2CF9AE}" pid="3" name="ICV">
    <vt:lpwstr>303CEF5A0FCD3586D2B1A5698AF36EA5_42</vt:lpwstr>
  </property>
  <property fmtid="{D5CDD505-2E9C-101B-9397-08002B2CF9AE}" pid="4" name="KSOProductBuildVer">
    <vt:lpwstr>2052-12.1.23155.23155</vt:lpwstr>
  </property>
</Properties>
</file>