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914400" y="2286000"/>
            <a:ext cx="10362895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3600" b="1">
                <a:solidFill>
                  <a:srgbClr val="0F4C81"/>
                </a:solidFill>
                <a:latin typeface="微软雅黑"/>
              </a:defRPr>
            </a:pPr>
            <a:r>
              <a:t>鱼骨图（因果图）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3657600"/>
            <a:ext cx="10362895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000">
                <a:solidFill>
                  <a:srgbClr val="646464"/>
                </a:solidFill>
                <a:latin typeface="Arial"/>
              </a:defRPr>
            </a:pPr>
            <a:r>
              <a:t>Fishbone Diagram / Ishikawa Diagram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274320"/>
            <a:ext cx="11277295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800" b="1">
                <a:solidFill>
                  <a:srgbClr val="0F4C81"/>
                </a:solidFill>
                <a:latin typeface="微软雅黑"/>
              </a:defRPr>
            </a:pPr>
            <a:r>
              <a:t>鱼骨图（因果图）</a:t>
            </a:r>
          </a:p>
        </p:txBody>
      </p:sp>
      <p:sp>
        <p:nvSpPr>
          <p:cNvPr id="3" name="Rectangle 2"/>
          <p:cNvSpPr/>
          <p:nvPr/>
        </p:nvSpPr>
        <p:spPr>
          <a:xfrm>
            <a:off x="9601200" y="1371600"/>
            <a:ext cx="2286000" cy="914400"/>
          </a:xfrm>
          <a:prstGeom prst="rect">
            <a:avLst/>
          </a:prstGeom>
          <a:solidFill>
            <a:srgbClr val="E74C3C"/>
          </a:solidFill>
          <a:ln>
            <a:solidFill>
              <a:srgbClr val="E74C3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b="1">
                <a:solidFill>
                  <a:srgbClr val="FFFFFF"/>
                </a:solidFill>
              </a:defRPr>
            </a:pPr>
            <a:r>
              <a:t>问题/结果</a:t>
            </a:r>
          </a:p>
        </p:txBody>
      </p:sp>
      <p:sp>
        <p:nvSpPr>
          <p:cNvPr id="4" name="&quot;No&quot; Symbol 3"/>
          <p:cNvSpPr/>
          <p:nvPr/>
        </p:nvSpPr>
        <p:spPr>
          <a:xfrm>
            <a:off x="914400" y="1828800"/>
            <a:ext cx="8686800" cy="45720"/>
          </a:xfrm>
          <a:prstGeom prst="noSmoking">
            <a:avLst/>
          </a:prstGeom>
          <a:ln w="38100">
            <a:solidFill>
              <a:srgbClr val="3449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1828800" y="1188720"/>
            <a:ext cx="13716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400" b="1">
                <a:solidFill>
                  <a:srgbClr val="34495E"/>
                </a:solidFill>
                <a:latin typeface="微软雅黑"/>
              </a:defRPr>
            </a:pPr>
            <a:r>
              <a:t>人</a:t>
            </a:r>
          </a:p>
        </p:txBody>
      </p:sp>
      <p:sp>
        <p:nvSpPr>
          <p:cNvPr id="6" name="&quot;No&quot; Symbol 5"/>
          <p:cNvSpPr/>
          <p:nvPr/>
        </p:nvSpPr>
        <p:spPr>
          <a:xfrm>
            <a:off x="1828800" y="1645920"/>
            <a:ext cx="45720" cy="640080"/>
          </a:xfrm>
          <a:prstGeom prst="noSmoking">
            <a:avLst/>
          </a:prstGeom>
          <a:ln w="25400">
            <a:solidFill>
              <a:srgbClr val="3449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3657600" y="1188720"/>
            <a:ext cx="13716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400" b="1">
                <a:solidFill>
                  <a:srgbClr val="34495E"/>
                </a:solidFill>
                <a:latin typeface="微软雅黑"/>
              </a:defRPr>
            </a:pPr>
            <a:r>
              <a:t>机</a:t>
            </a:r>
          </a:p>
        </p:txBody>
      </p:sp>
      <p:sp>
        <p:nvSpPr>
          <p:cNvPr id="8" name="&quot;No&quot; Symbol 7"/>
          <p:cNvSpPr/>
          <p:nvPr/>
        </p:nvSpPr>
        <p:spPr>
          <a:xfrm>
            <a:off x="3657600" y="1645920"/>
            <a:ext cx="45720" cy="640080"/>
          </a:xfrm>
          <a:prstGeom prst="noSmoking">
            <a:avLst/>
          </a:prstGeom>
          <a:ln w="25400">
            <a:solidFill>
              <a:srgbClr val="3449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5486400" y="1188720"/>
            <a:ext cx="13716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400" b="1">
                <a:solidFill>
                  <a:srgbClr val="34495E"/>
                </a:solidFill>
                <a:latin typeface="微软雅黑"/>
              </a:defRPr>
            </a:pPr>
            <a:r>
              <a:t>料</a:t>
            </a:r>
          </a:p>
        </p:txBody>
      </p:sp>
      <p:sp>
        <p:nvSpPr>
          <p:cNvPr id="10" name="&quot;No&quot; Symbol 9"/>
          <p:cNvSpPr/>
          <p:nvPr/>
        </p:nvSpPr>
        <p:spPr>
          <a:xfrm>
            <a:off x="5486400" y="1645920"/>
            <a:ext cx="45720" cy="640080"/>
          </a:xfrm>
          <a:prstGeom prst="noSmoking">
            <a:avLst/>
          </a:prstGeom>
          <a:ln w="25400">
            <a:solidFill>
              <a:srgbClr val="3449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7315200" y="1188720"/>
            <a:ext cx="13716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400" b="1">
                <a:solidFill>
                  <a:srgbClr val="34495E"/>
                </a:solidFill>
                <a:latin typeface="微软雅黑"/>
              </a:defRPr>
            </a:pPr>
            <a:r>
              <a:t>法</a:t>
            </a:r>
          </a:p>
        </p:txBody>
      </p:sp>
      <p:sp>
        <p:nvSpPr>
          <p:cNvPr id="12" name="&quot;No&quot; Symbol 11"/>
          <p:cNvSpPr/>
          <p:nvPr/>
        </p:nvSpPr>
        <p:spPr>
          <a:xfrm>
            <a:off x="7315200" y="1645920"/>
            <a:ext cx="45720" cy="640080"/>
          </a:xfrm>
          <a:prstGeom prst="noSmoking">
            <a:avLst/>
          </a:prstGeom>
          <a:ln w="25400">
            <a:solidFill>
              <a:srgbClr val="3449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2743200" y="2286000"/>
            <a:ext cx="13716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400" b="1">
                <a:solidFill>
                  <a:srgbClr val="34495E"/>
                </a:solidFill>
                <a:latin typeface="微软雅黑"/>
              </a:defRPr>
            </a:pPr>
            <a:r>
              <a:t>环</a:t>
            </a:r>
          </a:p>
        </p:txBody>
      </p:sp>
      <p:sp>
        <p:nvSpPr>
          <p:cNvPr id="14" name="&quot;No&quot; Symbol 13"/>
          <p:cNvSpPr/>
          <p:nvPr/>
        </p:nvSpPr>
        <p:spPr>
          <a:xfrm>
            <a:off x="2743200" y="1828800"/>
            <a:ext cx="45720" cy="640080"/>
          </a:xfrm>
          <a:prstGeom prst="noSmoking">
            <a:avLst/>
          </a:prstGeom>
          <a:ln w="25400">
            <a:solidFill>
              <a:srgbClr val="3449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5486400" y="2286000"/>
            <a:ext cx="13716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400" b="1">
                <a:solidFill>
                  <a:srgbClr val="34495E"/>
                </a:solidFill>
                <a:latin typeface="微软雅黑"/>
              </a:defRPr>
            </a:pPr>
            <a:r>
              <a:t>测</a:t>
            </a:r>
          </a:p>
        </p:txBody>
      </p:sp>
      <p:sp>
        <p:nvSpPr>
          <p:cNvPr id="16" name="&quot;No&quot; Symbol 15"/>
          <p:cNvSpPr/>
          <p:nvPr/>
        </p:nvSpPr>
        <p:spPr>
          <a:xfrm>
            <a:off x="5486400" y="1828800"/>
            <a:ext cx="45720" cy="640080"/>
          </a:xfrm>
          <a:prstGeom prst="noSmoking">
            <a:avLst/>
          </a:prstGeom>
          <a:ln w="25400">
            <a:solidFill>
              <a:srgbClr val="3449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8229600" y="2286000"/>
            <a:ext cx="13716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400" b="1">
                <a:solidFill>
                  <a:srgbClr val="34495E"/>
                </a:solidFill>
                <a:latin typeface="微软雅黑"/>
              </a:defRPr>
            </a:pPr>
            <a:r>
              <a:t>测</a:t>
            </a:r>
          </a:p>
        </p:txBody>
      </p:sp>
      <p:sp>
        <p:nvSpPr>
          <p:cNvPr id="18" name="&quot;No&quot; Symbol 17"/>
          <p:cNvSpPr/>
          <p:nvPr/>
        </p:nvSpPr>
        <p:spPr>
          <a:xfrm>
            <a:off x="8229600" y="1828800"/>
            <a:ext cx="45720" cy="640080"/>
          </a:xfrm>
          <a:prstGeom prst="noSmoking">
            <a:avLst/>
          </a:prstGeom>
          <a:ln w="25400">
            <a:solidFill>
              <a:srgbClr val="3449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274320"/>
            <a:ext cx="11277295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 b="1">
                <a:solidFill>
                  <a:srgbClr val="0F4C81"/>
                </a:solidFill>
                <a:latin typeface="微软雅黑"/>
              </a:defRPr>
            </a:pPr>
            <a:r>
              <a:t>原因分析填写区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457200" y="1188720"/>
          <a:ext cx="11277295" cy="5029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86000"/>
                <a:gridCol w="6400800"/>
                <a:gridCol w="2590495"/>
              </a:tblGrid>
              <a:tr h="718457">
                <a:tc>
                  <a:txBody>
                    <a:bodyPr/>
                    <a:lstStyle/>
                    <a:p>
                      <a:r>
                        <a:rPr sz="1400" b="1">
                          <a:solidFill>
                            <a:srgbClr val="FFFFFF"/>
                          </a:solidFill>
                          <a:latin typeface="微软雅黑"/>
                        </a:rPr>
                        <a:t>类别</a:t>
                      </a:r>
                    </a:p>
                  </a:txBody>
                  <a:tcPr>
                    <a:solidFill>
                      <a:srgbClr val="0F4C8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400" b="1">
                          <a:solidFill>
                            <a:srgbClr val="FFFFFF"/>
                          </a:solidFill>
                          <a:latin typeface="微软雅黑"/>
                        </a:rPr>
                        <a:t>可能原因</a:t>
                      </a:r>
                    </a:p>
                  </a:txBody>
                  <a:tcPr>
                    <a:solidFill>
                      <a:srgbClr val="0F4C8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400" b="1">
                          <a:solidFill>
                            <a:srgbClr val="FFFFFF"/>
                          </a:solidFill>
                          <a:latin typeface="微软雅黑"/>
                        </a:rPr>
                        <a:t>确认结果</a:t>
                      </a:r>
                    </a:p>
                  </a:txBody>
                  <a:tcPr>
                    <a:solidFill>
                      <a:srgbClr val="0F4C81"/>
                    </a:solidFill>
                  </a:tcPr>
                </a:tc>
              </a:tr>
              <a:tr h="718457">
                <a:tc>
                  <a:txBody>
                    <a:bodyPr/>
                    <a:lstStyle/>
                    <a:p>
                      <a:r>
                        <a:rPr sz="1200">
                          <a:latin typeface="微软雅黑"/>
                        </a:rPr>
                        <a:t>人 Man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/>
                  </a:txBody>
                  <a:tcPr/>
                </a:tc>
                <a:tc>
                  <a:txBody>
                    <a:bodyPr/>
                    <a:lstStyle/>
                    <a:p/>
                  </a:txBody>
                  <a:tcPr/>
                </a:tc>
              </a:tr>
              <a:tr h="718457">
                <a:tc>
                  <a:txBody>
                    <a:bodyPr/>
                    <a:lstStyle/>
                    <a:p>
                      <a:r>
                        <a:rPr sz="1200">
                          <a:latin typeface="微软雅黑"/>
                        </a:rPr>
                        <a:t>机 Machine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/>
                  </a:txBody>
                  <a:tcPr/>
                </a:tc>
                <a:tc>
                  <a:txBody>
                    <a:bodyPr/>
                    <a:lstStyle/>
                    <a:p/>
                  </a:txBody>
                  <a:tcPr/>
                </a:tc>
              </a:tr>
              <a:tr h="718457">
                <a:tc>
                  <a:txBody>
                    <a:bodyPr/>
                    <a:lstStyle/>
                    <a:p>
                      <a:r>
                        <a:rPr sz="1200">
                          <a:latin typeface="微软雅黑"/>
                        </a:rPr>
                        <a:t>料 Material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/>
                  </a:txBody>
                  <a:tcPr/>
                </a:tc>
                <a:tc>
                  <a:txBody>
                    <a:bodyPr/>
                    <a:lstStyle/>
                    <a:p/>
                  </a:txBody>
                  <a:tcPr/>
                </a:tc>
              </a:tr>
              <a:tr h="718457">
                <a:tc>
                  <a:txBody>
                    <a:bodyPr/>
                    <a:lstStyle/>
                    <a:p>
                      <a:r>
                        <a:rPr sz="1200">
                          <a:latin typeface="微软雅黑"/>
                        </a:rPr>
                        <a:t>法 Method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/>
                  </a:txBody>
                  <a:tcPr/>
                </a:tc>
                <a:tc>
                  <a:txBody>
                    <a:bodyPr/>
                    <a:lstStyle/>
                    <a:p/>
                  </a:txBody>
                  <a:tcPr/>
                </a:tc>
              </a:tr>
              <a:tr h="718457">
                <a:tc>
                  <a:txBody>
                    <a:bodyPr/>
                    <a:lstStyle/>
                    <a:p>
                      <a:r>
                        <a:rPr sz="1200">
                          <a:latin typeface="微软雅黑"/>
                        </a:rPr>
                        <a:t>环 Environment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/>
                  </a:txBody>
                  <a:tcPr/>
                </a:tc>
                <a:tc>
                  <a:txBody>
                    <a:bodyPr/>
                    <a:lstStyle/>
                    <a:p/>
                  </a:txBody>
                  <a:tcPr/>
                </a:tc>
              </a:tr>
              <a:tr h="718458">
                <a:tc>
                  <a:txBody>
                    <a:bodyPr/>
                    <a:lstStyle/>
                    <a:p>
                      <a:r>
                        <a:rPr sz="1200">
                          <a:latin typeface="微软雅黑"/>
                        </a:rPr>
                        <a:t>测 Measurement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/>
                  </a:txBody>
                  <a:tcPr/>
                </a:tc>
                <a:tc>
                  <a:txBody>
                    <a:bodyPr/>
                    <a:lstStyle/>
                    <a:p/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274320"/>
            <a:ext cx="11277295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 b="1">
                <a:solidFill>
                  <a:srgbClr val="0F4C81"/>
                </a:solidFill>
                <a:latin typeface="微软雅黑"/>
              </a:defRPr>
            </a:pPr>
            <a:r>
              <a:t>使用说明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1554480"/>
            <a:ext cx="1005840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>
                <a:solidFill>
                  <a:srgbClr val="333333"/>
                </a:solidFill>
                <a:latin typeface="微软雅黑"/>
              </a:defRPr>
            </a:pPr>
            <a:r>
              <a:t>1. 在"问题/结果"框中填写要分析的问题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2194560"/>
            <a:ext cx="1005840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>
                <a:solidFill>
                  <a:srgbClr val="333333"/>
                </a:solidFill>
                <a:latin typeface="微软雅黑"/>
              </a:defRPr>
            </a:pPr>
            <a:r>
              <a:t>2. 从人/机/料/法/环/测六个方面分析可能原因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14400" y="2834639"/>
            <a:ext cx="1005840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>
                <a:solidFill>
                  <a:srgbClr val="333333"/>
                </a:solidFill>
                <a:latin typeface="微软雅黑"/>
              </a:defRPr>
            </a:pPr>
            <a:r>
              <a:t>3. 在"原因分析填写区"表格中详细列出每个类别的可能原因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14400" y="3474720"/>
            <a:ext cx="1005840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>
                <a:solidFill>
                  <a:srgbClr val="333333"/>
                </a:solidFill>
                <a:latin typeface="微软雅黑"/>
              </a:defRPr>
            </a:pPr>
            <a:r>
              <a:t>4. 通过数据验证、试验等方法确认根本原因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14400" y="4114800"/>
            <a:ext cx="1005840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>
                <a:solidFill>
                  <a:srgbClr val="333333"/>
                </a:solidFill>
                <a:latin typeface="微软雅黑"/>
              </a:defRPr>
            </a:pPr>
            <a:r>
              <a:t>5. 在"确认结果"列标记确认的根本原因（√）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4754879"/>
            <a:ext cx="1005840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>
                <a:solidFill>
                  <a:srgbClr val="333333"/>
                </a:solidFill>
                <a:latin typeface="微软雅黑"/>
              </a:defRPr>
            </a:pPr>
            <a:r>
              <a:t>6. 团队讨论，确保原因分析全面、深入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