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"/>
  </p:notesMasterIdLst>
  <p:handoutMasterIdLst>
    <p:handoutMasterId r:id="rId29"/>
  </p:handoutMasterIdLst>
  <p:sldIdLst>
    <p:sldId id="283" r:id="rId3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273" r:id="rId28"/>
  </p:sldIdLst>
  <p:sldSz cx="12192000" cy="6858000"/>
  <p:notesSz cx="6858000" cy="9144000"/>
  <p:embeddedFontLst>
    <p:embeddedFont>
      <p:font typeface="Eras Medium ITC" panose="020B0602030504020804" pitchFamily="2" charset="0"/>
      <p:regular r:id="rId34"/>
    </p:embeddedFont>
    <p:embeddedFont>
      <p:font typeface="微软雅黑" pitchFamily="2" charset="-122"/>
      <p:regular r:id="rId35"/>
    </p:embeddedFont>
    <p:embeddedFont>
      <p:font typeface="STXinwei" panose="02010800040101010101" pitchFamily="2" charset="-122"/>
      <p:regular r:id="rId36"/>
    </p:embeddedFont>
    <p:embeddedFont>
      <p:font typeface="微软雅黑"/>
      <p:regular r:id="rId37"/>
    </p:embeddedFont>
    <p:embeddedFont>
      <p:font typeface="宋体" charset="0"/>
      <p:regular r:id="rId38"/>
    </p:embeddedFont>
    <p:embeddedFont>
      <p:font typeface="Eras Light ITC" panose="020B0402030504020804" pitchFamily="2" charset="0"/>
      <p:regular r:id="rId39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005" userDrawn="1">
          <p15:clr>
            <a:srgbClr val="A4A3A4"/>
          </p15:clr>
        </p15:guide>
        <p15:guide id="4" pos="66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_1679281038" initials="W" lastIdx="0" clrIdx="0"/>
  <p:cmAuthor id="2" name="123" initials="1" lastIdx="0" clrIdx="1"/>
  <p:cmAuthor id="3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382D"/>
    <a:srgbClr val="E61E0F"/>
    <a:srgbClr val="FF8900"/>
    <a:srgbClr val="F03C0A"/>
    <a:srgbClr val="0079C2"/>
    <a:srgbClr val="007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 showGuides="1">
      <p:cViewPr varScale="1">
        <p:scale>
          <a:sx n="116" d="100"/>
          <a:sy n="116" d="100"/>
        </p:scale>
        <p:origin x="600" y="192"/>
      </p:cViewPr>
      <p:guideLst>
        <p:guide orient="horz" pos="2201"/>
        <p:guide pos="3840"/>
        <p:guide pos="1005"/>
        <p:guide pos="66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font" Target="fonts/font6.fntdata"/><Relationship Id="rId38" Type="http://schemas.openxmlformats.org/officeDocument/2006/relationships/font" Target="fonts/font5.fntdata"/><Relationship Id="rId37" Type="http://schemas.openxmlformats.org/officeDocument/2006/relationships/font" Target="fonts/font4.fntdata"/><Relationship Id="rId36" Type="http://schemas.openxmlformats.org/officeDocument/2006/relationships/font" Target="fonts/font3.fntdata"/><Relationship Id="rId35" Type="http://schemas.openxmlformats.org/officeDocument/2006/relationships/font" Target="fonts/font2.fntdata"/><Relationship Id="rId34" Type="http://schemas.openxmlformats.org/officeDocument/2006/relationships/font" Target="fonts/font1.fntdata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Eras Medium ITC" panose="020B0602030504020804" pitchFamily="2" charset="0"/>
                <a:ea typeface="微软雅黑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Eras Medium ITC" panose="020B0602030504020804" pitchFamily="2" charset="0"/>
                <a:ea typeface="微软雅黑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fontAlgn="base" hangingPunct="1"/>
            <a:endParaRPr lang="zh-CN" altLang="en-US" sz="1200" strike="noStrike" noProof="1">
              <a:latin typeface="Calibri" panose="020F0502020204030204" pitchFamily="2" charset="0"/>
              <a:ea typeface="宋体" pitchFamily="2" charset="-122"/>
            </a:endParaRPr>
          </a:p>
        </p:txBody>
      </p:sp>
      <p:sp>
        <p:nvSpPr>
          <p:cNvPr id="4099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fontAlgn="base" hangingPunct="1"/>
            <a:endParaRPr lang="zh-CN" altLang="en-US" sz="1200" strike="noStrike" noProof="1">
              <a:latin typeface="Calibri" panose="020F0502020204030204" pitchFamily="2" charset="0"/>
              <a:ea typeface="宋体" pitchFamily="2" charset="-122"/>
            </a:endParaRPr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Click to edit Master title style</a:t>
            </a:r>
            <a:endParaRPr lang="zh-CN" altLang="en-US"/>
          </a:p>
          <a:p>
            <a:pPr lvl="1"/>
            <a:r>
              <a:rPr lang="zh-CN" altLang="en-US"/>
              <a:t>Second level</a:t>
            </a:r>
            <a:endParaRPr lang="zh-CN" altLang="en-US"/>
          </a:p>
          <a:p>
            <a:pPr lvl="2"/>
            <a:r>
              <a:rPr lang="zh-CN" altLang="en-US"/>
              <a:t>Third level</a:t>
            </a:r>
            <a:endParaRPr lang="zh-CN" altLang="en-US"/>
          </a:p>
          <a:p>
            <a:pPr lvl="3"/>
            <a:r>
              <a:rPr lang="zh-CN" altLang="en-US"/>
              <a:t>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 dirty="0"/>
          </a:p>
        </p:txBody>
      </p:sp>
      <p:sp>
        <p:nvSpPr>
          <p:cNvPr id="4102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fontAlgn="base" hangingPunct="1"/>
            <a:endParaRPr lang="zh-CN" altLang="en-US" sz="1200" strike="noStrike" noProof="1">
              <a:latin typeface="Calibri" panose="020F0502020204030204" pitchFamily="2" charset="0"/>
              <a:ea typeface="宋体" pitchFamily="2" charset="-122"/>
            </a:endParaRPr>
          </a:p>
        </p:txBody>
      </p:sp>
      <p:sp>
        <p:nvSpPr>
          <p:cNvPr id="4103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2" charset="0"/>
                <a:ea typeface="宋体" pitchFamily="2" charset="-122"/>
                <a:cs typeface="+mn-cs"/>
              </a:rPr>
            </a:fld>
            <a:endParaRPr lang="zh-CN" altLang="en-US" sz="1200" strike="noStrike" noProof="1">
              <a:latin typeface="Calibri" panose="020F0502020204030204" pitchFamily="2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hiliangclub.com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fontAlgn="base" hangingPunct="1"/>
            <a:r>
              <a:rPr lang="zh-CN" altLang="en-US" strike="noStrike" noProof="1">
                <a:latin typeface="Eras Medium ITC" panose="020B0602030504020804" pitchFamily="2" charset="0"/>
                <a:ea typeface="微软雅黑" pitchFamily="2" charset="-122"/>
                <a:cs typeface="+mn-cs"/>
              </a:rPr>
              <a:t> </a:t>
            </a:r>
            <a:endParaRPr lang="zh-CN" altLang="en-US" strike="noStrike" noProof="1">
              <a:latin typeface="Eras Medium ITC" panose="020B06020305040208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775335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fontAlgn="base" hangingPunct="1"/>
            <a:r>
              <a:rPr lang="zh-CN" altLang="en-US" strike="noStrike" noProof="1">
                <a:latin typeface="Eras Medium ITC" panose="020B0602030504020804" pitchFamily="2" charset="0"/>
                <a:ea typeface="微软雅黑" pitchFamily="2" charset="-122"/>
                <a:cs typeface="+mn-cs"/>
              </a:rPr>
              <a:t> </a:t>
            </a:r>
            <a:endParaRPr lang="zh-CN" altLang="en-US" strike="noStrike" noProof="1">
              <a:latin typeface="Eras Medium ITC" panose="020B0602030504020804" pitchFamily="2" charset="0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75" y="59690"/>
            <a:ext cx="1301750" cy="55372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4764405" y="6445885"/>
            <a:ext cx="2850515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6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卓越质量智库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 | www.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uFillTx/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zhiliangclub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.com</a:t>
            </a:r>
            <a:endParaRPr lang="en-US" altLang="zh-CN" sz="1200">
              <a:solidFill>
                <a:schemeClr val="bg2">
                  <a:lumMod val="50000"/>
                </a:schemeClr>
              </a:solidFill>
              <a:latin typeface="儷宋 Pro" panose="02020300000000000000" charset="-120"/>
              <a:cs typeface="儷宋 Pro" panose="02020300000000000000" charset="-120"/>
              <a:hlinkClick r:id="rId3" action="ppaction://hlinkfil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7595" y="153035"/>
            <a:ext cx="771525" cy="32829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Click to edit Master text style</a:t>
            </a:r>
            <a:endParaRPr lang="zh-CN" altLang="en-US"/>
          </a:p>
          <a:p>
            <a:pPr lvl="1"/>
            <a:r>
              <a:rPr lang="zh-CN" altLang="en-US"/>
              <a:t>Second level</a:t>
            </a:r>
            <a:endParaRPr lang="zh-CN" altLang="en-US"/>
          </a:p>
          <a:p>
            <a:pPr lvl="2"/>
            <a:r>
              <a:rPr lang="zh-CN" altLang="en-US"/>
              <a:t>Third level</a:t>
            </a:r>
            <a:endParaRPr lang="zh-CN" altLang="en-US"/>
          </a:p>
          <a:p>
            <a:pPr lvl="3"/>
            <a:r>
              <a:rPr lang="zh-CN" altLang="en-US"/>
              <a:t>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/>
          </a:p>
        </p:txBody>
      </p:sp>
      <p:sp>
        <p:nvSpPr>
          <p:cNvPr id="3076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>
              <a:latin typeface="Eras Medium ITC" panose="020B0602030504020804" pitchFamily="2" charset="0"/>
            </a:endParaRPr>
          </a:p>
        </p:txBody>
      </p:sp>
      <p:sp>
        <p:nvSpPr>
          <p:cNvPr id="307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>
              <a:latin typeface="Eras Medium ITC" panose="020B06020305040208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0" fontAlgn="base" latinLnBrk="0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8686800" y="-1371600"/>
            <a:ext cx="5029200" cy="5029200"/>
          </a:xfrm>
          <a:prstGeom prst="ellipse">
            <a:avLst/>
          </a:prstGeom>
          <a:solidFill>
            <a:srgbClr val="2B7A78">
              <a:alpha val="8000"/>
            </a:srgb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Shape 4"/>
          <p:cNvSpPr/>
          <p:nvPr/>
        </p:nvSpPr>
        <p:spPr>
          <a:xfrm>
            <a:off x="9326880" y="-731520"/>
            <a:ext cx="3657600" cy="3657600"/>
          </a:xfrm>
          <a:prstGeom prst="ellipse">
            <a:avLst/>
          </a:prstGeom>
          <a:solidFill>
            <a:srgbClr val="2B7A78">
              <a:alpha val="5000"/>
            </a:srgb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2" name="Shape 0"/>
          <p:cNvSpPr/>
          <p:nvPr/>
        </p:nvSpPr>
        <p:spPr>
          <a:xfrm>
            <a:off x="0" y="0"/>
            <a:ext cx="12188952" cy="36576"/>
          </a:xfrm>
          <a:prstGeom prst="rect">
            <a:avLst/>
          </a:prstGeom>
          <a:solidFill>
            <a:srgbClr val="2B7A78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Shape 1"/>
          <p:cNvSpPr/>
          <p:nvPr/>
        </p:nvSpPr>
        <p:spPr>
          <a:xfrm>
            <a:off x="548640" y="1097280"/>
            <a:ext cx="54864" cy="3474720"/>
          </a:xfrm>
          <a:prstGeom prst="rect">
            <a:avLst/>
          </a:prstGeom>
          <a:solidFill>
            <a:srgbClr val="2B7A78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Shape 2"/>
          <p:cNvSpPr/>
          <p:nvPr/>
        </p:nvSpPr>
        <p:spPr>
          <a:xfrm>
            <a:off x="548640" y="1097280"/>
            <a:ext cx="54864" cy="731520"/>
          </a:xfrm>
          <a:prstGeom prst="rect">
            <a:avLst/>
          </a:prstGeom>
          <a:solidFill>
            <a:srgbClr val="FFB347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7" name="Shape 5"/>
          <p:cNvSpPr/>
          <p:nvPr/>
        </p:nvSpPr>
        <p:spPr>
          <a:xfrm>
            <a:off x="10515600" y="5303520"/>
            <a:ext cx="457200" cy="457200"/>
          </a:xfrm>
          <a:prstGeom prst="ellipse">
            <a:avLst/>
          </a:prstGeom>
          <a:solidFill>
            <a:srgbClr val="2B7A78">
              <a:alpha val="20000"/>
            </a:srgb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8" name="Shape 6"/>
          <p:cNvSpPr/>
          <p:nvPr/>
        </p:nvSpPr>
        <p:spPr>
          <a:xfrm>
            <a:off x="11155680" y="5669280"/>
            <a:ext cx="274320" cy="274320"/>
          </a:xfrm>
          <a:prstGeom prst="ellipse">
            <a:avLst/>
          </a:prstGeom>
          <a:solidFill>
            <a:srgbClr val="FFB347">
              <a:alpha val="40000"/>
            </a:srgb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Text 7"/>
          <p:cNvSpPr/>
          <p:nvPr/>
        </p:nvSpPr>
        <p:spPr>
          <a:xfrm>
            <a:off x="868680" y="1280160"/>
            <a:ext cx="7772400" cy="11887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1A1A2E"/>
                </a:solidFill>
                <a:latin typeface="Arial Black" panose="020B0A04020102020204" pitchFamily="34" charset="0"/>
                <a:ea typeface="Arial Black" panose="020B0A04020102020204" pitchFamily="34" charset="-122"/>
                <a:cs typeface="Arial Black" panose="020B0A04020102020204" pitchFamily="34" charset="-120"/>
              </a:rPr>
              <a:t>深度解读QC七大工具 · 直方图</a:t>
            </a:r>
            <a:endParaRPr lang="en-US" sz="4000" b="1" dirty="0">
              <a:solidFill>
                <a:srgbClr val="1A1A2E"/>
              </a:solidFill>
              <a:latin typeface="Arial Black" panose="020B0A04020102020204" pitchFamily="34" charset="0"/>
              <a:ea typeface="Arial Black" panose="020B0A04020102020204" pitchFamily="34" charset="-122"/>
              <a:cs typeface="Arial Black" panose="020B0A04020102020204" pitchFamily="34" charset="-12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68680" y="2423160"/>
            <a:ext cx="7772400" cy="6400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B7A78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只看平均值，你可能会被数据骗了两次</a:t>
            </a:r>
            <a:endParaRPr lang="en-US" sz="2400" b="1" dirty="0">
              <a:solidFill>
                <a:srgbClr val="2B7A78"/>
              </a:solidFill>
              <a:latin typeface="Calibri" panose="020F0502020204030204" pitchFamily="2" charset="0"/>
              <a:ea typeface="Calibri" panose="020F0502020204030204" pitchFamily="34" charset="-122"/>
              <a:cs typeface="Calibri" panose="020F0502020204030204" pitchFamily="34" charset="-12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868680" y="3154680"/>
            <a:ext cx="1828800" cy="32004"/>
          </a:xfrm>
          <a:prstGeom prst="rect">
            <a:avLst/>
          </a:prstGeom>
          <a:solidFill>
            <a:srgbClr val="FFB347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2" name="Text 10"/>
          <p:cNvSpPr/>
          <p:nvPr/>
        </p:nvSpPr>
        <p:spPr>
          <a:xfrm>
            <a:off x="868680" y="3383280"/>
            <a:ext cx="77724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1A2E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卓越质量智库  |  内部资料</a:t>
            </a:r>
            <a:endParaRPr lang="zh-CN" altLang="en-US" sz="1600" dirty="0">
              <a:solidFill>
                <a:srgbClr val="666666"/>
              </a:solidFill>
              <a:latin typeface="Calibri" panose="020F0502020204030204" pitchFamily="2" charset="0"/>
              <a:ea typeface="Calibri" panose="020F0502020204030204" pitchFamily="34" charset="-122"/>
              <a:cs typeface="Calibri" panose="020F0502020204030204" pitchFamily="34" charset="-12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868680" y="3840480"/>
            <a:ext cx="2743200" cy="3657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999999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2026年5月</a:t>
            </a:r>
            <a:endParaRPr lang="en-US" sz="1300" dirty="0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35640" y="2194560"/>
            <a:ext cx="320040" cy="320040"/>
          </a:xfrm>
          <a:prstGeom prst="rect">
            <a:avLst/>
          </a:prstGeom>
        </p:spPr>
      </p:pic>
      <p:sp>
        <p:nvSpPr>
          <p:cNvPr id="23" name="Shape 16"/>
          <p:cNvSpPr/>
          <p:nvPr/>
        </p:nvSpPr>
        <p:spPr>
          <a:xfrm>
            <a:off x="0" y="6309360"/>
            <a:ext cx="12188952" cy="548640"/>
          </a:xfrm>
          <a:prstGeom prst="rect">
            <a:avLst/>
          </a:prstGeom>
          <a:solidFill>
            <a:srgbClr val="4974B7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24" name="Text 17"/>
          <p:cNvSpPr/>
          <p:nvPr/>
        </p:nvSpPr>
        <p:spPr>
          <a:xfrm>
            <a:off x="548640" y="6327648"/>
            <a:ext cx="10972800" cy="5029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zh-CN" altLang="en-US" sz="1000" dirty="0">
                <a:solidFill>
                  <a:srgbClr val="FFFFFF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卓越质量智库</a:t>
            </a:r>
            <a:r>
              <a:rPr lang="en-US" altLang="zh-CN" sz="1000" dirty="0">
                <a:solidFill>
                  <a:srgbClr val="FFFFFF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  </a:t>
            </a:r>
            <a:r>
              <a:rPr lang="en-US" altLang="zh-CN" sz="1000" dirty="0" err="1">
                <a:solidFill>
                  <a:srgbClr val="FFFFFF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www.zhiliangclub.com</a:t>
            </a:r>
            <a:r>
              <a:rPr lang="zh-CN" altLang="en-US" sz="1000" dirty="0">
                <a:solidFill>
                  <a:srgbClr val="FFFFFF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 </a:t>
            </a:r>
            <a:endParaRPr lang="en-US" altLang="zh-CN" sz="1000" dirty="0">
              <a:solidFill>
                <a:srgbClr val="FFFFFF"/>
              </a:solidFill>
              <a:latin typeface="Calibri" panose="020F0502020204030204" pitchFamily="2" charset="0"/>
              <a:ea typeface="Calibri" panose="020F0502020204030204" pitchFamily="34" charset="-122"/>
              <a:cs typeface="Calibri" panose="020F0502020204030204" pitchFamily="34" charset="-12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8321040" y="155448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F0F8F8"/>
          </a:solidFill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632" y="1719072"/>
            <a:ext cx="585216" cy="585216"/>
          </a:xfrm>
          <a:prstGeom prst="rect">
            <a:avLst/>
          </a:prstGeom>
        </p:spPr>
      </p:pic>
      <p:sp>
        <p:nvSpPr>
          <p:cNvPr id="16" name="Shape 13"/>
          <p:cNvSpPr/>
          <p:nvPr/>
        </p:nvSpPr>
        <p:spPr>
          <a:xfrm>
            <a:off x="9509760" y="155448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F0F8F8"/>
          </a:solidFill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352" y="1719072"/>
            <a:ext cx="585216" cy="585216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8321040" y="274320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F0F8F8"/>
          </a:solidFill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632" y="2907792"/>
            <a:ext cx="585216" cy="585216"/>
          </a:xfrm>
          <a:prstGeom prst="rect">
            <a:avLst/>
          </a:prstGeom>
        </p:spPr>
      </p:pic>
      <p:sp>
        <p:nvSpPr>
          <p:cNvPr id="20" name="Shape 15"/>
          <p:cNvSpPr/>
          <p:nvPr/>
        </p:nvSpPr>
        <p:spPr>
          <a:xfrm>
            <a:off x="9509760" y="274320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F0F8F8"/>
          </a:solidFill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4352" y="2907792"/>
            <a:ext cx="585216" cy="585216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358609" y="6409831"/>
            <a:ext cx="1685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chemeClr val="bg1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质量创造价值</a:t>
            </a:r>
            <a:endParaRPr kumimoji="1" lang="zh-CN" altLang="en-US" sz="1600" b="1" dirty="0">
              <a:solidFill>
                <a:schemeClr val="bg1"/>
              </a:solidFill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09905" y="5972810"/>
            <a:ext cx="22225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/>
              <a:t>知识编号：0</a:t>
            </a:r>
            <a:r>
              <a:rPr kumimoji="1" lang="en-US" altLang="zh-CN" sz="1400" dirty="0"/>
              <a:t>5</a:t>
            </a:r>
            <a:r>
              <a:rPr kumimoji="1" lang="zh-CN" altLang="en-US" sz="1400" dirty="0"/>
              <a:t>.0</a:t>
            </a:r>
            <a:r>
              <a:rPr kumimoji="1" lang="en-US" altLang="zh-CN" sz="1400" dirty="0"/>
              <a:t>2</a:t>
            </a:r>
            <a:r>
              <a:rPr kumimoji="1" lang="zh-CN" altLang="en-US" sz="1400" dirty="0"/>
              <a:t>.0</a:t>
            </a:r>
            <a:r>
              <a:rPr kumimoji="1" lang="en-US" altLang="zh-CN" sz="1400" dirty="0"/>
              <a:t>4</a:t>
            </a:r>
            <a:endParaRPr kumimoji="1" lang="en-US" altLang="zh-CN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第三章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直方图的实战案例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10/28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案例1：制造业 — 轴直径分布</a:t>
            </a:r>
          </a:p>
        </p:txBody>
      </p:sp>
      <p:pic>
        <p:nvPicPr>
          <p:cNvPr id="3" name="Picture 2" descr="hist_shaf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640080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0" y="1097280"/>
            <a:ext cx="41148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背景：车削轴直径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规格φ50±0.1mm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100个数据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分析：正态分布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中心50.02mm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全部在规格限内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CPK≈1.2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建议：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目标设50.00mm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为刀具磨损留空间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11/28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案例2：双峰型 — 不同设备混合</a:t>
            </a:r>
          </a:p>
        </p:txBody>
      </p:sp>
      <p:pic>
        <p:nvPicPr>
          <p:cNvPr id="3" name="Picture 2" descr="hist_bimodal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640080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0" y="1097280"/>
            <a:ext cx="41148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背景：注塑产品重量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直方图呈双峰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分层分析：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设备A：平均102g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设备B：平均98g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根因：温度设定不同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行动：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统一工艺参数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恢复正态分布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12/28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0" y="4114800"/>
            <a:ext cx="4114800" cy="228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400">
                <a:solidFill>
                  <a:srgbClr val="444444"/>
                </a:solidFill>
                <a:latin typeface="微软雅黑"/>
              </a:defRPr>
            </a:pPr>
            <a:r>
              <a:t>案例4：孤岛型</a:t>
            </a:r>
          </a:p>
          <a:p>
            <a:pPr>
              <a:spcAft>
                <a:spcPts val="200"/>
              </a:spcAft>
              <a:defRPr sz="1400">
                <a:solidFill>
                  <a:srgbClr val="444444"/>
                </a:solidFill>
                <a:latin typeface="微软雅黑"/>
              </a:defRPr>
            </a:pPr>
            <a:r>
              <a:t>→ 发现测量错误</a:t>
            </a:r>
          </a:p>
          <a:p>
            <a:pPr>
              <a:spcAft>
                <a:spcPts val="200"/>
              </a:spcAft>
              <a:defRPr sz="1400">
                <a:solidFill>
                  <a:srgbClr val="444444"/>
                </a:solidFill>
                <a:latin typeface="微软雅黑"/>
              </a:defRPr>
            </a:pPr>
            <a:r>
              <a:t>→ 未校准量具</a:t>
            </a:r>
          </a:p>
          <a:p>
            <a:pPr>
              <a:spcAft>
                <a:spcPts val="200"/>
              </a:spcAft>
              <a:defRPr sz="1400">
                <a:solidFill>
                  <a:srgbClr val="444444"/>
                </a:solidFill>
                <a:latin typeface="微软雅黑"/>
              </a:defRPr>
            </a:pPr>
            <a:r>
              <a:t>→ 重新培训</a:t>
            </a:r>
          </a:p>
          <a:p>
            <a:pPr>
              <a:spcAft>
                <a:spcPts val="200"/>
              </a:spcAft>
              <a:defRPr sz="14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400">
                <a:solidFill>
                  <a:srgbClr val="444444"/>
                </a:solidFill>
                <a:latin typeface="微软雅黑"/>
              </a:defRPr>
            </a:pPr>
            <a:r>
              <a:t>案例3：偏态型</a:t>
            </a:r>
          </a:p>
          <a:p>
            <a:pPr>
              <a:spcAft>
                <a:spcPts val="200"/>
              </a:spcAft>
              <a:defRPr sz="1400">
                <a:solidFill>
                  <a:srgbClr val="444444"/>
                </a:solidFill>
                <a:latin typeface="微软雅黑"/>
              </a:defRPr>
            </a:pPr>
            <a:r>
              <a:t>→ 服务业等待时间</a:t>
            </a:r>
          </a:p>
          <a:p>
            <a:pPr>
              <a:spcAft>
                <a:spcPts val="200"/>
              </a:spcAft>
              <a:defRPr sz="1400">
                <a:solidFill>
                  <a:srgbClr val="444444"/>
                </a:solidFill>
                <a:latin typeface="微软雅黑"/>
              </a:defRPr>
            </a:pPr>
            <a:r>
              <a:t>→ 长尾分布</a:t>
            </a:r>
          </a:p>
          <a:p>
            <a:pPr>
              <a:spcAft>
                <a:spcPts val="200"/>
              </a:spcAft>
              <a:defRPr sz="1400">
                <a:solidFill>
                  <a:srgbClr val="444444"/>
                </a:solidFill>
                <a:latin typeface="微软雅黑"/>
              </a:defRPr>
            </a:pPr>
            <a:r>
              <a:t>→ 设置15分钟预警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案例3：偏态型 + 案例4：孤岛型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188720"/>
            <a:ext cx="5486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1">
                <a:solidFill>
                  <a:srgbClr val="0071BB"/>
                </a:solidFill>
                <a:latin typeface="微软雅黑"/>
              </a:defRPr>
            </a:pPr>
            <a:r>
              <a:t>案例3：服务业 — 等待时间偏态分布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1737360"/>
            <a:ext cx="5486400" cy="320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背景：银行窗口等待时间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→ 大部分3-8分钟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→ 少量超过20分钟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→ 典型的"长尾分布"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行动：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→ 设置15分钟超时预警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→ 高峰期增加窗口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0" y="1188720"/>
            <a:ext cx="4572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1">
                <a:solidFill>
                  <a:srgbClr val="ED7D31"/>
                </a:solidFill>
                <a:latin typeface="微软雅黑"/>
              </a:defRPr>
            </a:pPr>
            <a:r>
              <a:t>案例4：孤岛型 — 发现测量错误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0" y="1737360"/>
            <a:ext cx="4572000" cy="320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背景：电阻值测量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主体100-105Ω正态分布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95Ω处有3个异常点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调查：来自新检验员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使用未校准量具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行动：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→ 重新校准量具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→ 重新培训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→ 重测该批次数据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13/28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第四章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直方图的常见误区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14/28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直方图五大常见误区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误区1：样本量不足 — 20个数据看不出真实分布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最少50个，建议100个以上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误区2：组数设置不当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✗ 3-4组信息丢失，20多组杂乱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k=√n → 50个7组，100个10组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误区3：不对比规格限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✗ 不看是否合格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标注USL/LSL，判断过程能力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误区4：异常形态不追查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✗ 双峰/孤岛看了就完了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异常是线索→分层分析→找根因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误区5：只看形状不看样本量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✗ 30个数据画出来"正态"就放心了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样本量大才可靠，先做控制图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15/28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误区2详解：组数设置不当的影响</a:t>
            </a:r>
          </a:p>
        </p:txBody>
      </p:sp>
      <p:pic>
        <p:nvPicPr>
          <p:cNvPr id="3" name="Picture 2" descr="hist_bins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1124712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" y="5303520"/>
            <a:ext cx="1005840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0071BB"/>
                </a:solidFill>
                <a:latin typeface="微软雅黑"/>
              </a:defRPr>
            </a:pPr>
            <a:r>
              <a:t>组数太少→信息丢失  组数适当→分布清晰  组数太多→杂乱无章</a:t>
            </a:r>
          </a:p>
          <a:p>
            <a:pPr>
              <a:spcAft>
                <a:spcPts val="200"/>
              </a:spcAft>
              <a:defRPr sz="1600">
                <a:solidFill>
                  <a:srgbClr val="0071BB"/>
                </a:solidFill>
                <a:latin typeface="微软雅黑"/>
              </a:defRPr>
            </a:pPr>
            <a:r>
              <a:t>经验公式：组数 k = √n 或 k = 1 + 3.3lg(n)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16/28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第五章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直方图与其他工具的组合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17/28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直方图 + 控制图 / 层别法 / 正态检验 / 过程能力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直方图 + 控制图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控制图→时间维度是否受控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直方图→静态分布形态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直方图 + 层别法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整体直方图异常（如双峰）→分层分析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直方图发现"有问题"，层别法找出"在哪里"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直方图 + 正态性检验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先画直方图定性判断 → 再做正态检验定量确认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CPK计算需要数据服从正态分布为前提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直方图 + 规格限 = 过程能力指数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CPK = min(CPL, CPU)  |  CPK≥1.33充足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18/28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5.4 过程能力指数（CP/CPK）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前提条件：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① 过程受控（控制图确认）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② 数据服从正态分布（直方图确认）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CP = (USL - LSL) / 6σ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CPK = min(CPL, CPU)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其中 CPL = (μ - LSL) / 3σ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     CPU = (USL - μ) / 3σ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判断标准：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CPK ≥ 1.33 → 过程能力充足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1.0 ≤ CPK &lt; 1.33 → 尚可，需关注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CPK &lt; 1.0 → 能力不足，需改善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19/28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27432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1">
                <a:solidFill>
                  <a:srgbClr val="003865"/>
                </a:solidFill>
                <a:latin typeface="微软雅黑"/>
              </a:defRPr>
            </a:pPr>
            <a:r>
              <a:t>目  录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0" y="914400"/>
            <a:ext cx="2743200" cy="36576"/>
          </a:xfrm>
          <a:prstGeom prst="rect">
            <a:avLst/>
          </a:prstGeom>
          <a:solidFill>
            <a:srgbClr val="0071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1828800" y="1371600"/>
            <a:ext cx="8229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第一章  直方图的本质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第二章  直方图的绘制与解读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第三章  直方图的实战案例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第四章  直方图的常见误区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第五章  直方图与其他工具的组合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第六章  直方图的进阶用法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第七章  直方图的评价标准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总结：直方图的"道"与"术"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2/28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第六章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直方图的进阶用法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20/28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直方图的进阶用法</a:t>
            </a:r>
          </a:p>
        </p:txBody>
      </p:sp>
      <p:pic>
        <p:nvPicPr>
          <p:cNvPr id="3" name="Picture 2" descr="hist_compar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1124712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" y="5029200"/>
            <a:ext cx="1005840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0071BB"/>
                </a:solidFill>
                <a:latin typeface="微软雅黑"/>
              </a:defRPr>
            </a:pPr>
            <a:r>
              <a:t>进阶用法：直方图+规格限可视化 | 改善前后对比 | 分组直方图</a:t>
            </a:r>
          </a:p>
          <a:p>
            <a:pPr>
              <a:spcAft>
                <a:spcPts val="200"/>
              </a:spcAft>
              <a:defRPr sz="1600">
                <a:solidFill>
                  <a:srgbClr val="0071BB"/>
                </a:solidFill>
                <a:latin typeface="微软雅黑"/>
              </a:defRPr>
            </a:pPr>
            <a:r>
              <a:t>一张图就看完：分布形态 + 位置 + 离散度 + 过程能力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21/28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第七章 — 直方图的评价标准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31520" y="1097280"/>
          <a:ext cx="10515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653142">
                <a:tc>
                  <a:txBody>
                    <a:bodyPr/>
                    <a:lstStyle/>
                    <a:p>
                      <a:pPr algn="ctr">
                        <a:defRPr sz="15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评价维度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好的标准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不好的表现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</a:tr>
              <a:tr h="653142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样本充足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100个以上数据点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50个以下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653142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组数合理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根据公式确定组数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过多或过少</a:t>
                      </a:r>
                    </a:p>
                  </a:txBody>
                  <a:tcPr/>
                </a:tc>
              </a:tr>
              <a:tr h="653142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刻度清晰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坐标轴标注明确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刻度混乱无单位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653142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规格标注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标注USL/LSL/目标值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无规格限</a:t>
                      </a:r>
                    </a:p>
                  </a:txBody>
                  <a:tcPr/>
                </a:tc>
              </a:tr>
              <a:tr h="653142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分析正确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结合形态、位置、离散度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只看形状不看位置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653148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有行动输出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异常形态有追查结果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画完就结束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22/28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总结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直方图的"道"与"术"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23/28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9144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600" b="1">
                <a:solidFill>
                  <a:srgbClr val="FFFFFF"/>
                </a:solidFill>
                <a:latin typeface="微软雅黑"/>
              </a:defRPr>
            </a:pPr>
            <a:r>
              <a:t>总结：直方图的"道"与"术"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0400" y="1828800"/>
            <a:ext cx="5486400" cy="27432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4572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 b="1">
                <a:solidFill>
                  <a:srgbClr val="C8DCF0"/>
                </a:solidFill>
                <a:latin typeface="微软雅黑"/>
              </a:defRPr>
            </a:pPr>
            <a:r>
              <a:t>术（怎么画）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2926080"/>
            <a:ext cx="365760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收集100个以上数据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确定组数和组距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画柱子+标注规格限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观察分布形态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2286000"/>
            <a:ext cx="4572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 b="1">
                <a:solidFill>
                  <a:srgbClr val="C8DCF0"/>
                </a:solidFill>
                <a:latin typeface="微软雅黑"/>
              </a:defRPr>
            </a:pPr>
            <a:r>
              <a:t>道（为什么画）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2926080"/>
            <a:ext cx="365760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不是画"好看的分布图"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是"看清平均值背后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  藏着的真相"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是"在数据中发现问题、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  在分布中寻找改善方向"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1828800"/>
            <a:ext cx="27432" cy="4572000"/>
          </a:xfrm>
          <a:prstGeom prst="rect">
            <a:avLst/>
          </a:prstGeom>
          <a:solidFill>
            <a:srgbClr val="FFFFFF">
              <a:lumMod val="50000"/>
              <a:lumOff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371600" y="5486400"/>
            <a:ext cx="9144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700" b="0">
                <a:solidFill>
                  <a:srgbClr val="ED7D31"/>
                </a:solidFill>
                <a:latin typeface="微软雅黑"/>
              </a:defRPr>
            </a:pPr>
            <a:r>
              <a:t>直方图最大的价值——揭穿平均值的谎言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5943600"/>
            <a:ext cx="9144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0">
                <a:solidFill>
                  <a:srgbClr val="C8DCF0"/>
                </a:solidFill>
                <a:latin typeface="微软雅黑"/>
              </a:defRPr>
            </a:pPr>
            <a:r>
              <a:t>一个只关注平均值的管理者，他的团队可能在极度不稳定的过程中生产——而他还以为一切正常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6400800"/>
            <a:ext cx="91440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0">
                <a:solidFill>
                  <a:srgbClr val="C8DCF0"/>
                </a:solidFill>
                <a:latin typeface="微软雅黑"/>
              </a:defRPr>
            </a:pPr>
            <a:r>
              <a:t>卓越质量智库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24/28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ctrTitle"/>
          </p:nvPr>
        </p:nvSpPr>
        <p:spPr>
          <a:xfrm>
            <a:off x="4782820" y="2209800"/>
            <a:ext cx="2835910" cy="1655445"/>
          </a:xfrm>
        </p:spPr>
        <p:txBody>
          <a:bodyPr wrap="square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defTabSz="914400" eaLnBrk="1" hangingPunct="1"/>
            <a:r>
              <a:rPr lang="en-US" altLang="zh-CN" sz="4800" dirty="0">
                <a:solidFill>
                  <a:srgbClr val="404040"/>
                </a:solidFill>
                <a:latin typeface="宋体" charset="0"/>
                <a:ea typeface="宋体" charset="0"/>
                <a:cs typeface="宋体" charset="0"/>
              </a:rPr>
              <a:t>Thanks</a:t>
            </a:r>
            <a:r>
              <a:rPr lang="zh-CN" altLang="en-US" sz="4800" dirty="0">
                <a:solidFill>
                  <a:srgbClr val="404040"/>
                </a:solidFill>
                <a:latin typeface="宋体" charset="0"/>
                <a:ea typeface="宋体" charset="0"/>
                <a:cs typeface="宋体" charset="0"/>
              </a:rPr>
              <a:t>！谢谢！</a:t>
            </a:r>
            <a:r>
              <a:rPr lang="en-US" altLang="zh-CN" sz="4800" dirty="0">
                <a:solidFill>
                  <a:srgbClr val="40404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endParaRPr lang="zh-CN" altLang="en-US" sz="4800" dirty="0">
              <a:solidFill>
                <a:srgbClr val="40404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1507" name="副标题 2"/>
          <p:cNvSpPr>
            <a:spLocks noGrp="1"/>
          </p:cNvSpPr>
          <p:nvPr>
            <p:ph type="subTitle"/>
          </p:nvPr>
        </p:nvSpPr>
        <p:spPr>
          <a:xfrm>
            <a:off x="1524000" y="5332413"/>
            <a:ext cx="9144000" cy="1655762"/>
          </a:xfrm>
        </p:spPr>
        <p:txBody>
          <a:bodyPr wrap="square" anchor="t" anchorCtr="0"/>
          <a:lstStyle>
            <a:lvl1pPr marL="0" lvl="0" indent="0" algn="ctr">
              <a:buClrTx/>
              <a:buSzTx/>
              <a:buFont typeface="Arial" panose="020B0604020202090204" pitchFamily="34" charset="0"/>
              <a:defRPr/>
            </a:lvl1pPr>
            <a:lvl2pPr marL="457200" lvl="1" indent="0" algn="ctr">
              <a:buClrTx/>
              <a:buSzTx/>
              <a:buFont typeface="Arial" panose="020B0604020202090204" pitchFamily="34" charset="0"/>
              <a:defRPr/>
            </a:lvl2pPr>
            <a:lvl3pPr marL="914400" lvl="2" indent="0" algn="ctr">
              <a:buClrTx/>
              <a:buSzTx/>
              <a:buFont typeface="Arial" panose="020B0604020202090204" pitchFamily="34" charset="0"/>
              <a:defRPr/>
            </a:lvl3pPr>
            <a:lvl4pPr marL="1371600" lvl="3" indent="0" algn="ctr">
              <a:buClrTx/>
              <a:buSzTx/>
              <a:buFont typeface="Arial" panose="020B0604020202090204" pitchFamily="34" charset="0"/>
              <a:defRPr/>
            </a:lvl4pPr>
            <a:lvl5pPr marL="1828800" lvl="4" indent="0" algn="ctr">
              <a:buClrTx/>
              <a:buSzTx/>
              <a:buFont typeface="Arial" panose="020B0604020202090204" pitchFamily="34" charset="0"/>
              <a:defRPr/>
            </a:lvl5pPr>
          </a:lstStyle>
          <a:p>
            <a:pPr marL="0" lvl="0" indent="0" algn="ctr" defTabSz="914400" eaLnBrk="1" hangingPunct="1">
              <a:buNone/>
            </a:pPr>
            <a:r>
              <a:rPr lang="en-US" altLang="zh-CN" dirty="0">
                <a:solidFill>
                  <a:srgbClr val="404040"/>
                </a:solidFill>
                <a:latin typeface="Eras Light ITC" panose="020B0402030504020804" pitchFamily="2" charset="0"/>
              </a:rPr>
              <a:t> </a:t>
            </a:r>
            <a:endParaRPr lang="en-US" altLang="zh-CN" dirty="0">
              <a:solidFill>
                <a:srgbClr val="404040"/>
              </a:solidFill>
              <a:latin typeface="Eras Light ITC" panose="020B0402030504020804" pitchFamily="2" charset="0"/>
              <a:ea typeface="Segoe UI" pitchFamily="2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58609" y="6409831"/>
            <a:ext cx="1685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latin typeface="STXinwei" panose="02010800040101010101" pitchFamily="2" charset="-122"/>
                <a:ea typeface="STXinwei" panose="02010800040101010101" pitchFamily="2" charset="-122"/>
              </a:rPr>
              <a:t>质量创造价值</a:t>
            </a:r>
            <a:endParaRPr kumimoji="1" lang="zh-CN" altLang="en-US" sz="1600" b="1" dirty="0"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写在前面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0584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"只看平均值，你可能会被数据骗了两次。"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两个班组平均不良率都是3%：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  班组A：稳定在2.5%-3.5%之间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  班组B：从0.5%到8%剧烈波动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  你能接受哪一个？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平均值掩盖了数据的分布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而直方图，就是揭示数据分布的照妖镜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3/28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第一章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直方图的本质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4/28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1.1-1.2 什么是直方图 &amp; 平均值的陷阱</a:t>
            </a:r>
          </a:p>
        </p:txBody>
      </p:sp>
      <p:pic>
        <p:nvPicPr>
          <p:cNvPr id="3" name="Picture 2" descr="hist_mean_trap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1124712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5/28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1.3 直方图的三大作用 + 1.4 直方图 vs 柱状图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31520" y="1097280"/>
          <a:ext cx="10515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685800">
                <a:tc>
                  <a:txBody>
                    <a:bodyPr/>
                    <a:lstStyle/>
                    <a:p>
                      <a:pPr algn="ctr">
                        <a:defRPr sz="15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作用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说明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适用场景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了解过程状态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判断过程是否稳定/正常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过程能力分析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发现异常模式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双峰/偏态/孤岛等形态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过程异常诊断</a:t>
                      </a: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评估过程能力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对比规格限，计算CP/CPK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SPC、过程能力研究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1520" y="4114800"/>
            <a:ext cx="10058400" cy="228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  <a:defRPr sz="1400">
                <a:solidFill>
                  <a:srgbClr val="444444"/>
                </a:solidFill>
                <a:latin typeface="微软雅黑"/>
              </a:defRPr>
            </a:pPr>
            <a:r>
              <a:t>直方图 vs 柱状图：</a:t>
            </a:r>
          </a:p>
          <a:p>
            <a:pPr>
              <a:spcAft>
                <a:spcPts val="100"/>
              </a:spcAft>
              <a:defRPr sz="1400">
                <a:solidFill>
                  <a:srgbClr val="444444"/>
                </a:solidFill>
                <a:latin typeface="微软雅黑"/>
              </a:defRPr>
            </a:pPr>
            <a:r>
              <a:t>直方图→连续数据，无间距，按数值顺序</a:t>
            </a:r>
          </a:p>
          <a:p>
            <a:pPr>
              <a:spcAft>
                <a:spcPts val="100"/>
              </a:spcAft>
              <a:defRPr sz="1400">
                <a:solidFill>
                  <a:srgbClr val="444444"/>
                </a:solidFill>
                <a:latin typeface="微软雅黑"/>
              </a:defRPr>
            </a:pPr>
            <a:r>
              <a:t>柱状图→分类数据，有间距，可任意排列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6/28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第二章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直方图的绘制与解读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7/28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2.1 绘制7步法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0584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Step 1  收集数据 — 最少50个，建议100个以上</a:t>
            </a:r>
          </a:p>
          <a:p>
            <a:pPr>
              <a:spcAft>
                <a:spcPts val="4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Step 2  确定全距 — 最大值-最小值=R</a:t>
            </a:r>
          </a:p>
          <a:p>
            <a:pPr>
              <a:spcAft>
                <a:spcPts val="4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Step 3  确定组数 — k=√n 或 k=1+3.3lg(n)</a:t>
            </a:r>
          </a:p>
          <a:p>
            <a:pPr>
              <a:spcAft>
                <a:spcPts val="4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  50个→7组，100个→10组，200个→12组</a:t>
            </a:r>
          </a:p>
          <a:p>
            <a:pPr>
              <a:spcAft>
                <a:spcPts val="4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Step 4  确定组距 — 组距=全距/组数（取整）</a:t>
            </a:r>
          </a:p>
          <a:p>
            <a:pPr>
              <a:spcAft>
                <a:spcPts val="4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Step 5  确定组界 — 每组上限/下限，不重叠</a:t>
            </a:r>
          </a:p>
          <a:p>
            <a:pPr>
              <a:spcAft>
                <a:spcPts val="4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Step 6  统计频次 — 每个区间内的数据个数</a:t>
            </a:r>
          </a:p>
          <a:p>
            <a:pPr>
              <a:spcAft>
                <a:spcPts val="4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Step 7  画直方图 — X轴=数值，Y轴=频次，标注规格限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8/28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2.2 直方图的六种典型形态</a:t>
            </a:r>
          </a:p>
        </p:txBody>
      </p:sp>
      <p:pic>
        <p:nvPicPr>
          <p:cNvPr id="3" name="Picture 2" descr="hist_types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1124712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9/28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E382D"/>
      </a:accent1>
      <a:accent2>
        <a:srgbClr val="0079C2"/>
      </a:accent2>
      <a:accent3>
        <a:srgbClr val="FFFFFF"/>
      </a:accent3>
      <a:accent4>
        <a:srgbClr val="000000"/>
      </a:accent4>
      <a:accent5>
        <a:srgbClr val="DBAEAC"/>
      </a:accent5>
      <a:accent6>
        <a:srgbClr val="006CAE"/>
      </a:accent6>
      <a:hlink>
        <a:srgbClr val="0563C1"/>
      </a:hlink>
      <a:folHlink>
        <a:srgbClr val="954F72"/>
      </a:folHlink>
    </a:clrScheme>
    <a:fontScheme name="">
      <a:majorFont>
        <a:latin typeface="Eras Medium ITC"/>
        <a:ea typeface="微软雅黑"/>
        <a:cs typeface=""/>
      </a:majorFont>
      <a:minorFont>
        <a:latin typeface="Eras Medium IT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BE382D"/>
        </a:accent1>
        <a:accent2>
          <a:srgbClr val="0079C2"/>
        </a:accent2>
        <a:accent3>
          <a:srgbClr val="FFFFFF"/>
        </a:accent3>
        <a:accent4>
          <a:srgbClr val="000000"/>
        </a:accent4>
        <a:accent5>
          <a:srgbClr val="DBAEAC"/>
        </a:accent5>
        <a:accent6>
          <a:srgbClr val="006CAE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2551</Words>
  <Application>WPS 演示</Application>
  <PresentationFormat>宽屏</PresentationFormat>
  <Paragraphs>360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9" baseType="lpstr">
      <vt:lpstr>Arial</vt:lpstr>
      <vt:lpstr>宋体</vt:lpstr>
      <vt:lpstr>Wingdings</vt:lpstr>
      <vt:lpstr>Eras Medium ITC</vt:lpstr>
      <vt:lpstr>微软雅黑</vt:lpstr>
      <vt:lpstr>儷宋 Pro</vt:lpstr>
      <vt:lpstr>Calibri</vt:lpstr>
      <vt:lpstr>Helvetica Neue</vt:lpstr>
      <vt:lpstr>汉仪书宋二KW</vt:lpstr>
      <vt:lpstr>Arial Black</vt:lpstr>
      <vt:lpstr>Arial Black</vt:lpstr>
      <vt:lpstr>Arial Black</vt:lpstr>
      <vt:lpstr>Calibri</vt:lpstr>
      <vt:lpstr>Calibri</vt:lpstr>
      <vt:lpstr>STXinwei</vt:lpstr>
      <vt:lpstr>微软雅黑</vt:lpstr>
      <vt:lpstr>宋体</vt:lpstr>
      <vt:lpstr>宋体-简</vt:lpstr>
      <vt:lpstr>Arial Unicode MS</vt:lpstr>
      <vt:lpstr>Eras Light ITC</vt:lpstr>
      <vt:lpstr>Segoe UI</vt:lpstr>
      <vt:lpstr>苹方-简</vt:lpstr>
      <vt:lpstr>微软雅黑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Thanks！谢谢！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Gavin Yan</dc:creator>
  <cp:lastModifiedBy>王林</cp:lastModifiedBy>
  <cp:revision>68</cp:revision>
  <dcterms:created xsi:type="dcterms:W3CDTF">2026-05-03T13:21:58Z</dcterms:created>
  <dcterms:modified xsi:type="dcterms:W3CDTF">2026-05-03T13:21:58Z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2052-12.1.25869.25869</vt:lpwstr>
  </property>
  <property fmtid="{D5CDD505-2E9C-101B-9397-08002B2CF9AE}" pid="3" name="ICV">
    <vt:lpwstr>11806BFE189D3F08CC2BA06957139955_41</vt:lpwstr>
  </property>
</Properties>
</file>