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36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  <a:sym typeface="+mn-ea"/>
              </a:rPr>
              <a:t>质量管理体系文件编写指南</a:t>
            </a:r>
            <a:endParaRPr lang="en-US" altLang="en-US" sz="36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  <a:sym typeface="+mn-ea"/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  <a:ea typeface="Segoe UI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3" name="图片 2" descr="cover-phot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1153160"/>
            <a:ext cx="9147175" cy="27889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700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内容与实际脱节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5700" y="3875308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术语定义不统一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10539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未规范手册修订记录和分发范围，可能导致不同部门使用过期版本，应实施文件编号和审批流程管理。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0539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缺乏版本控制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0539" y="4380130"/>
            <a:ext cx="3409950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未及时纳入最新行业法规或标准变更（如ISO 9001修订版），需建立定期评审机制以保证合规性。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10539" y="3875308"/>
            <a:ext cx="3423043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忽视法规更新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22541" y="5507338"/>
            <a:ext cx="34385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减少冗长的理论描述，采用“输入-活动-输出”等结构化语言，确保一线员工能快速理解要求。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6738" y="5021566"/>
            <a:ext cx="3438525" cy="495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过度复杂化表述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700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避免直接套用模板导致手册条款与组织实际流程不符，需通过流程图、案例等方式增强可操作性。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700" y="4380130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手册中同一概念（如“特殊过程”）前后定义不一致，需建立术语表并在全文中严格遵循。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常见错误规避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527532" y="159040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4275690">
            <a:off x="6785438" y="2506602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2700000" flipH="1">
            <a:off x="4584703" y="246983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 rot="-8546356" flipH="1">
            <a:off x="4774012" y="4013018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 rot="8546493" flipH="1">
            <a:off x="6327203" y="4006453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5803666" y="2981611"/>
            <a:ext cx="676277" cy="6762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程序文件编写指南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明确目标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权限与分发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术语标准化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层级化结构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文件目的与结构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程序文件需清晰定义其核心目标，例如规范操作流程、确保合规性或提升效率，避免模糊描述导致执行偏差。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采用“总-分”结构，包含封面、目录、正文（目的、范围、职责、流程）、附录等模块，确保逻辑连贯且易于查阅。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文件中涉及的术语需与行业标准或企业内控标准保持一致，避免歧义，必要时在附录中提供术语表。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文件需标注版本号、修订历史及生效状态，便于追溯变更记录并确保使用最新版本。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明确文件适用部门及人员权限，规定分发范围和管理责任，防止未经授权的修改或误用。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331443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 flipH="1" flipV="1">
            <a:off x="7710624" y="3643027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 flipH="1" flipV="1">
            <a:off x="4375731" y="452274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 flipH="1" flipV="1">
            <a:off x="4553374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" name="AutoShape 6"/>
          <p:cNvSpPr/>
          <p:nvPr/>
        </p:nvSpPr>
        <p:spPr>
          <a:xfrm flipH="1" flipV="1">
            <a:off x="4754540" y="3643027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7" name="AutoShape 7"/>
          <p:cNvSpPr/>
          <p:nvPr/>
        </p:nvSpPr>
        <p:spPr>
          <a:xfrm flipH="1">
            <a:off x="4754540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 flipH="1">
            <a:off x="4572424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2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9" name="AutoShape 9"/>
          <p:cNvSpPr/>
          <p:nvPr/>
        </p:nvSpPr>
        <p:spPr>
          <a:xfrm flipH="1">
            <a:off x="4385256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0" name="AutoShape 10"/>
          <p:cNvSpPr/>
          <p:nvPr/>
        </p:nvSpPr>
        <p:spPr>
          <a:xfrm flipH="1" flipV="1">
            <a:off x="1360701" y="452169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1" name="AutoShape 11"/>
          <p:cNvSpPr/>
          <p:nvPr/>
        </p:nvSpPr>
        <p:spPr>
          <a:xfrm flipH="1" flipV="1">
            <a:off x="1558666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2" name="TextBox 12"/>
          <p:cNvSpPr txBox="1"/>
          <p:nvPr/>
        </p:nvSpPr>
        <p:spPr>
          <a:xfrm>
            <a:off x="8188598" y="2844065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时间规划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32655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设备要求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>
            <a:off x="487603" y="3392355"/>
            <a:ext cx="10688916" cy="0"/>
          </a:xfrm>
          <a:prstGeom prst="line">
            <a:avLst/>
          </a:prstGeom>
          <a:ln w="1524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Freeform 15"/>
          <p:cNvSpPr/>
          <p:nvPr/>
        </p:nvSpPr>
        <p:spPr>
          <a:xfrm>
            <a:off x="10518778" y="2497419"/>
            <a:ext cx="1105514" cy="894936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 flipV="1">
            <a:off x="10518778" y="3392355"/>
            <a:ext cx="1105514" cy="894936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>
            <a:off x="375190" y="2979134"/>
            <a:ext cx="510445" cy="413290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 flipV="1">
            <a:off x="375190" y="3392329"/>
            <a:ext cx="510445" cy="413290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7795452" y="1971110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人员配置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 flipH="1">
            <a:off x="7156087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7455622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BF8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资源分配</a:t>
            </a:r>
            <a:endParaRPr lang="en-US" sz="1500">
              <a:solidFill>
                <a:srgbClr val="FBF8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369165" y="5788807"/>
            <a:ext cx="11459846" cy="764921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375190" y="5989082"/>
            <a:ext cx="11453822" cy="396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DF9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全程需闭环</a:t>
            </a:r>
            <a:endParaRPr lang="en-US" sz="1800">
              <a:solidFill>
                <a:srgbClr val="FDF9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4" name="Connector 24"/>
          <p:cNvCxnSpPr/>
          <p:nvPr/>
        </p:nvCxnSpPr>
        <p:spPr>
          <a:xfrm flipH="1" flipV="1">
            <a:off x="9277717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5"/>
          <p:cNvSpPr txBox="1"/>
          <p:nvPr/>
        </p:nvSpPr>
        <p:spPr>
          <a:xfrm>
            <a:off x="4680142" y="2844065"/>
            <a:ext cx="21736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控制方法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086468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关键节点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626613" y="1971110"/>
            <a:ext cx="18688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控制要点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AutoShape 28"/>
          <p:cNvSpPr/>
          <p:nvPr/>
        </p:nvSpPr>
        <p:spPr>
          <a:xfrm flipH="1">
            <a:off x="4209900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509435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流程控制</a:t>
            </a:r>
            <a:endParaRPr lang="en-US" sz="15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flipH="1">
            <a:off x="1753251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1" name="TextBox 31"/>
          <p:cNvSpPr txBox="1"/>
          <p:nvPr/>
        </p:nvSpPr>
        <p:spPr>
          <a:xfrm>
            <a:off x="1669328" y="2844065"/>
            <a:ext cx="21736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接口关系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flipH="1">
            <a:off x="1597308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4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3" name="TextBox 33"/>
          <p:cNvSpPr txBox="1"/>
          <p:nvPr/>
        </p:nvSpPr>
        <p:spPr>
          <a:xfrm>
            <a:off x="2075654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输出要素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AutoShape 34"/>
          <p:cNvSpPr/>
          <p:nvPr/>
        </p:nvSpPr>
        <p:spPr>
          <a:xfrm flipH="1">
            <a:off x="1391583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5" name="TextBox 35"/>
          <p:cNvSpPr txBox="1"/>
          <p:nvPr/>
        </p:nvSpPr>
        <p:spPr>
          <a:xfrm>
            <a:off x="1615799" y="1971110"/>
            <a:ext cx="18688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输入要素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 flipH="1">
            <a:off x="1199086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7" name="TextBox 37"/>
          <p:cNvSpPr txBox="1"/>
          <p:nvPr/>
        </p:nvSpPr>
        <p:spPr>
          <a:xfrm>
            <a:off x="1498621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流程分析</a:t>
            </a:r>
            <a:endParaRPr lang="en-US" sz="1500">
              <a:solidFill>
                <a:srgbClr val="FF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821720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控制是关键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8003039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验证是保障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159179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改进促完善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AutoShape 41"/>
          <p:cNvSpPr/>
          <p:nvPr/>
        </p:nvSpPr>
        <p:spPr>
          <a:xfrm flipH="1" flipV="1">
            <a:off x="7144962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2" name="TextBox 42"/>
          <p:cNvSpPr txBox="1"/>
          <p:nvPr/>
        </p:nvSpPr>
        <p:spPr>
          <a:xfrm>
            <a:off x="7444497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识别是基础</a:t>
            </a:r>
            <a:endParaRPr lang="en-US" sz="1500">
              <a:solidFill>
                <a:srgbClr val="FF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3" name="Connector 43"/>
          <p:cNvCxnSpPr/>
          <p:nvPr/>
        </p:nvCxnSpPr>
        <p:spPr>
          <a:xfrm flipH="1">
            <a:off x="9266560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4"/>
          <p:cNvSpPr txBox="1"/>
          <p:nvPr/>
        </p:nvSpPr>
        <p:spPr>
          <a:xfrm>
            <a:off x="4870747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效果确认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052066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绩效评价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208206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改进措施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 flipH="1" flipV="1">
            <a:off x="4193989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8" name="TextBox 48"/>
          <p:cNvSpPr txBox="1"/>
          <p:nvPr/>
        </p:nvSpPr>
        <p:spPr>
          <a:xfrm>
            <a:off x="4493524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流程验证</a:t>
            </a:r>
            <a:endParaRPr lang="en-US" sz="15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61544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执行标准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042863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异常处理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 flipH="1" flipV="1">
            <a:off x="1752135" y="3623644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52" name="TextBox 52"/>
          <p:cNvSpPr txBox="1"/>
          <p:nvPr/>
        </p:nvSpPr>
        <p:spPr>
          <a:xfrm>
            <a:off x="2199003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记录要求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AutoShape 53"/>
          <p:cNvSpPr/>
          <p:nvPr/>
        </p:nvSpPr>
        <p:spPr>
          <a:xfrm flipH="1" flipV="1">
            <a:off x="1184786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4" name="TextBox 54"/>
          <p:cNvSpPr txBox="1"/>
          <p:nvPr/>
        </p:nvSpPr>
        <p:spPr>
          <a:xfrm>
            <a:off x="1484321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6F1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操作步骤</a:t>
            </a:r>
            <a:endParaRPr lang="en-US" sz="1500">
              <a:solidFill>
                <a:srgbClr val="F6F1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10023466" y="1438917"/>
            <a:ext cx="1640713" cy="290838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10023466" y="1484947"/>
            <a:ext cx="1600826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流程识别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10023466" y="5095530"/>
            <a:ext cx="1640713" cy="290838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8" name="TextBox 58"/>
          <p:cNvSpPr txBox="1"/>
          <p:nvPr/>
        </p:nvSpPr>
        <p:spPr>
          <a:xfrm>
            <a:off x="10023466" y="5133975"/>
            <a:ext cx="1600826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流程实施</a:t>
            </a:r>
            <a:endParaRPr lang="en-US" sz="1200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59" name="Connector 59"/>
          <p:cNvCxnSpPr/>
          <p:nvPr/>
        </p:nvCxnSpPr>
        <p:spPr>
          <a:xfrm flipH="1" flipV="1">
            <a:off x="6335735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Connector 60"/>
          <p:cNvCxnSpPr/>
          <p:nvPr/>
        </p:nvCxnSpPr>
        <p:spPr>
          <a:xfrm flipH="1">
            <a:off x="6324578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Connector 61"/>
          <p:cNvCxnSpPr/>
          <p:nvPr/>
        </p:nvCxnSpPr>
        <p:spPr>
          <a:xfrm flipH="1" flipV="1">
            <a:off x="3327492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Connector 62"/>
          <p:cNvCxnSpPr/>
          <p:nvPr/>
        </p:nvCxnSpPr>
        <p:spPr>
          <a:xfrm flipH="1">
            <a:off x="3316335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TextBox 6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流程描述方法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4" name="AutoShape 64"/>
          <p:cNvSpPr/>
          <p:nvPr/>
        </p:nvSpPr>
        <p:spPr>
          <a:xfrm flipH="1" flipV="1">
            <a:off x="7506436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5" name="AutoShape 65"/>
          <p:cNvSpPr/>
          <p:nvPr/>
        </p:nvSpPr>
        <p:spPr>
          <a:xfrm flipH="1" flipV="1">
            <a:off x="7331443" y="452274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6" name="AutoShape 66"/>
          <p:cNvSpPr/>
          <p:nvPr/>
        </p:nvSpPr>
        <p:spPr>
          <a:xfrm flipH="1">
            <a:off x="7506436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7" name="AutoShape 67"/>
          <p:cNvSpPr/>
          <p:nvPr/>
        </p:nvSpPr>
        <p:spPr>
          <a:xfrm flipH="1">
            <a:off x="7710624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可操作性要点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避免长句和冗余描述，使用主动语态和动词开头的短句（如“审核表单”“归档记录”），确保指令明确。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语言简洁精准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在文件中直接附上标准化表单模板（如申请单、检查表），注明填写规范及示例，减少执行偏差。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表单与模板嵌入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设定文件复审周期（如每半年），结合业务变化或法规更新动态调整内容，确保持续适用性。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定期评审机制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若企业使用信息化系统，需在文件中标注对应系统模块或操作路径，实现线下流程与线上工具的衔接。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数字化支持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文件发布前需通过模拟操作或小范围试点验证可行性，并根据反馈调整表述模糊或难以落地的条款。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培训与测试验证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作业指导书编写指南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51458" y="1158257"/>
            <a:ext cx="9777553" cy="82581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86703" y="1158252"/>
            <a:ext cx="2089700" cy="825817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2737442" y="1300240"/>
            <a:ext cx="8726805" cy="5676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作业指导书是规定具体作业步骤、方法、要求的规范性文件，根据用途可分为不同类型</a:t>
            </a:r>
            <a:endParaRPr lang="en-US" sz="12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471112" y="2982360"/>
            <a:ext cx="9255952" cy="524012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471112" y="3087516"/>
            <a:ext cx="926057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专用型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71112" y="2458337"/>
            <a:ext cx="9255952" cy="524012"/>
          </a:xfrm>
          <a:prstGeom prst="trapezoid">
            <a:avLst>
              <a:gd name="adj" fmla="val 23469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50000">
                <a:schemeClr val="accent3">
                  <a:alpha val="30154"/>
                </a:schemeClr>
              </a:gs>
              <a:gs pos="100000">
                <a:schemeClr val="accent3">
                  <a:alpha val="49908"/>
                </a:schemeClr>
              </a:gs>
            </a:gsLst>
            <a:lin ang="5400000"/>
          </a:gradFill>
        </p:spPr>
      </p:sp>
      <p:sp>
        <p:nvSpPr>
          <p:cNvPr id="8" name="AutoShape 8"/>
          <p:cNvSpPr/>
          <p:nvPr/>
        </p:nvSpPr>
        <p:spPr>
          <a:xfrm>
            <a:off x="1931575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2078355" y="2457640"/>
            <a:ext cx="76200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编制形式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142583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1" name="TextBox 11"/>
          <p:cNvSpPr txBox="1"/>
          <p:nvPr/>
        </p:nvSpPr>
        <p:spPr>
          <a:xfrm>
            <a:off x="3289363" y="2457640"/>
            <a:ext cx="76200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文字式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353496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4406482" y="2457640"/>
            <a:ext cx="95250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图表式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564505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5655437" y="2457640"/>
            <a:ext cx="918949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混合式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775418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7" name="TextBox 17"/>
          <p:cNvSpPr txBox="1"/>
          <p:nvPr/>
        </p:nvSpPr>
        <p:spPr>
          <a:xfrm>
            <a:off x="6885323" y="2457640"/>
            <a:ext cx="895581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986426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9" name="TextBox 19"/>
          <p:cNvSpPr txBox="1"/>
          <p:nvPr/>
        </p:nvSpPr>
        <p:spPr>
          <a:xfrm>
            <a:off x="8043346" y="2457640"/>
            <a:ext cx="908807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多媒体式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197340" y="2354866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21" name="TextBox 21"/>
          <p:cNvSpPr txBox="1"/>
          <p:nvPr/>
        </p:nvSpPr>
        <p:spPr>
          <a:xfrm>
            <a:off x="9273232" y="2457640"/>
            <a:ext cx="888261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其他分类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11900" y="1249391"/>
            <a:ext cx="1147000" cy="302133"/>
          </a:xfrm>
          <a:prstGeom prst="rect">
            <a:avLst/>
          </a:prstGeom>
          <a:noFill/>
        </p:spPr>
        <p:txBody>
          <a:bodyPr vert="horz" wrap="square" lIns="73438" tIns="36766" rIns="73438" bIns="36766" rtlCol="0" anchor="t" anchorCtr="0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1100">
                <a:solidFill>
                  <a:srgbClr val="FFFFFF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定义</a:t>
            </a:r>
            <a:endParaRPr lang="en-US" sz="1100">
              <a:solidFill>
                <a:srgbClr val="FFFFFF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11900" y="1453148"/>
            <a:ext cx="1051750" cy="425958"/>
          </a:xfrm>
          <a:prstGeom prst="rect">
            <a:avLst/>
          </a:prstGeom>
          <a:noFill/>
        </p:spPr>
        <p:txBody>
          <a:bodyPr vert="horz" wrap="square" lIns="73438" tIns="36766" rIns="73438" bIns="36766" rtlCol="0" anchor="t" anchorCtr="0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16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作业文件</a:t>
            </a:r>
            <a:endParaRPr lang="en-US" sz="16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4" name="Connector 24"/>
          <p:cNvCxnSpPr/>
          <p:nvPr/>
        </p:nvCxnSpPr>
        <p:spPr>
          <a:xfrm rot="16200000" flipH="1">
            <a:off x="10231248" y="2947253"/>
            <a:ext cx="1503289" cy="524005"/>
          </a:xfrm>
          <a:prstGeom prst="bentConnector3">
            <a:avLst>
              <a:gd name="adj1" fmla="val 1663"/>
            </a:avLst>
          </a:prstGeom>
          <a:ln w="44450">
            <a:solidFill>
              <a:schemeClr val="accent2"/>
            </a:solidFill>
            <a:prstDash val="solid"/>
            <a:headEnd type="none"/>
            <a:tailEnd type="triangl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5" name="Connector 25"/>
          <p:cNvCxnSpPr/>
          <p:nvPr/>
        </p:nvCxnSpPr>
        <p:spPr>
          <a:xfrm rot="16200000" flipH="1">
            <a:off x="10749722" y="4644077"/>
            <a:ext cx="1503289" cy="524005"/>
          </a:xfrm>
          <a:prstGeom prst="bentConnector3">
            <a:avLst>
              <a:gd name="adj1" fmla="val 1663"/>
            </a:avLst>
          </a:prstGeom>
          <a:ln w="44450">
            <a:solidFill>
              <a:schemeClr val="accent2"/>
            </a:solidFill>
            <a:prstDash val="solid"/>
            <a:headEnd type="none"/>
            <a:tailEnd type="triangl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6" name="Freeform 26"/>
          <p:cNvSpPr/>
          <p:nvPr/>
        </p:nvSpPr>
        <p:spPr>
          <a:xfrm>
            <a:off x="595889" y="1325703"/>
            <a:ext cx="490926" cy="49092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0937" y="153467"/>
                </a:moveTo>
                <a:lnTo>
                  <a:pt x="144494" y="37824"/>
                </a:lnTo>
                <a:lnTo>
                  <a:pt x="38376" y="37824"/>
                </a:lnTo>
                <a:lnTo>
                  <a:pt x="38129" y="143808"/>
                </a:lnTo>
                <a:lnTo>
                  <a:pt x="153172" y="261242"/>
                </a:lnTo>
                <a:cubicBezTo>
                  <a:pt x="160734" y="268805"/>
                  <a:pt x="172898" y="268910"/>
                  <a:pt x="180346" y="261461"/>
                </a:cubicBezTo>
                <a:lnTo>
                  <a:pt x="261156" y="180642"/>
                </a:lnTo>
                <a:cubicBezTo>
                  <a:pt x="268595" y="173203"/>
                  <a:pt x="268500" y="161030"/>
                  <a:pt x="260937" y="153467"/>
                </a:cubicBezTo>
                <a:close/>
                <a:moveTo>
                  <a:pt x="66504" y="85763"/>
                </a:moveTo>
                <a:cubicBezTo>
                  <a:pt x="66504" y="75248"/>
                  <a:pt x="75038" y="66713"/>
                  <a:pt x="85554" y="66713"/>
                </a:cubicBezTo>
                <a:cubicBezTo>
                  <a:pt x="96069" y="66713"/>
                  <a:pt x="104604" y="75248"/>
                  <a:pt x="104604" y="85763"/>
                </a:cubicBezTo>
                <a:cubicBezTo>
                  <a:pt x="104604" y="96288"/>
                  <a:pt x="96069" y="104813"/>
                  <a:pt x="85554" y="104813"/>
                </a:cubicBezTo>
                <a:cubicBezTo>
                  <a:pt x="75038" y="104813"/>
                  <a:pt x="66504" y="96288"/>
                  <a:pt x="66504" y="85763"/>
                </a:cubicBezTo>
                <a:close/>
                <a:moveTo>
                  <a:pt x="170145" y="218618"/>
                </a:moveTo>
                <a:lnTo>
                  <a:pt x="96060" y="144532"/>
                </a:lnTo>
                <a:lnTo>
                  <a:pt x="102794" y="137798"/>
                </a:lnTo>
                <a:lnTo>
                  <a:pt x="176879" y="211884"/>
                </a:lnTo>
                <a:lnTo>
                  <a:pt x="170145" y="218618"/>
                </a:lnTo>
                <a:close/>
                <a:moveTo>
                  <a:pt x="190348" y="198415"/>
                </a:moveTo>
                <a:lnTo>
                  <a:pt x="116262" y="124330"/>
                </a:lnTo>
                <a:lnTo>
                  <a:pt x="123006" y="117596"/>
                </a:lnTo>
                <a:lnTo>
                  <a:pt x="197082" y="191681"/>
                </a:lnTo>
                <a:lnTo>
                  <a:pt x="190348" y="198415"/>
                </a:lnTo>
                <a:close/>
                <a:moveTo>
                  <a:pt x="210550" y="178203"/>
                </a:moveTo>
                <a:lnTo>
                  <a:pt x="136474" y="104118"/>
                </a:lnTo>
                <a:lnTo>
                  <a:pt x="143208" y="97384"/>
                </a:lnTo>
                <a:lnTo>
                  <a:pt x="217284" y="171469"/>
                </a:lnTo>
                <a:lnTo>
                  <a:pt x="210550" y="178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958120" y="4484941"/>
            <a:ext cx="10281951" cy="52397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8" name="TextBox 28"/>
          <p:cNvSpPr txBox="1"/>
          <p:nvPr/>
        </p:nvSpPr>
        <p:spPr>
          <a:xfrm>
            <a:off x="958120" y="4590097"/>
            <a:ext cx="10288905" cy="36937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功能分类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58120" y="3960876"/>
            <a:ext cx="10281951" cy="523970"/>
          </a:xfrm>
          <a:prstGeom prst="trapezoid">
            <a:avLst>
              <a:gd name="adj" fmla="val 23469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50000">
                <a:schemeClr val="accent3">
                  <a:alpha val="30154"/>
                </a:schemeClr>
              </a:gs>
              <a:gs pos="100000">
                <a:schemeClr val="accent3">
                  <a:alpha val="49908"/>
                </a:schemeClr>
              </a:gs>
            </a:gsLst>
            <a:lin ang="5400000"/>
          </a:gradFill>
        </p:spPr>
      </p:sp>
      <p:sp>
        <p:nvSpPr>
          <p:cNvPr id="30" name="AutoShape 30"/>
          <p:cNvSpPr/>
          <p:nvPr/>
        </p:nvSpPr>
        <p:spPr>
          <a:xfrm>
            <a:off x="1241203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1" name="TextBox 31"/>
          <p:cNvSpPr txBox="1"/>
          <p:nvPr/>
        </p:nvSpPr>
        <p:spPr>
          <a:xfrm>
            <a:off x="1317094" y="4017931"/>
            <a:ext cx="889637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操作类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476405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3" name="TextBox 33"/>
          <p:cNvSpPr txBox="1"/>
          <p:nvPr/>
        </p:nvSpPr>
        <p:spPr>
          <a:xfrm>
            <a:off x="2529391" y="4017931"/>
            <a:ext cx="93345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检验类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3711607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5" name="TextBox 35"/>
          <p:cNvSpPr txBox="1"/>
          <p:nvPr/>
        </p:nvSpPr>
        <p:spPr>
          <a:xfrm>
            <a:off x="3806471" y="4017931"/>
            <a:ext cx="877071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维护类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4946809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7" name="TextBox 37"/>
          <p:cNvSpPr txBox="1"/>
          <p:nvPr/>
        </p:nvSpPr>
        <p:spPr>
          <a:xfrm>
            <a:off x="5003728" y="4017931"/>
            <a:ext cx="93399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用途分类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6182106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9" name="TextBox 39"/>
          <p:cNvSpPr txBox="1"/>
          <p:nvPr/>
        </p:nvSpPr>
        <p:spPr>
          <a:xfrm>
            <a:off x="6239025" y="4017931"/>
            <a:ext cx="952962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生产用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7417308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41" name="TextBox 41"/>
          <p:cNvSpPr txBox="1"/>
          <p:nvPr/>
        </p:nvSpPr>
        <p:spPr>
          <a:xfrm>
            <a:off x="7474227" y="4017931"/>
            <a:ext cx="952962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质检用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8652510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43" name="TextBox 43"/>
          <p:cNvSpPr txBox="1"/>
          <p:nvPr/>
        </p:nvSpPr>
        <p:spPr>
          <a:xfrm>
            <a:off x="8709429" y="4017931"/>
            <a:ext cx="93399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设备用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AutoShape 44"/>
          <p:cNvSpPr/>
          <p:nvPr/>
        </p:nvSpPr>
        <p:spPr>
          <a:xfrm>
            <a:off x="9887712" y="3915251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45" name="TextBox 45"/>
          <p:cNvSpPr txBox="1"/>
          <p:nvPr/>
        </p:nvSpPr>
        <p:spPr>
          <a:xfrm>
            <a:off x="9944630" y="4017931"/>
            <a:ext cx="877071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管理阶段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369189" y="5987510"/>
            <a:ext cx="11459813" cy="52397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7" name="TextBox 47"/>
          <p:cNvSpPr txBox="1"/>
          <p:nvPr/>
        </p:nvSpPr>
        <p:spPr>
          <a:xfrm>
            <a:off x="386703" y="6092666"/>
            <a:ext cx="11442309" cy="36937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标准作业书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AutoShape 48"/>
          <p:cNvSpPr/>
          <p:nvPr/>
        </p:nvSpPr>
        <p:spPr>
          <a:xfrm>
            <a:off x="369189" y="5463445"/>
            <a:ext cx="11459813" cy="523970"/>
          </a:xfrm>
          <a:prstGeom prst="trapezoid">
            <a:avLst>
              <a:gd name="adj" fmla="val 23469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50000">
                <a:schemeClr val="accent3">
                  <a:alpha val="30154"/>
                </a:schemeClr>
              </a:gs>
              <a:gs pos="100000">
                <a:schemeClr val="accent3">
                  <a:alpha val="49908"/>
                </a:schemeClr>
              </a:gs>
            </a:gsLst>
            <a:lin ang="5400000"/>
          </a:gradFill>
        </p:spPr>
      </p:sp>
      <p:sp>
        <p:nvSpPr>
          <p:cNvPr id="49" name="AutoShape 49"/>
          <p:cNvSpPr/>
          <p:nvPr/>
        </p:nvSpPr>
        <p:spPr>
          <a:xfrm>
            <a:off x="723329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0" name="TextBox 50"/>
          <p:cNvSpPr txBox="1"/>
          <p:nvPr/>
        </p:nvSpPr>
        <p:spPr>
          <a:xfrm>
            <a:off x="794385" y="5520595"/>
            <a:ext cx="942975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临时作业书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>
            <a:off x="1933670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2" name="TextBox 52"/>
          <p:cNvSpPr txBox="1"/>
          <p:nvPr/>
        </p:nvSpPr>
        <p:spPr>
          <a:xfrm>
            <a:off x="1990725" y="5520690"/>
            <a:ext cx="93345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应急作业书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AutoShape 53"/>
          <p:cNvSpPr/>
          <p:nvPr/>
        </p:nvSpPr>
        <p:spPr>
          <a:xfrm>
            <a:off x="3143917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4" name="TextBox 54"/>
          <p:cNvSpPr txBox="1"/>
          <p:nvPr/>
        </p:nvSpPr>
        <p:spPr>
          <a:xfrm>
            <a:off x="3289363" y="5520595"/>
            <a:ext cx="820706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重要程度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4354163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6" name="TextBox 56"/>
          <p:cNvSpPr txBox="1"/>
          <p:nvPr/>
        </p:nvSpPr>
        <p:spPr>
          <a:xfrm>
            <a:off x="4464068" y="5520595"/>
            <a:ext cx="89535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一般指导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5564505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8" name="TextBox 58"/>
          <p:cNvSpPr txBox="1"/>
          <p:nvPr/>
        </p:nvSpPr>
        <p:spPr>
          <a:xfrm>
            <a:off x="5655437" y="5520595"/>
            <a:ext cx="83820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关键指导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AutoShape 59"/>
          <p:cNvSpPr/>
          <p:nvPr/>
        </p:nvSpPr>
        <p:spPr>
          <a:xfrm>
            <a:off x="6774752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0" name="TextBox 60"/>
          <p:cNvSpPr txBox="1"/>
          <p:nvPr/>
        </p:nvSpPr>
        <p:spPr>
          <a:xfrm>
            <a:off x="6828404" y="5520595"/>
            <a:ext cx="95250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特殊指导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7984998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2" name="TextBox 62"/>
          <p:cNvSpPr txBox="1"/>
          <p:nvPr/>
        </p:nvSpPr>
        <p:spPr>
          <a:xfrm>
            <a:off x="8094903" y="5520595"/>
            <a:ext cx="857250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保密指导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3" name="AutoShape 63"/>
          <p:cNvSpPr/>
          <p:nvPr/>
        </p:nvSpPr>
        <p:spPr>
          <a:xfrm>
            <a:off x="9195340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4" name="TextBox 64"/>
          <p:cNvSpPr txBox="1"/>
          <p:nvPr/>
        </p:nvSpPr>
        <p:spPr>
          <a:xfrm>
            <a:off x="9273232" y="5520595"/>
            <a:ext cx="888261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适用范围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5" name="AutoShape 65"/>
          <p:cNvSpPr/>
          <p:nvPr/>
        </p:nvSpPr>
        <p:spPr>
          <a:xfrm>
            <a:off x="10405586" y="5417820"/>
            <a:ext cx="1063085" cy="390144"/>
          </a:xfrm>
          <a:prstGeom prst="roundRect">
            <a:avLst>
              <a:gd name="adj" fmla="val 50000"/>
            </a:avLst>
          </a:prstGeom>
          <a:solidFill>
            <a:schemeClr val="lt1">
              <a:alpha val="100000"/>
            </a:schemeClr>
          </a:solidFill>
          <a:ln w="127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6" name="TextBox 66"/>
          <p:cNvSpPr txBox="1"/>
          <p:nvPr/>
        </p:nvSpPr>
        <p:spPr>
          <a:xfrm>
            <a:off x="10458450" y="5520595"/>
            <a:ext cx="923925" cy="200025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通用型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类型与用途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99626"/>
            <a:ext cx="12192000" cy="2994303"/>
          </a:xfrm>
          <a:custGeom>
            <a:avLst/>
            <a:gdLst/>
            <a:ahLst/>
            <a:cxnLst/>
            <a:rect l="l" t="t" r="r" b="b"/>
            <a:pathLst>
              <a:path w="3906441" h="959406">
                <a:moveTo>
                  <a:pt x="3906441" y="0"/>
                </a:moveTo>
                <a:cubicBezTo>
                  <a:pt x="3906441" y="0"/>
                  <a:pt x="3440259" y="420722"/>
                  <a:pt x="2248734" y="702350"/>
                </a:cubicBezTo>
                <a:cubicBezTo>
                  <a:pt x="1358146" y="912852"/>
                  <a:pt x="0" y="918924"/>
                  <a:pt x="0" y="918924"/>
                </a:cubicBezTo>
                <a:lnTo>
                  <a:pt x="0" y="959406"/>
                </a:lnTo>
                <a:cubicBezTo>
                  <a:pt x="0" y="959406"/>
                  <a:pt x="1563345" y="913864"/>
                  <a:pt x="2248734" y="759023"/>
                </a:cubicBezTo>
                <a:cubicBezTo>
                  <a:pt x="3467219" y="483751"/>
                  <a:pt x="3906441" y="141684"/>
                  <a:pt x="3906441" y="141684"/>
                </a:cubicBezTo>
                <a:lnTo>
                  <a:pt x="3906441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34600" y="5805199"/>
            <a:ext cx="188731" cy="18873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899431" y="5710833"/>
            <a:ext cx="188731" cy="18873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999059" y="5427737"/>
            <a:ext cx="283096" cy="2830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880" y="5038512"/>
            <a:ext cx="283096" cy="2830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9406737" y="4300183"/>
            <a:ext cx="393189" cy="39318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713700" y="3236486"/>
            <a:ext cx="0" cy="227618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2993796" y="2915292"/>
            <a:ext cx="0" cy="2264768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>
            <a:off x="5189375" y="2671457"/>
            <a:ext cx="0" cy="2264768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 11"/>
          <p:cNvCxnSpPr/>
          <p:nvPr/>
        </p:nvCxnSpPr>
        <p:spPr>
          <a:xfrm>
            <a:off x="7346428" y="2084183"/>
            <a:ext cx="0" cy="2264768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9603332" y="1096542"/>
            <a:ext cx="0" cy="2264768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编写步骤详解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9278" y="3169358"/>
            <a:ext cx="19716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需求分析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9278" y="3698610"/>
            <a:ext cx="1971675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明确指导书的使用场景和目标受众，通过调研确定核心内容范围和深度。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93796" y="2858559"/>
            <a:ext cx="20097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流程梳理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93796" y="3387810"/>
            <a:ext cx="1971675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用流程图或文字分解作业全过程，标注关键控制点和易错环节。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21195" y="2558712"/>
            <a:ext cx="1981200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内容撰写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21195" y="3087964"/>
            <a:ext cx="1971675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采用简洁指令式语言，配图说明复杂步骤，避免歧义表述。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43964" y="1853208"/>
            <a:ext cx="1962150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验证评审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443964" y="2382460"/>
            <a:ext cx="1971675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组织一线员工试操作并收集反馈，由质量部门审核技术准确性。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712443" y="988925"/>
            <a:ext cx="19716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712443" y="1518176"/>
            <a:ext cx="1971675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建立修订记录表，注明变更内容和生效日期，确保文件可追溯性。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9437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061524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194952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112652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246081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00566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实用技巧分享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926519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24948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模块化设计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835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将重复性内容（如安全警示）提炼为通用模块，减少重复编写工作量。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8413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782367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480796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视觉化辅助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74199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使用符号、颜色区分操作优先级，如红色标注危险步骤。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14261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628970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327399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术语标准化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2080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建立企业专用术语库，避免同一操作在不同文件中名称不一致。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0864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88309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58152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动态更新机制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492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定期评估指导书适用性，根据工艺改进或法规变化及时调整。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1498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5738942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4437371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多语言版本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330775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针对跨国企业提供主要语种翻译版本，确保非母语员工理解无误。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70836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58554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28397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电子化集成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7737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将指导书嵌入生产系统终端，实现扫码调阅和实时更新推送。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51743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记录表格编制指南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9536" y="420468"/>
            <a:ext cx="190574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4875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6840" y="583220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8583" y="1521558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质量管理体系文件基础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质量手册编写指南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程序文件编写指南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作业指导书编写指南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记录表格编制指南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综合实践与优化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作用与设计要求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记录表格作为质量管理体系运行的重要信息载体，需确保能够准确、完整地反映过程控制数据和结果，为决策提供可靠依据。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表格设计应符合行业通用标准，包含必要的标题栏、编号区、版本标识等要素，确保在不同部门和场所使用时具有统一性。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可追溯性要求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每份表格应设计唯一性标识码，包含文件编号、修订状态等追溯要素，便于实施全生命周期管理。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字段布局需符合操作人员使用习惯，关键数据采集区域应突出显示，减少填写错误概率。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通过下拉菜单、自动计算等智能化设计减少人工干预，对必填项采用醒目标识防止漏填。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标准化设计规范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防错设计机制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人机工程考量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信息载体功能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92919" y="14713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42135" y="482330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42135" y="3187764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77002" y="1805928"/>
            <a:ext cx="4405069" cy="112758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每个字段设置都应经过价值分析，避免收集无效数据，确保表格内容与质量目标直接相关。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7002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必要性原则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7002" y="5176569"/>
            <a:ext cx="4346229" cy="116430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填写方式设计应便于现场人员快速准确完成，对专业术语提供填写示例或注释说明。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7002" y="3507078"/>
            <a:ext cx="4346229" cy="116543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采用最精简的字段结构达成记录目的，单个表格字段数原则上不超过20个，复杂流程应分表处理。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6634" y="153431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6634" y="489123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6634" y="324704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42135" y="145598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392919" y="3203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7227786" y="1821335"/>
            <a:ext cx="4383960" cy="1112174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电子表格需支持主流办公软件打开编辑，纸质表格尺寸应符合标准档案装订要求。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27786" y="3522485"/>
            <a:ext cx="4383960" cy="1150023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预留足够的备注区域和备用字段，适应业务流程可能的调整需求。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87418" y="15306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87418" y="32624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27786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兼容性原则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77002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简洁性原则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27786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扩展性原则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77002" y="4827386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可操作性原则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实施与维护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9" name="AutoShape 9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2" name="Connector 12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版本控制流程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定期评审制度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使用培训机制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建立严格的表格发布、修订、作废流程，所有变更必须通过变更控制委员会评审。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新表格启用前应组织专项培训，制作填写示范视频或图示指南，确保执行层准确理解要求。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每季度对表格使用效果进行评估，收集各部门改进建议，及时优化设计缺陷。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电子化迁移策略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302584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存档管理规范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制定纸质表格向电子表单系统的过渡计划，包括数据迁移规则和系统验证方案。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5764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明确不同类别表格的保存期限和存储方式，质量记录保存应符合监管审计要求。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65764" y="4780608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65764" y="5298231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建立表格问题反馈渠道，将常见填写错误分析结果反哺到表格优化设计中。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综合实践与优化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文件整合策略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8466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标准化模板应用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48466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采用统一的文档模板和格式规范，确保所有质量管理体系文件在结构、术语和排版上保持一致，便于跨部门协作和查阅。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64262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模块化设计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4262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将复杂流程分解为独立模块（如程序文件、作业指导书、记录表格），通过交叉引用实现灵活组合，降低维护成本。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5287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版本控制机制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5287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建立严格的版本编号规则和修订历史记录，确保文件更新可追溯，避免因版本混乱导致执行偏差。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16600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数字化管理工具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16600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引入专业文档管理系统（如SharePoint或Confluence），实现文件集中存储、权限控制和自动化审批流程。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37121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跨部门协同评审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37121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组织多部门联合评审关键文件，确保内容覆盖实际业务需求，减少后期执行中的歧义或冲突。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内审方法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管理评审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改进措施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实施内审员培训，制定审核计划，掌握不符合项识别技巧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开展纠正预防措施培训，掌握根本原因分析方法与改进技术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管理评审培训：包括输入输出要求、决策流程等，确保评审有效性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改进策略：体系优化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审核工具：运用检查表、抽样方法等专业工具提升审核有效性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流程优化：通过PDCA循环持续改进业务流程，消除质量隐患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评审工具：采用数据分析软件等数字化工具提升评审决策质量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改进策略：技术应用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审核与改进方法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常见挑战解决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文件与实际脱节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78857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多体系融合困难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42611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员工抵触新流程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95390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法规更新滞后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5914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电子化转型阻力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定期组织“现场走查”活动，比对文件描述与实际操作差异，动态调整内容以确保指导有效性。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采用“一体化手册”框架，整合ISO 9001、ISO 14001等标准要求，避免重复条款和资源浪费。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通过情景模拟培训和可视化操作指南（如流程图、短视频），降低新文件的学习门槛。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2395390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20899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订阅行业法规动态，设立专人负责跟踪变更，确保文件修订与外部要求同步。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15914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638465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分阶段推行无纸化办公，先试点后推广，配套提供IT支持和操作培训。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质量管理体系文件基础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97796" y="2675719"/>
            <a:ext cx="2236351" cy="2236351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159263" y="2904531"/>
            <a:ext cx="1854217" cy="1854217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094045" y="1171975"/>
            <a:ext cx="5287891" cy="5288400"/>
          </a:xfrm>
          <a:prstGeom prst="arc">
            <a:avLst>
              <a:gd name="adj1" fmla="val 18842372"/>
              <a:gd name="adj2" fmla="val 2610861"/>
            </a:avLst>
          </a:prstGeom>
          <a:noFill/>
          <a:ln w="6350">
            <a:solidFill>
              <a:schemeClr val="accent3">
                <a:alpha val="100000"/>
              </a:schemeClr>
            </a:solidFill>
            <a:prstDash val="dash"/>
          </a:ln>
        </p:spPr>
      </p:sp>
      <p:sp>
        <p:nvSpPr>
          <p:cNvPr id="5" name="AutoShape 5"/>
          <p:cNvSpPr/>
          <p:nvPr/>
        </p:nvSpPr>
        <p:spPr>
          <a:xfrm flipH="1">
            <a:off x="850006" y="1171975"/>
            <a:ext cx="5288400" cy="5288400"/>
          </a:xfrm>
          <a:prstGeom prst="arc">
            <a:avLst>
              <a:gd name="adj1" fmla="val 18842372"/>
              <a:gd name="adj2" fmla="val 2610861"/>
            </a:avLst>
          </a:prstGeom>
          <a:noFill/>
          <a:ln w="6350">
            <a:solidFill>
              <a:schemeClr val="accent3">
                <a:alpha val="100000"/>
              </a:schemeClr>
            </a:solidFill>
            <a:prstDash val="dash"/>
          </a:ln>
        </p:spPr>
      </p:sp>
      <p:sp>
        <p:nvSpPr>
          <p:cNvPr id="6" name="AutoShape 6"/>
          <p:cNvSpPr/>
          <p:nvPr/>
        </p:nvSpPr>
        <p:spPr>
          <a:xfrm>
            <a:off x="1746454" y="1538002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5400000">
            <a:off x="1142235" y="1621532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 flipH="1">
            <a:off x="2497971" y="2044408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手册、程序文件、作业指导书、记录表单四类构成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 flipH="1">
            <a:off x="2497973" y="1718106"/>
            <a:ext cx="1381125" cy="2381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文件类型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 flipH="1">
            <a:off x="6489435" y="1538002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5400000">
            <a:off x="9868591" y="1621532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 flipH="1">
            <a:off x="6954024" y="2044408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组织内部全流程覆盖与外部标准对接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 flipH="1">
            <a:off x="7013480" y="1718106"/>
            <a:ext cx="2700173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适用范围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24082" y="3226111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5400000">
            <a:off x="319863" y="3309641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 flipH="1">
            <a:off x="1675599" y="3732517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政策层、流程层、执行层三级架构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 flipH="1">
            <a:off x="1675601" y="3406215"/>
            <a:ext cx="1571625" cy="2381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体系结构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 flipH="1">
            <a:off x="7326755" y="3226112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 rot="5400000">
            <a:off x="10705910" y="3309642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 flipH="1">
            <a:off x="7694648" y="3732518"/>
            <a:ext cx="28479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版本与变更管理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 flipH="1">
            <a:off x="7778228" y="3406216"/>
            <a:ext cx="277117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文件控制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746454" y="4912071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 rot="5400000">
            <a:off x="1142235" y="4995601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4" name="TextBox 24"/>
          <p:cNvSpPr txBox="1"/>
          <p:nvPr/>
        </p:nvSpPr>
        <p:spPr>
          <a:xfrm flipH="1">
            <a:off x="2497971" y="5418477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符合性、系统性、可操作性三大核心要求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2497973" y="5092175"/>
            <a:ext cx="1381125" cy="2381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编写原则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6489435" y="4912071"/>
            <a:ext cx="3985999" cy="1211059"/>
          </a:xfrm>
          <a:prstGeom prst="homePlate">
            <a:avLst>
              <a:gd name="adj" fmla="val 237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7" name="AutoShape 27"/>
          <p:cNvSpPr/>
          <p:nvPr/>
        </p:nvSpPr>
        <p:spPr>
          <a:xfrm rot="5400000">
            <a:off x="9868591" y="4995601"/>
            <a:ext cx="1211061" cy="104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8" name="TextBox 28"/>
          <p:cNvSpPr txBox="1"/>
          <p:nvPr/>
        </p:nvSpPr>
        <p:spPr>
          <a:xfrm flipH="1">
            <a:off x="6954024" y="5418477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跨部门文件衔接与信息传递机制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 flipH="1">
            <a:off x="7122336" y="5092175"/>
            <a:ext cx="2589742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接口关系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4997796" y="1433390"/>
            <a:ext cx="2236351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50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范围限定</a:t>
            </a:r>
            <a:endParaRPr lang="en-US" sz="1550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1" name="Connector 31"/>
          <p:cNvCxnSpPr/>
          <p:nvPr/>
        </p:nvCxnSpPr>
        <p:spPr>
          <a:xfrm>
            <a:off x="6094045" y="1781155"/>
            <a:ext cx="0" cy="831982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headEnd type="oval"/>
            <a:tailEnd type="non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2" name="Connector 32"/>
          <p:cNvCxnSpPr/>
          <p:nvPr/>
        </p:nvCxnSpPr>
        <p:spPr>
          <a:xfrm flipV="1">
            <a:off x="6094045" y="5074746"/>
            <a:ext cx="0" cy="922484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headEnd type="oval"/>
            <a:tailEnd type="non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TextBox 33"/>
          <p:cNvSpPr txBox="1"/>
          <p:nvPr/>
        </p:nvSpPr>
        <p:spPr>
          <a:xfrm>
            <a:off x="5159263" y="3470045"/>
            <a:ext cx="1963073" cy="3238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>
                <a:solidFill>
                  <a:srgbClr val="F3F4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文件范畴界定</a:t>
            </a:r>
            <a:endParaRPr lang="en-US" sz="2100">
              <a:solidFill>
                <a:srgbClr val="F3F4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363378" y="3988574"/>
            <a:ext cx="1495425" cy="342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8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标准间关联性</a:t>
            </a:r>
            <a:endParaRPr lang="en-US" sz="8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定义与范畴</a:t>
            </a:r>
            <a:endParaRPr lang="en-US" sz="28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505268" y="1853004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707787" y="3561513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38" name="Freeform 38"/>
          <p:cNvSpPr/>
          <p:nvPr/>
        </p:nvSpPr>
        <p:spPr>
          <a:xfrm>
            <a:off x="1530159" y="5285219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39" name="Freeform 39"/>
          <p:cNvSpPr/>
          <p:nvPr/>
        </p:nvSpPr>
        <p:spPr>
          <a:xfrm>
            <a:off x="11096459" y="3561513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40" name="Freeform 40"/>
          <p:cNvSpPr/>
          <p:nvPr/>
        </p:nvSpPr>
        <p:spPr>
          <a:xfrm>
            <a:off x="10231624" y="5285219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41" name="Freeform 41"/>
          <p:cNvSpPr/>
          <p:nvPr/>
        </p:nvSpPr>
        <p:spPr>
          <a:xfrm>
            <a:off x="10259139" y="1911150"/>
            <a:ext cx="432590" cy="4647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9F8F7">
              <a:alpha val="100000"/>
            </a:srgbClr>
          </a:solidFill>
        </p:spPr>
      </p:sp>
      <p:sp>
        <p:nvSpPr>
          <p:cNvPr id="42" name="TextBox 42"/>
          <p:cNvSpPr txBox="1"/>
          <p:nvPr/>
        </p:nvSpPr>
        <p:spPr>
          <a:xfrm flipH="1">
            <a:off x="4968196" y="6123130"/>
            <a:ext cx="2238375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50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层级划分</a:t>
            </a:r>
            <a:endParaRPr lang="en-US" sz="1550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质量手册（一级文件）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记录表单（四级文件）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附录与引用文件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作业指导书（三级文件）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程序文件（二级文件）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文件结构概述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作为纲领性文件，阐明企业质量方针、目标、组织架构及体系范围，通常由最高管理者批准发布，具有战略指导意义。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描述跨部门业务流程（如不合格品控制、内部审核），规定“谁做、做什么、何时做”，需包含输入、输出、职责和关键控制点。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针对具体操作岗位的细化文件（如设备操作规程、检验标准），通过图文结合方式降低执行偏差风险。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作为体系运行的客观证据（如检验报告、培训记录），需设计可追溯性字段（如编号、签名、日期），保存期限应符合法规要求。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支持性文件（如国家标准、技术规范）需明确版本号，避免因引用过期标准导致技术性不符合。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基本编写要求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使用简洁易懂的语言，避免模糊表述（如“适当”“必要时”），量化要求（如“温度控制在25±2℃”）。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清晰性与可操作性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版本与变更控制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格式标准化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风险导向思维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审批与发布流程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培训与落实机制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采用唯一性文件编号和修订状态标识，变更时需评估影响范围并通知相关方，保留旧版文件备查。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统一页眉页脚、字体、章节编号规则，推荐采用企业模板库，提升文件专业性和一致性。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在编写过程中识别潜在风险（如关键工序失效），通过增加控制点或应急预案降低质量风险。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文件发布前需经授权人员审批（如质量负责人、技术专家），电子化系统需设置权限管控防止未授权修改。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新文件发布后需组织针对性培训，并通过现场抽查、记录审核验证执行效果，确保“写所做，做所写”。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质量手册编写指南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165" y="1183728"/>
            <a:ext cx="11459846" cy="692146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458055" y="3155486"/>
            <a:ext cx="9275890" cy="605612"/>
          </a:xfrm>
          <a:custGeom>
            <a:avLst/>
            <a:gdLst/>
            <a:ahLst/>
            <a:cxnLst/>
            <a:rect l="l" t="t" r="r" b="b"/>
            <a:pathLst>
              <a:path w="8348133" h="561260">
                <a:moveTo>
                  <a:pt x="0" y="561260"/>
                </a:moveTo>
                <a:cubicBezTo>
                  <a:pt x="2751667" y="-155585"/>
                  <a:pt x="5545667" y="-212029"/>
                  <a:pt x="8348133" y="544326"/>
                </a:cubicBez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1335949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68384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00075" y="3059561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33253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0665687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696624" y="2070762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345208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012773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010077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0342511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2917461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引用标准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49896" y="3438475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术语定义</a:t>
            </a:r>
            <a:endParaRPr lang="en-US" sz="12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82330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职责分配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14765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体系描述</a:t>
            </a:r>
            <a:endParaRPr lang="en-US" sz="12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9165" y="1298297"/>
            <a:ext cx="11460480" cy="5010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B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阐明宗旨</a:t>
            </a:r>
            <a:endParaRPr lang="en-US" sz="2400">
              <a:solidFill>
                <a:srgbClr val="FB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49287" y="4907084"/>
            <a:ext cx="2125418" cy="165225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369165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93136" y="4504822"/>
            <a:ext cx="15259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核心要素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737715" y="4326646"/>
            <a:ext cx="81624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585026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规定范围</a:t>
            </a:r>
            <a:endParaRPr lang="en-US" sz="12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5034035" y="4458017"/>
            <a:ext cx="2125418" cy="2118566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2701600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7366469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7" name="AutoShape 27"/>
          <p:cNvSpPr/>
          <p:nvPr/>
        </p:nvSpPr>
        <p:spPr>
          <a:xfrm>
            <a:off x="9698903" y="4305000"/>
            <a:ext cx="2125418" cy="2254343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9697417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9821387" y="452387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过程架构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11027868" y="427902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2696388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2" name="TextBox 32"/>
          <p:cNvSpPr txBox="1"/>
          <p:nvPr/>
        </p:nvSpPr>
        <p:spPr>
          <a:xfrm>
            <a:off x="2820358" y="421474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法规依据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4026838" y="401751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5030013" y="3761099"/>
            <a:ext cx="2125418" cy="69691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5" name="TextBox 35"/>
          <p:cNvSpPr txBox="1"/>
          <p:nvPr/>
        </p:nvSpPr>
        <p:spPr>
          <a:xfrm>
            <a:off x="5153983" y="396732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概念说明</a:t>
            </a:r>
            <a:endParaRPr lang="en-US" sz="1200">
              <a:solidFill>
                <a:srgbClr val="FB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6341413" y="377009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7354113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TextBox 38"/>
          <p:cNvSpPr txBox="1"/>
          <p:nvPr/>
        </p:nvSpPr>
        <p:spPr>
          <a:xfrm>
            <a:off x="7478083" y="4200877"/>
            <a:ext cx="13735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权责说明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8665513" y="399846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690272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明确质量管理体系边界与适用领域，界定手册覆盖的产品、服务及活动范围。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90272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通过范围界定，确保体系要求与组织实际业务精准匹配。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049778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采用PDCA循环展示质量管理体系过程相互作用关系。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049778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通过过程地图实现体系要求的系统化整合与可视化呈现。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054918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列出适用的ISO9001条款、国家法规及行业规范要求。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054918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标注文件控制程序、记录管理程序等支撑性文件索引。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054918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通过标准引用，建立与国际规范接轨的合规性基础。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712643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描述最高管理者、管代及各职能部门的质量职责。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712643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规定质量目标制定、评审和改进活动的责任归属。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712643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通过职责划分，形成全员参与的质量管理责任网络。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383780" y="4656708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解释质量方针、过程方法等专用术语的特定含义。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383780" y="5181227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统一组织内部对质量管理关键概念的理解标准。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383780" y="5695576"/>
            <a:ext cx="1438275" cy="723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通过术语标准化，消除跨部门沟通中的歧义与认知偏差。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Freeform 53"/>
          <p:cNvSpPr/>
          <p:nvPr/>
        </p:nvSpPr>
        <p:spPr>
          <a:xfrm>
            <a:off x="1307454" y="288038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4" name="Freeform 54"/>
          <p:cNvSpPr/>
          <p:nvPr/>
        </p:nvSpPr>
        <p:spPr>
          <a:xfrm>
            <a:off x="10656484" y="289943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TextBox 55"/>
          <p:cNvSpPr txBox="1"/>
          <p:nvPr/>
        </p:nvSpPr>
        <p:spPr>
          <a:xfrm>
            <a:off x="906809" y="519647"/>
            <a:ext cx="5716905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10101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手册目的与内容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3552466" y="2463591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4F4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>
            <a:off x="8245909" y="2464759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  <p:sp>
        <p:nvSpPr>
          <p:cNvPr id="59" name="Freeform 59"/>
          <p:cNvSpPr/>
          <p:nvPr/>
        </p:nvSpPr>
        <p:spPr>
          <a:xfrm>
            <a:off x="5906295" y="2317994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成立专项编写小组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组建由质量部门牵头、跨部门骨干参与的团队，确保手册内容兼顾专业性和实操性，避免单一部门视角的局限性。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开展现状调研与分析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通过访谈、文档审查等方式梳理现有流程，识别与标准要求的差距，为手册内容设计提供数据支持。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设计手册框架与模板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参考ISO 9001等标准条款结构，采用分级目录形式（如章节、附录），统一排版风格和术语定义。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分模块编写与评审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按“质量方针—过程管理—资源保障”等模块分工撰写，每完成一个模块即组织跨部门评审，确保内容准确无冲突。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试点运行与优化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选择代表性部门或项目试用手册，收集反馈并修订表述模糊或操作性差的条款，提升手册的适用性。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编写步骤详解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F1F1F"/>
      </a:dk1>
      <a:lt1>
        <a:srgbClr val="F2F2F2"/>
      </a:lt1>
      <a:dk2>
        <a:srgbClr val="1F1F1F"/>
      </a:dk2>
      <a:lt2>
        <a:srgbClr val="FFFFFF"/>
      </a:lt2>
      <a:accent1>
        <a:srgbClr val="004DED"/>
      </a:accent1>
      <a:accent2>
        <a:srgbClr val="0043CD"/>
      </a:accent2>
      <a:accent3>
        <a:srgbClr val="0037A7"/>
      </a:accent3>
      <a:accent4>
        <a:srgbClr val="002C86"/>
      </a:accent4>
      <a:accent5>
        <a:srgbClr val="356ADB"/>
      </a:accent5>
      <a:accent6>
        <a:srgbClr val="5985E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4474</Words>
  <Application>WPS 文字</Application>
  <PresentationFormat>宽屏</PresentationFormat>
  <Paragraphs>619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Eras Medium ITC</vt:lpstr>
      <vt:lpstr>苹方-简</vt:lpstr>
      <vt:lpstr>微软雅黑</vt:lpstr>
      <vt:lpstr>汉仪旗黑</vt:lpstr>
      <vt:lpstr>儷宋 Pro</vt:lpstr>
      <vt:lpstr>Noto Sans SC</vt:lpstr>
      <vt:lpstr>Thonburi</vt:lpstr>
      <vt:lpstr>Eras Light ITC</vt:lpstr>
      <vt:lpstr>Segoe UI</vt:lpstr>
      <vt:lpstr>Arial</vt:lpstr>
      <vt:lpstr>宋体</vt:lpstr>
      <vt:lpstr>汉仪书宋二KW</vt:lpstr>
      <vt:lpstr>Arial Unicode MS</vt:lpstr>
      <vt:lpstr>Calibri</vt:lpstr>
      <vt:lpstr>Helvetica Neue</vt:lpstr>
      <vt:lpstr>等线</vt:lpstr>
      <vt:lpstr>汉仪中等线KW</vt:lpstr>
      <vt:lpstr>等线 Light</vt:lpstr>
      <vt:lpstr>Office 主题​​</vt:lpstr>
      <vt:lpstr>2_Office 主题</vt:lpstr>
      <vt:lpstr>质量管理体系文件编写指南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王林</cp:lastModifiedBy>
  <cp:revision>8</cp:revision>
  <dcterms:created xsi:type="dcterms:W3CDTF">2026-04-09T08:04:25Z</dcterms:created>
  <dcterms:modified xsi:type="dcterms:W3CDTF">2026-04-09T08:04:25Z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1535cee79d444b983a95888ff15e9350_1774966637_87390f6ad3a2c9747ddfd140b435b15e","ReservedCode1":"dcae4618e8ea7ea1cf5d8aa26d3b8a789bff9757af039e1c1d2eb09662e7a64f","ContentPropagator":"001191110000802100433B10001","PropagateID":"1535cee79d444b983a95888ff15e9350_1774966637_87390f6ad3a2c9747ddfd140b435b15e","ReservedCode2":"dcae4618e8ea7ea1cf5d8aa26d3b8a789bff9757af039e1c1d2eb09662e7a64f"}</vt:lpwstr>
  </property>
  <property fmtid="{D5CDD505-2E9C-101B-9397-08002B2CF9AE}" pid="3" name="ICV">
    <vt:lpwstr>3518FB6BCF288BB3895DD769EFA6BC37_43</vt:lpwstr>
  </property>
  <property fmtid="{D5CDD505-2E9C-101B-9397-08002B2CF9AE}" pid="4" name="KSOProductBuildVer">
    <vt:lpwstr>2052-6.11.0.8885</vt:lpwstr>
  </property>
</Properties>
</file>