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0" r:id="rId3"/>
  </p:sldMasterIdLst>
  <p:notesMasterIdLst>
    <p:notesMasterId r:id="rId64"/>
  </p:notesMasterIdLst>
  <p:sldIdLst>
    <p:sldId id="319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20" r:id="rId63"/>
  </p:sldIdLst>
  <p:sldSz cx="12192000" cy="68580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/>
    <p:restoredTop sz="94674"/>
  </p:normalViewPr>
  <p:slideViewPr>
    <p:cSldViewPr snapToGrid="0">
      <p:cViewPr varScale="1">
        <p:scale>
          <a:sx n="124" d="100"/>
          <a:sy n="124" d="100"/>
        </p:scale>
        <p:origin x="22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7" Type="http://schemas.openxmlformats.org/officeDocument/2006/relationships/tableStyles" Target="tableStyles.xml"/><Relationship Id="rId66" Type="http://schemas.openxmlformats.org/officeDocument/2006/relationships/viewProps" Target="viewProps.xml"/><Relationship Id="rId65" Type="http://schemas.openxmlformats.org/officeDocument/2006/relationships/presProps" Target="presProps.xml"/><Relationship Id="rId64" Type="http://schemas.openxmlformats.org/officeDocument/2006/relationships/notesMaster" Target="notesMasters/notesMaster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3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hiliangclub.com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 dirty="0">
                <a:latin typeface="Eras Medium ITC" panose="020B0602030504020804" pitchFamily="2" charset="0"/>
                <a:ea typeface="微软雅黑" charset="-122"/>
                <a:cs typeface="+mn-cs"/>
              </a:rPr>
              <a:t> </a:t>
            </a:r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775335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eaLnBrk="1" fontAlgn="base" hangingPunct="1"/>
            <a:r>
              <a:rPr lang="zh-CN" altLang="en-US" strike="noStrike" noProof="1" dirty="0">
                <a:latin typeface="Eras Medium ITC" panose="020B0602030504020804" pitchFamily="2" charset="0"/>
                <a:ea typeface="微软雅黑" charset="-122"/>
                <a:cs typeface="+mn-cs"/>
              </a:rPr>
              <a:t> </a:t>
            </a:r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  <p:pic>
        <p:nvPicPr>
          <p:cNvPr id="4" name="图片 3" descr="logo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375" y="59690"/>
            <a:ext cx="1301750" cy="553720"/>
          </a:xfrm>
          <a:prstGeom prst="rect">
            <a:avLst/>
          </a:prstGeom>
        </p:spPr>
      </p:pic>
      <p:sp>
        <p:nvSpPr>
          <p:cNvPr id="5" name="文本框 4"/>
          <p:cNvSpPr txBox="1"/>
          <p:nvPr userDrawn="1"/>
        </p:nvSpPr>
        <p:spPr>
          <a:xfrm>
            <a:off x="4764405" y="6445885"/>
            <a:ext cx="2850515" cy="2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lumMod val="65000"/>
                  </a:schemeClr>
                </a:solidFill>
              </a14:hiddenFill>
            </a:ext>
          </a:extLst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卓越质量智库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 | www.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uFillTx/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zhiliangclub</a:t>
            </a:r>
            <a:r>
              <a:rPr lang="en-US" altLang="zh-CN" sz="1200">
                <a:solidFill>
                  <a:schemeClr val="bg2">
                    <a:lumMod val="50000"/>
                  </a:schemeClr>
                </a:solidFill>
                <a:latin typeface="儷宋 Pro" panose="02020300000000000000" charset="-120"/>
                <a:cs typeface="儷宋 Pro" panose="02020300000000000000" charset="-120"/>
                <a:hlinkClick r:id="rId3" action="ppaction://hlinkfile"/>
              </a:rPr>
              <a:t>.com</a:t>
            </a:r>
            <a:endParaRPr lang="en-US" altLang="zh-CN" sz="1200">
              <a:solidFill>
                <a:schemeClr val="bg2">
                  <a:lumMod val="50000"/>
                </a:schemeClr>
              </a:solidFill>
              <a:latin typeface="儷宋 Pro" panose="02020300000000000000" charset="-120"/>
              <a:cs typeface="儷宋 Pro" panose="02020300000000000000" charset="-120"/>
              <a:hlinkClick r:id="rId3" action="ppaction://hlinkfil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48963-C8E2-1E4C-A771-F62A9F2C7DEC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1114B-15D0-654E-97CA-9E77F051A8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Click to edit Master title style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Click to edit Master text style</a:t>
            </a:r>
            <a:endParaRPr lang="zh-CN" altLang="en-US"/>
          </a:p>
          <a:p>
            <a:pPr lvl="1"/>
            <a:r>
              <a:rPr lang="zh-CN" altLang="en-US"/>
              <a:t>Second level</a:t>
            </a:r>
            <a:endParaRPr lang="zh-CN" altLang="en-US"/>
          </a:p>
          <a:p>
            <a:pPr lvl="2"/>
            <a:r>
              <a:rPr lang="zh-CN" altLang="en-US"/>
              <a:t>Third level</a:t>
            </a:r>
            <a:endParaRPr lang="zh-CN" altLang="en-US"/>
          </a:p>
          <a:p>
            <a:pPr lvl="3"/>
            <a:r>
              <a:rPr lang="zh-CN" altLang="en-US"/>
              <a:t>Fourth level</a:t>
            </a:r>
            <a:endParaRPr lang="zh-CN" altLang="en-US"/>
          </a:p>
          <a:p>
            <a:pPr lvl="4"/>
            <a:r>
              <a:rPr lang="zh-CN" altLang="en-US"/>
              <a:t>Fifth level</a:t>
            </a:r>
            <a:endParaRPr lang="zh-CN" altLang="en-US"/>
          </a:p>
        </p:txBody>
      </p:sp>
      <p:sp>
        <p:nvSpPr>
          <p:cNvPr id="3076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  <p:sp>
        <p:nvSpPr>
          <p:cNvPr id="3077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endParaRPr lang="zh-CN" altLang="en-US" strike="noStrike" noProof="1" dirty="0">
              <a:latin typeface="Eras Medium ITC" panose="020B0602030504020804" pitchFamily="2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lvl1pPr marL="0" lvl="0" indent="0" algn="l" defTabSz="914400" eaLnBrk="0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lvl="0" indent="-228600" algn="l" defTabSz="914400" eaLnBrk="0" fontAlgn="base" latinLnBrk="0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90204" pitchFamily="34" charset="0"/>
        <a:buChar char="•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lvl="1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90204" pitchFamily="34" charset="0"/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2pPr>
      <a:lvl3pPr marL="914400" lvl="2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3pPr>
      <a:lvl4pPr marL="1371600" lvl="3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4pPr>
      <a:lvl5pPr marL="1828800" lvl="4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5pPr>
      <a:lvl6pPr marL="2286000" lvl="5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6pPr>
      <a:lvl7pPr marL="2743200" lvl="6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7pPr>
      <a:lvl8pPr marL="3200400" lvl="7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8pPr>
      <a:lvl9pPr marL="3657600" lvl="8" indent="0" algn="l" defTabSz="91440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Font typeface="Arial" panose="020B0604020202090204" pitchFamily="34" charset="0"/>
        <a:buNone/>
        <a:defRPr b="0" i="0" u="none" kern="1200" baseline="0">
          <a:solidFill>
            <a:schemeClr val="tx1"/>
          </a:solidFill>
          <a:latin typeface="Eras Medium ITC" panose="020B0602030504020804" pitchFamily="2" charset="0"/>
          <a:ea typeface="微软雅黑" charset="-122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5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3.jpeg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6.jpeg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9.jpeg"/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0.jpeg"/><Relationship Id="rId1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3.jpeg"/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6.jpeg"/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9.jpeg"/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0.jpeg"/><Relationship Id="rId1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5.jpeg"/><Relationship Id="rId1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6.jpe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7.jpeg"/><Relationship Id="rId1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8.jpeg"/><Relationship Id="rId1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1.jpeg"/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2.jpeg"/><Relationship Id="rId1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5.jpeg"/><Relationship Id="rId1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6.jpeg"/><Relationship Id="rId1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9.jpeg"/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2.jpeg"/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5.jpeg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1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6.jpeg"/><Relationship Id="rId1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5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9.jpeg"/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62.jpeg"/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3.jpeg"/><Relationship Id="rId1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4.jpeg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6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9436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86868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1097280" y="1371600"/>
            <a:ext cx="9875520" cy="438912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65760" tIns="457200"/>
          <a:lstStyle/>
          <a:p>
            <a:pPr algn="ctr">
              <a:defRPr sz="4400" b="1">
                <a:solidFill>
                  <a:srgbClr val="0EA5E9"/>
                </a:solidFill>
              </a:defRPr>
            </a:pPr>
            <a:r>
              <a:t>六西格玛绿带培训</a:t>
            </a:r>
          </a:p>
          <a:p>
            <a:pPr>
              <a:defRPr sz="1800">
                <a:solidFill>
                  <a:srgbClr val="64748B"/>
                </a:solidFill>
              </a:defRPr>
            </a:pPr>
            <a:r>
              <a:t>包含DMAIC全流程讲解、MINITAB实操、案例分析、考试题库，适合企业内部培训和个人学习，绿带认证备考必备</a:t>
            </a:r>
          </a:p>
          <a:p>
            <a:pPr>
              <a:defRPr sz="14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6400800"/>
            <a:ext cx="4114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64748B"/>
                </a:solidFill>
              </a:defRPr>
            </a:pPr>
            <a:r>
              <a:t>知识编号 6.1.1 · DMAIC 项目路径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18199" y="1091952"/>
            <a:ext cx="5575592" cy="5575592"/>
          </a:xfrm>
          <a:prstGeom prst="ellipse">
            <a:avLst/>
          </a:prstGeom>
          <a:solidFill>
            <a:schemeClr val="accent2">
              <a:alpha val="28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-716914" y="1530366"/>
            <a:ext cx="4698762" cy="4698762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747792" y="3064516"/>
            <a:ext cx="1219200" cy="1219200"/>
          </a:xfrm>
          <a:prstGeom prst="ellipse">
            <a:avLst/>
          </a:prstGeom>
          <a:ln w="19050">
            <a:solidFill>
              <a:schemeClr val="accent1"/>
            </a:solidFill>
            <a:prstDash val="solid"/>
          </a:ln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120560" y="4879707"/>
            <a:ext cx="1219200" cy="1219200"/>
          </a:xfrm>
          <a:prstGeom prst="ellipse">
            <a:avLst/>
          </a:prstGeom>
          <a:ln w="19050">
            <a:solidFill>
              <a:schemeClr val="accent1"/>
            </a:solidFill>
            <a:prstDash val="solid"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120560" y="1261872"/>
            <a:ext cx="1219200" cy="1219200"/>
          </a:xfrm>
          <a:prstGeom prst="ellipse">
            <a:avLst/>
          </a:prstGeom>
          <a:ln w="19050">
            <a:solidFill>
              <a:schemeClr val="accent1"/>
            </a:solidFill>
            <a:prstDash val="solid"/>
          </a:ln>
        </p:spPr>
      </p:pic>
      <p:sp>
        <p:nvSpPr>
          <p:cNvPr id="7" name="TextBox 7"/>
          <p:cNvSpPr txBox="1"/>
          <p:nvPr/>
        </p:nvSpPr>
        <p:spPr>
          <a:xfrm>
            <a:off x="290428" y="2135998"/>
            <a:ext cx="3192434" cy="3487499"/>
          </a:xfrm>
          <a:prstGeom prst="rect">
            <a:avLst/>
          </a:prstGeom>
        </p:spPr>
        <p:txBody>
          <a:bodyPr vert="horz" wrap="square" lIns="114300" tIns="57150" rIns="114300" bIns="57150" rtlCol="0" anchor="ctr" anchorCtr="1">
            <a:normAutofit/>
          </a:bodyPr>
          <a:lstStyle/>
          <a:p>
            <a:pPr>
              <a:lnSpc>
                <a:spcPct val="140000"/>
              </a:lnSpc>
              <a:spcBef>
                <a:spcPct val="0"/>
              </a:spcBef>
            </a:pPr>
            <a:r>
              <a:rPr lang="en-US" sz="1875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测量阶段的核心是通过数据量化流程现状，验证改进潜力，为根因分析提供科学依据。</a:t>
            </a:r>
            <a:endParaRPr lang="en-US" sz="1875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299649" y="1691003"/>
            <a:ext cx="4800600" cy="70485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确定关键输入/输出变量（KPIVs/KPOVs），制定抽样策略，确保数据代表性和可靠性。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299649" y="1091952"/>
            <a:ext cx="4699227" cy="586859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025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数据收集计划设计</a:t>
            </a:r>
            <a:endParaRPr lang="en-US" sz="2025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299649" y="3564943"/>
            <a:ext cx="4800600" cy="68580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评估量具的重复性与再现性（GR&amp;R），消除测量误差对结果的干扰。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299649" y="2964930"/>
            <a:ext cx="4699227" cy="587821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025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测量系统分析（MSA）</a:t>
            </a:r>
            <a:endParaRPr lang="en-US" sz="2025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299649" y="5439059"/>
            <a:ext cx="4800600" cy="70485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计算Cp/Cpk指标，量化当前流程的西格玛水平，识别与目标值的差距。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299649" y="4879707"/>
            <a:ext cx="4699227" cy="547161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025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过程能力分析</a:t>
            </a:r>
            <a:endParaRPr lang="en-US" sz="2025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测量阶段工具与技术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1554046">
            <a:off x="8870490" y="1599332"/>
            <a:ext cx="1035702" cy="1285450"/>
          </a:xfrm>
          <a:prstGeom prst="roundRect">
            <a:avLst>
              <a:gd name="adj" fmla="val 16667"/>
            </a:avLst>
          </a:prstGeom>
          <a:solidFill>
            <a:schemeClr val="accent5">
              <a:alpha val="100000"/>
            </a:schemeClr>
          </a:solidFill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r>
              <a:rPr lang="en-US" sz="27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1100"/>
          </a:p>
          <a:p>
            <a:pPr algn="ctr">
              <a:lnSpc>
                <a:spcPct val="100000"/>
              </a:lnSpc>
              <a:spcBef>
                <a:spcPts val="375"/>
              </a:spcBef>
            </a:pPr>
          </a:p>
          <a:p>
            <a:pPr algn="ctr">
              <a:lnSpc>
                <a:spcPct val="100000"/>
              </a:lnSpc>
              <a:spcBef>
                <a:spcPts val="375"/>
              </a:spcBef>
            </a:pPr>
            <a:endParaRPr lang="en-US" sz="900">
              <a:solidFill>
                <a:srgbClr val="000000">
                  <a:alpha val="100000"/>
                </a:srgbClr>
              </a:solidFill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3" name="AutoShape 3"/>
          <p:cNvSpPr/>
          <p:nvPr/>
        </p:nvSpPr>
        <p:spPr>
          <a:xfrm rot="1554046">
            <a:off x="5559153" y="1599332"/>
            <a:ext cx="1035702" cy="1285450"/>
          </a:xfrm>
          <a:prstGeom prst="roundRect">
            <a:avLst>
              <a:gd name="adj" fmla="val 16667"/>
            </a:avLst>
          </a:prstGeom>
          <a:solidFill>
            <a:schemeClr val="accent4">
              <a:alpha val="100000"/>
            </a:schemeClr>
          </a:solidFill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r>
              <a:rPr lang="en-US" sz="27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1100"/>
          </a:p>
          <a:p>
            <a:pPr algn="ctr">
              <a:lnSpc>
                <a:spcPct val="100000"/>
              </a:lnSpc>
              <a:spcBef>
                <a:spcPts val="375"/>
              </a:spcBef>
            </a:pPr>
          </a:p>
          <a:p>
            <a:pPr algn="ctr">
              <a:lnSpc>
                <a:spcPct val="100000"/>
              </a:lnSpc>
              <a:spcBef>
                <a:spcPts val="375"/>
              </a:spcBef>
            </a:pPr>
            <a:endParaRPr lang="en-US" sz="900">
              <a:solidFill>
                <a:srgbClr val="000000">
                  <a:alpha val="100000"/>
                </a:srgbClr>
              </a:solidFill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4" name="AutoShape 4"/>
          <p:cNvSpPr/>
          <p:nvPr/>
        </p:nvSpPr>
        <p:spPr>
          <a:xfrm rot="1554046">
            <a:off x="2227472" y="1599332"/>
            <a:ext cx="1035702" cy="1285450"/>
          </a:xfrm>
          <a:prstGeom prst="roundRect">
            <a:avLst>
              <a:gd name="adj" fmla="val 16667"/>
            </a:avLst>
          </a:prstGeom>
          <a:solidFill>
            <a:schemeClr val="accent3">
              <a:alpha val="100000"/>
            </a:schemeClr>
          </a:solidFill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r>
              <a:rPr lang="en-US" sz="27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1100"/>
          </a:p>
          <a:p>
            <a:pPr algn="ctr">
              <a:lnSpc>
                <a:spcPct val="100000"/>
              </a:lnSpc>
              <a:spcBef>
                <a:spcPts val="375"/>
              </a:spcBef>
            </a:pPr>
          </a:p>
          <a:p>
            <a:pPr algn="ctr">
              <a:lnSpc>
                <a:spcPct val="100000"/>
              </a:lnSpc>
              <a:spcBef>
                <a:spcPts val="375"/>
              </a:spcBef>
            </a:pPr>
            <a:endParaRPr lang="en-US" sz="900">
              <a:solidFill>
                <a:srgbClr val="000000">
                  <a:alpha val="100000"/>
                </a:srgbClr>
              </a:solidFill>
              <a:latin typeface="Microsoft Yahei"/>
              <a:ea typeface="Microsoft Yahei"/>
              <a:cs typeface="Microsoft Yahei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77693" y="2395393"/>
            <a:ext cx="10511844" cy="3248940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6" name="TextBox 6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分析-改进-控制阶段衔接逻辑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211558" y="3328703"/>
            <a:ext cx="3067530" cy="1930775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marL="228600" lvl="1" indent="-228600" algn="l">
              <a:lnSpc>
                <a:spcPct val="140000"/>
              </a:lnSpc>
              <a:buFont typeface="Arial" panose="020B0604020202090204"/>
              <a:buChar char="•"/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根因定位工具：结合鱼骨图、假设检验（如t检验、ANOVA）和回归分析，锁定关键影响因素，避免表面化改进。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40000"/>
              </a:lnSpc>
              <a:buFont typeface="Arial" panose="020B0604020202090204"/>
              <a:buChar char="•"/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失效模式分析（FMEA）：评估潜在失效风险及其影响，优先处理高风险因子，为改进方案提供优先级排序。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260998" y="2838528"/>
            <a:ext cx="2968650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分析阶段驱动改进方向</a:t>
            </a:r>
            <a:endParaRPr lang="en-US" sz="17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543238" y="3325072"/>
            <a:ext cx="3067530" cy="1930775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marL="228600" lvl="1" indent="-228600" algn="l">
              <a:lnSpc>
                <a:spcPct val="140000"/>
              </a:lnSpc>
              <a:buFont typeface="Arial" panose="020B0604020202090204"/>
              <a:buChar char="•"/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实验设计（DOE）：通过因子试验优化参数组合，验证方案有效性，确保改进措施可量化、可复制。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40000"/>
              </a:lnSpc>
              <a:buFont typeface="Arial" panose="020B0604020202090204"/>
              <a:buChar char="•"/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试点实施与成本评估：在小范围流程中测试解决方案，同步分析ROI（投资回报率），确保财务可行性。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592679" y="2834897"/>
            <a:ext cx="2968650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4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改进阶段验证解决方案</a:t>
            </a:r>
            <a:endParaRPr lang="en-US" sz="1700" b="1">
              <a:solidFill>
                <a:schemeClr val="accent4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854576" y="3312563"/>
            <a:ext cx="3067530" cy="1930775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marL="228600" lvl="1" indent="-228600" algn="l">
              <a:lnSpc>
                <a:spcPct val="140000"/>
              </a:lnSpc>
              <a:buFont typeface="Arial" panose="020B0604020202090204"/>
              <a:buChar char="•"/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标准化文档更新：修订SOP（标准作业程序），嵌入改进后的操作规范，防止流程倒退。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40000"/>
              </a:lnSpc>
              <a:buFont typeface="Arial" panose="020B0604020202090204"/>
              <a:buChar char="•"/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监控机制建立：部署控制图（如X-bar R图）和SPC（统计过程控制）工具，持续跟踪关键指标波动。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7904016" y="2822388"/>
            <a:ext cx="2968650" cy="56039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1700" b="1">
                <a:solidFill>
                  <a:schemeClr val="accent5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控制阶段固化成果</a:t>
            </a:r>
            <a:endParaRPr lang="en-US" sz="1700" b="1">
              <a:solidFill>
                <a:schemeClr val="accent5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13" name="Connector 13"/>
          <p:cNvCxnSpPr/>
          <p:nvPr/>
        </p:nvCxnSpPr>
        <p:spPr>
          <a:xfrm>
            <a:off x="816742" y="2395393"/>
            <a:ext cx="10472796" cy="0"/>
          </a:xfrm>
          <a:prstGeom prst="line">
            <a:avLst/>
          </a:prstGeom>
          <a:ln w="19050">
            <a:solidFill>
              <a:schemeClr val="accent1"/>
            </a:solidFill>
            <a:prstDash val="solid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929" y="2882845"/>
            <a:ext cx="6029325" cy="262320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575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项目定义与章程制定</a:t>
            </a:r>
            <a:endParaRPr lang="en-US" sz="4575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01929" y="1498692"/>
            <a:ext cx="5934075" cy="11049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77000"/>
              </a:lnSpc>
            </a:pPr>
            <a:r>
              <a:rPr lang="en-US" sz="7200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7200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78633" y="3934362"/>
            <a:ext cx="2891725" cy="228902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578633" y="1489452"/>
            <a:ext cx="2891725" cy="228902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问题陈述与项目范围界定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6698935" y="1489452"/>
            <a:ext cx="2914650" cy="291465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9780389" y="1489452"/>
            <a:ext cx="1714500" cy="2914650"/>
          </a:xfrm>
          <a:prstGeom prst="rect">
            <a:avLst/>
          </a:prstGeom>
          <a:solidFill>
            <a:schemeClr val="accent2">
              <a:alpha val="20000"/>
              <a:lumMod val="75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6698935" y="4585077"/>
            <a:ext cx="2914650" cy="1619250"/>
          </a:xfrm>
          <a:prstGeom prst="rect">
            <a:avLst/>
          </a:prstGeom>
          <a:solidFill>
            <a:schemeClr val="accent4">
              <a:alpha val="2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9780389" y="4585077"/>
            <a:ext cx="1714500" cy="161925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alphaModFix amt="100000"/>
          </a:blip>
          <a:srcRect l="16675" r="16675"/>
          <a:stretch>
            <a:fillRect/>
          </a:stretch>
        </p:blipFill>
        <p:spPr>
          <a:xfrm>
            <a:off x="6784660" y="1575177"/>
            <a:ext cx="2743200" cy="27432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alphaModFix amt="100000"/>
          </a:blip>
          <a:srcRect/>
          <a:stretch>
            <a:fillRect/>
          </a:stretch>
        </p:blipFill>
        <p:spPr>
          <a:xfrm>
            <a:off x="6784660" y="4670802"/>
            <a:ext cx="2743200" cy="14478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alphaModFix amt="100000"/>
          </a:blip>
          <a:srcRect l="31255" r="31255"/>
          <a:stretch>
            <a:fillRect/>
          </a:stretch>
        </p:blipFill>
        <p:spPr>
          <a:xfrm>
            <a:off x="9866115" y="1575177"/>
            <a:ext cx="1543050" cy="27432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9866114" y="4670802"/>
            <a:ext cx="1543050" cy="1447800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3" name="Freeform 13"/>
          <p:cNvSpPr/>
          <p:nvPr/>
        </p:nvSpPr>
        <p:spPr>
          <a:xfrm>
            <a:off x="10232888" y="5037575"/>
            <a:ext cx="809504" cy="809504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800" y="79486"/>
                </a:moveTo>
                <a:cubicBezTo>
                  <a:pt x="152800" y="79486"/>
                  <a:pt x="133750" y="38891"/>
                  <a:pt x="90888" y="38891"/>
                </a:cubicBezTo>
                <a:cubicBezTo>
                  <a:pt x="44053" y="38891"/>
                  <a:pt x="19450" y="78581"/>
                  <a:pt x="19450" y="118262"/>
                </a:cubicBezTo>
                <a:cubicBezTo>
                  <a:pt x="19450" y="184147"/>
                  <a:pt x="152800" y="265900"/>
                  <a:pt x="152800" y="265900"/>
                </a:cubicBezTo>
                <a:cubicBezTo>
                  <a:pt x="152800" y="265900"/>
                  <a:pt x="285350" y="184937"/>
                  <a:pt x="285350" y="118262"/>
                </a:cubicBezTo>
                <a:cubicBezTo>
                  <a:pt x="285350" y="77781"/>
                  <a:pt x="259956" y="38891"/>
                  <a:pt x="214713" y="38891"/>
                </a:cubicBezTo>
                <a:cubicBezTo>
                  <a:pt x="169469" y="38891"/>
                  <a:pt x="152800" y="79486"/>
                  <a:pt x="152800" y="79486"/>
                </a:cubicBezTo>
              </a:path>
            </a:pathLst>
          </a:custGeom>
          <a:solidFill>
            <a:schemeClr val="accent1">
              <a:alpha val="100000"/>
              <a:lumMod val="5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1382164" y="1579985"/>
            <a:ext cx="2088193" cy="39730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6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SIPOC工具应用</a:t>
            </a:r>
            <a:endParaRPr lang="en-US" sz="16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 rot="5400000">
            <a:off x="667791" y="1400294"/>
            <a:ext cx="540270" cy="718585"/>
          </a:xfrm>
          <a:prstGeom prst="round1Rect">
            <a:avLst>
              <a:gd name="adj" fmla="val 47297"/>
            </a:avLst>
          </a:prstGeom>
          <a:solidFill>
            <a:schemeClr val="accent1">
              <a:alpha val="20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756538" y="2137578"/>
            <a:ext cx="2527745" cy="1395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lnSpc>
                <a:spcPct val="115000"/>
              </a:lnSpc>
              <a:spcBef>
                <a:spcPts val="375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通过绘制SIPOC图（供方-输入-过程-输出-客户）明确流程边界，聚焦1-3个关键步骤，避免范围蔓延。例如在信用审批流程中，需界定从信用报告获取到付款校对的核心环节。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 rot="5400000">
            <a:off x="658476" y="1409609"/>
            <a:ext cx="492364" cy="652050"/>
          </a:xfrm>
          <a:prstGeom prst="round1Rect">
            <a:avLst>
              <a:gd name="adj" fmla="val 47297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597683" y="1575177"/>
            <a:ext cx="559462" cy="340994"/>
          </a:xfrm>
          <a:prstGeom prst="rect">
            <a:avLst/>
          </a:prstGeom>
        </p:spPr>
        <p:txBody>
          <a:bodyPr vert="horz" wrap="square" lIns="76200" tIns="0" rIns="57150" bIns="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1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1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3628068" y="1489452"/>
            <a:ext cx="2891725" cy="228902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0" name="TextBox 20"/>
          <p:cNvSpPr txBox="1"/>
          <p:nvPr/>
        </p:nvSpPr>
        <p:spPr>
          <a:xfrm>
            <a:off x="4431599" y="1579985"/>
            <a:ext cx="2037145" cy="39730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6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量化问题痛点</a:t>
            </a:r>
            <a:endParaRPr lang="en-US" sz="16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AutoShape 21"/>
          <p:cNvSpPr/>
          <p:nvPr/>
        </p:nvSpPr>
        <p:spPr>
          <a:xfrm rot="5400000">
            <a:off x="3717225" y="1400294"/>
            <a:ext cx="540270" cy="718585"/>
          </a:xfrm>
          <a:prstGeom prst="round1Rect">
            <a:avLst>
              <a:gd name="adj" fmla="val 47297"/>
            </a:avLst>
          </a:prstGeom>
          <a:solidFill>
            <a:schemeClr val="accent2">
              <a:alpha val="20000"/>
              <a:lumMod val="75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3805973" y="2137578"/>
            <a:ext cx="2527745" cy="1395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lnSpc>
                <a:spcPct val="115000"/>
              </a:lnSpc>
              <a:spcBef>
                <a:spcPts val="375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识别当前流程中最突出的缺陷或浪费，如"客户等待时间超过48小时占比25%"，需结合帕累托图分析高频问题。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AutoShape 23"/>
          <p:cNvSpPr/>
          <p:nvPr/>
        </p:nvSpPr>
        <p:spPr>
          <a:xfrm rot="5400000">
            <a:off x="3707910" y="1409609"/>
            <a:ext cx="492364" cy="652050"/>
          </a:xfrm>
          <a:prstGeom prst="round1Rect">
            <a:avLst>
              <a:gd name="adj" fmla="val 47297"/>
            </a:avLst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24" name="TextBox 24"/>
          <p:cNvSpPr txBox="1"/>
          <p:nvPr/>
        </p:nvSpPr>
        <p:spPr>
          <a:xfrm>
            <a:off x="1382164" y="4024895"/>
            <a:ext cx="2037145" cy="39730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6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约束条件确认</a:t>
            </a:r>
            <a:endParaRPr lang="en-US" sz="16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AutoShape 25"/>
          <p:cNvSpPr/>
          <p:nvPr/>
        </p:nvSpPr>
        <p:spPr>
          <a:xfrm rot="5400000">
            <a:off x="667791" y="3845204"/>
            <a:ext cx="540270" cy="718585"/>
          </a:xfrm>
          <a:prstGeom prst="round1Rect">
            <a:avLst>
              <a:gd name="adj" fmla="val 47297"/>
            </a:avLst>
          </a:prstGeom>
          <a:solidFill>
            <a:schemeClr val="accent3">
              <a:alpha val="20000"/>
              <a:lumMod val="75000"/>
            </a:schemeClr>
          </a:solidFill>
        </p:spPr>
      </p:sp>
      <p:sp>
        <p:nvSpPr>
          <p:cNvPr id="26" name="TextBox 26"/>
          <p:cNvSpPr txBox="1"/>
          <p:nvPr/>
        </p:nvSpPr>
        <p:spPr>
          <a:xfrm>
            <a:off x="756538" y="4582488"/>
            <a:ext cx="2527745" cy="1395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lnSpc>
                <a:spcPct val="115000"/>
              </a:lnSpc>
              <a:spcBef>
                <a:spcPts val="375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明确不可变更的基础要素（如核心设备、工艺框架），绿带项目通常限定在现有流程优化而非颠覆性改造。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AutoShape 27"/>
          <p:cNvSpPr/>
          <p:nvPr/>
        </p:nvSpPr>
        <p:spPr>
          <a:xfrm rot="5400000">
            <a:off x="658476" y="3854519"/>
            <a:ext cx="492364" cy="652050"/>
          </a:xfrm>
          <a:prstGeom prst="round1Rect">
            <a:avLst>
              <a:gd name="adj" fmla="val 47297"/>
            </a:avLst>
          </a:prstGeom>
          <a:solidFill>
            <a:schemeClr val="accent3">
              <a:alpha val="100000"/>
              <a:lumMod val="75000"/>
            </a:schemeClr>
          </a:solidFill>
        </p:spPr>
      </p:sp>
      <p:sp>
        <p:nvSpPr>
          <p:cNvPr id="28" name="AutoShape 28"/>
          <p:cNvSpPr/>
          <p:nvPr/>
        </p:nvSpPr>
        <p:spPr>
          <a:xfrm>
            <a:off x="3628068" y="3934362"/>
            <a:ext cx="2891725" cy="228902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9" name="TextBox 29"/>
          <p:cNvSpPr txBox="1"/>
          <p:nvPr/>
        </p:nvSpPr>
        <p:spPr>
          <a:xfrm>
            <a:off x="4431599" y="4024895"/>
            <a:ext cx="2037145" cy="39730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6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资源投入评估</a:t>
            </a:r>
            <a:endParaRPr lang="en-US" sz="16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AutoShape 30"/>
          <p:cNvSpPr/>
          <p:nvPr/>
        </p:nvSpPr>
        <p:spPr>
          <a:xfrm rot="5400000">
            <a:off x="3717225" y="3845204"/>
            <a:ext cx="540270" cy="718585"/>
          </a:xfrm>
          <a:prstGeom prst="round1Rect">
            <a:avLst>
              <a:gd name="adj" fmla="val 47297"/>
            </a:avLst>
          </a:prstGeom>
          <a:solidFill>
            <a:schemeClr val="accent4">
              <a:alpha val="20000"/>
              <a:lumMod val="75000"/>
            </a:schemeClr>
          </a:solidFill>
        </p:spPr>
      </p:sp>
      <p:sp>
        <p:nvSpPr>
          <p:cNvPr id="31" name="TextBox 31"/>
          <p:cNvSpPr txBox="1"/>
          <p:nvPr/>
        </p:nvSpPr>
        <p:spPr>
          <a:xfrm>
            <a:off x="3805973" y="4582488"/>
            <a:ext cx="2527745" cy="1395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lnSpc>
                <a:spcPct val="115000"/>
              </a:lnSpc>
              <a:spcBef>
                <a:spcPts val="375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确定团队每周可投入小时数（建议8-12小时）及项目周期（3-6个月），避免因资源不足导致项目停滞。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AutoShape 32"/>
          <p:cNvSpPr/>
          <p:nvPr/>
        </p:nvSpPr>
        <p:spPr>
          <a:xfrm rot="5400000">
            <a:off x="3707910" y="3854519"/>
            <a:ext cx="492364" cy="652050"/>
          </a:xfrm>
          <a:prstGeom prst="round1Rect">
            <a:avLst>
              <a:gd name="adj" fmla="val 47297"/>
            </a:avLst>
          </a:prstGeom>
          <a:solidFill>
            <a:schemeClr val="accent4">
              <a:alpha val="100000"/>
              <a:lumMod val="75000"/>
            </a:schemeClr>
          </a:solidFill>
        </p:spPr>
      </p:sp>
      <p:sp>
        <p:nvSpPr>
          <p:cNvPr id="33" name="TextBox 33"/>
          <p:cNvSpPr txBox="1"/>
          <p:nvPr/>
        </p:nvSpPr>
        <p:spPr>
          <a:xfrm>
            <a:off x="3647118" y="1575177"/>
            <a:ext cx="559462" cy="340994"/>
          </a:xfrm>
          <a:prstGeom prst="rect">
            <a:avLst/>
          </a:prstGeom>
        </p:spPr>
        <p:txBody>
          <a:bodyPr vert="horz" wrap="square" lIns="76200" tIns="0" rIns="57150" bIns="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1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1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597683" y="4020087"/>
            <a:ext cx="559462" cy="340994"/>
          </a:xfrm>
          <a:prstGeom prst="rect">
            <a:avLst/>
          </a:prstGeom>
        </p:spPr>
        <p:txBody>
          <a:bodyPr vert="horz" wrap="square" lIns="76200" tIns="0" rIns="57150" bIns="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1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1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3647118" y="4020087"/>
            <a:ext cx="559462" cy="340994"/>
          </a:xfrm>
          <a:prstGeom prst="rect">
            <a:avLst/>
          </a:prstGeom>
        </p:spPr>
        <p:txBody>
          <a:bodyPr vert="horz" wrap="square" lIns="76200" tIns="0" rIns="57150" bIns="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1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1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利益相关者分析与VOC转化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00000"/>
          </a:blip>
          <a:srcRect t="2385" b="2385"/>
          <a:stretch>
            <a:fillRect/>
          </a:stretch>
        </p:blipFill>
        <p:spPr>
          <a:xfrm>
            <a:off x="7991940" y="1518027"/>
            <a:ext cx="3605507" cy="228902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alphaModFix amt="100000"/>
          </a:blip>
          <a:srcRect/>
          <a:stretch>
            <a:fillRect/>
          </a:stretch>
        </p:blipFill>
        <p:spPr>
          <a:xfrm>
            <a:off x="7991940" y="3957279"/>
            <a:ext cx="3605507" cy="228902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alphaModFix amt="100000"/>
          </a:blip>
          <a:srcRect/>
          <a:stretch>
            <a:fillRect/>
          </a:stretch>
        </p:blipFill>
        <p:spPr>
          <a:xfrm>
            <a:off x="638095" y="3957279"/>
            <a:ext cx="3496249" cy="2289021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638095" y="1518027"/>
            <a:ext cx="3496249" cy="2289021"/>
          </a:xfrm>
          <a:prstGeom prst="rect">
            <a:avLst/>
          </a:prstGeom>
          <a:noFill/>
          <a:ln w="12668">
            <a:solidFill>
              <a:schemeClr val="accent1">
                <a:alpha val="100000"/>
              </a:schemeClr>
            </a:solidFill>
            <a:prstDash val="solid"/>
          </a:ln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625301" y="1689543"/>
            <a:ext cx="3083593" cy="493623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8" name="TextBox 8"/>
          <p:cNvSpPr txBox="1"/>
          <p:nvPr/>
        </p:nvSpPr>
        <p:spPr>
          <a:xfrm>
            <a:off x="839326" y="1723147"/>
            <a:ext cx="2596996" cy="39730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0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角色矩阵构建</a:t>
            </a:r>
            <a:endParaRPr lang="en-US" sz="20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39326" y="2347530"/>
            <a:ext cx="3143676" cy="1342172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l">
              <a:lnSpc>
                <a:spcPct val="150000"/>
              </a:lnSpc>
              <a:spcBef>
                <a:spcPts val="375"/>
              </a:spcBef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识别直接影响的内部部门（如生产、质检）和外部相关方（供应商、终端客户），通过权力/利益矩阵确定沟通策略。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4311405" y="1518027"/>
            <a:ext cx="3496249" cy="2289021"/>
          </a:xfrm>
          <a:prstGeom prst="rect">
            <a:avLst/>
          </a:prstGeom>
          <a:grpFill/>
          <a:ln w="12668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11" name="AutoShape 11"/>
          <p:cNvSpPr/>
          <p:nvPr/>
        </p:nvSpPr>
        <p:spPr>
          <a:xfrm>
            <a:off x="5549481" y="1689543"/>
            <a:ext cx="1619808" cy="493623"/>
          </a:xfrm>
          <a:prstGeom prst="rect">
            <a:avLst/>
          </a:prstGeom>
          <a:grpFill/>
        </p:spPr>
      </p:sp>
      <p:sp>
        <p:nvSpPr>
          <p:cNvPr id="12" name="AutoShape 12"/>
          <p:cNvSpPr/>
          <p:nvPr/>
        </p:nvSpPr>
        <p:spPr>
          <a:xfrm>
            <a:off x="4311405" y="3957279"/>
            <a:ext cx="3496249" cy="2289021"/>
          </a:xfrm>
          <a:prstGeom prst="rect">
            <a:avLst/>
          </a:prstGeom>
          <a:noFill/>
          <a:ln w="12668">
            <a:solidFill>
              <a:schemeClr val="accent1">
                <a:alpha val="100000"/>
              </a:schemeClr>
            </a:solidFill>
            <a:prstDash val="solid"/>
          </a:ln>
        </p:spPr>
        <p:txBody>
          <a:bodyPr vert="horz" wrap="square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  <a:defRPr/>
            </a:pP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4311405" y="1689543"/>
            <a:ext cx="3083593" cy="493623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>
            <a:off x="4298610" y="4128795"/>
            <a:ext cx="3017058" cy="493623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5" name="TextBox 15"/>
          <p:cNvSpPr txBox="1"/>
          <p:nvPr/>
        </p:nvSpPr>
        <p:spPr>
          <a:xfrm>
            <a:off x="4512635" y="4176954"/>
            <a:ext cx="2596996" cy="39730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0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冲突需求平衡</a:t>
            </a:r>
            <a:endParaRPr lang="en-US" sz="20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4512635" y="4786783"/>
            <a:ext cx="3143676" cy="135547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l">
              <a:lnSpc>
                <a:spcPct val="150000"/>
              </a:lnSpc>
              <a:spcBef>
                <a:spcPts val="375"/>
              </a:spcBef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当不同利益方需求矛盾时（如财务部要求降本 vs 质量部要求加严检验），采用QFD（质量功能展开）工具进行优先级排序。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4487691" y="2296401"/>
            <a:ext cx="3143676" cy="139330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algn="l">
              <a:lnSpc>
                <a:spcPct val="150000"/>
              </a:lnSpc>
              <a:spcBef>
                <a:spcPts val="375"/>
              </a:spcBef>
            </a:pPr>
            <a:r>
              <a:rPr lang="en-US" sz="14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将VOC（客户声音）转化为CTQ（关键质量特性），例如将"快速响应"转化为"24小时内处理投诉率≥95%"的可测量指标。</a:t>
            </a:r>
            <a:endParaRPr lang="en-US" sz="14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4487691" y="1723147"/>
            <a:ext cx="2596996" cy="39730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0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客户需求分层</a:t>
            </a:r>
            <a:endParaRPr lang="en-US" sz="20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项目目标设定与财务收益预估</a:t>
            </a:r>
            <a:endParaRPr lang="en-US" sz="30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00000"/>
          </a:blip>
          <a:srcRect l="16667" r="16667"/>
          <a:stretch>
            <a:fillRect/>
          </a:stretch>
        </p:blipFill>
        <p:spPr>
          <a:xfrm>
            <a:off x="1466885" y="2187982"/>
            <a:ext cx="2739046" cy="2739046"/>
          </a:xfrm>
          <a:prstGeom prst="ellipse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4509171" y="1790522"/>
            <a:ext cx="583851" cy="3533966"/>
          </a:xfrm>
          <a:custGeom>
            <a:avLst/>
            <a:gdLst/>
            <a:ahLst/>
            <a:cxnLst/>
            <a:rect l="l" t="t" r="r" b="b"/>
            <a:pathLst>
              <a:path w="583851" h="3533966">
                <a:moveTo>
                  <a:pt x="583851" y="0"/>
                </a:moveTo>
                <a:quadBezTo>
                  <a:pt x="291925" y="0"/>
                  <a:pt x="291925" y="353397"/>
                </a:quadBezTo>
                <a:lnTo>
                  <a:pt x="291925" y="1413586"/>
                </a:lnTo>
                <a:quadBezTo>
                  <a:pt x="291925" y="1766983"/>
                  <a:pt x="0" y="1766983"/>
                </a:quadBezTo>
                <a:quadBezTo>
                  <a:pt x="291925" y="1766983"/>
                  <a:pt x="291925" y="2120379"/>
                </a:quadBezTo>
                <a:lnTo>
                  <a:pt x="291925" y="3180569"/>
                </a:lnTo>
                <a:quadBezTo>
                  <a:pt x="291925" y="3533966"/>
                  <a:pt x="583851" y="3533966"/>
                </a:quadBezTo>
              </a:path>
            </a:pathLst>
          </a:cu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5" name="AutoShape 5"/>
          <p:cNvSpPr/>
          <p:nvPr/>
        </p:nvSpPr>
        <p:spPr>
          <a:xfrm>
            <a:off x="5347614" y="5067201"/>
            <a:ext cx="5299568" cy="468573"/>
          </a:xfrm>
          <a:prstGeom prst="roundRect">
            <a:avLst>
              <a:gd name="adj" fmla="val 50000"/>
            </a:avLst>
          </a:prstGeom>
          <a:solidFill>
            <a:schemeClr val="accent3">
              <a:alpha val="100000"/>
              <a:lumMod val="5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6414867" y="5045544"/>
            <a:ext cx="31650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资源需求规划</a:t>
            </a:r>
            <a:endParaRPr lang="en-US" sz="1100"/>
          </a:p>
        </p:txBody>
      </p:sp>
      <p:sp>
        <p:nvSpPr>
          <p:cNvPr id="7" name="TextBox 7"/>
          <p:cNvSpPr txBox="1"/>
          <p:nvPr/>
        </p:nvSpPr>
        <p:spPr>
          <a:xfrm>
            <a:off x="5452715" y="5573201"/>
            <a:ext cx="5194466" cy="964797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明确需要投入1名黑带（30%时间）、2名绿带（全职）、15万预算（含新检测设备），投资回报期计算为4.2个月，编制详细的资源甘特图。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5347614" y="3298365"/>
            <a:ext cx="5299568" cy="468573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6414867" y="3276708"/>
            <a:ext cx="31650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财务收益模型</a:t>
            </a:r>
            <a:endParaRPr lang="en-US" sz="1100"/>
          </a:p>
        </p:txBody>
      </p:sp>
      <p:sp>
        <p:nvSpPr>
          <p:cNvPr id="10" name="TextBox 10"/>
          <p:cNvSpPr txBox="1"/>
          <p:nvPr/>
        </p:nvSpPr>
        <p:spPr>
          <a:xfrm>
            <a:off x="5452715" y="3804364"/>
            <a:ext cx="5194466" cy="1061273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采用COPQ（不良质量成本）计算方法，预估减少报废（年节约￥120万）、降低返工（￥80万）和减少客户投诉（￥50万），总收益预计￥250万/年。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347614" y="1556561"/>
            <a:ext cx="5299568" cy="468573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6414867" y="1534903"/>
            <a:ext cx="31650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SMART目标制定</a:t>
            </a:r>
            <a:endParaRPr lang="en-US" sz="1100"/>
          </a:p>
        </p:txBody>
      </p:sp>
      <p:sp>
        <p:nvSpPr>
          <p:cNvPr id="13" name="TextBox 13"/>
          <p:cNvSpPr txBox="1"/>
          <p:nvPr/>
        </p:nvSpPr>
        <p:spPr>
          <a:xfrm>
            <a:off x="5452715" y="2062560"/>
            <a:ext cx="5194466" cy="1057947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将模糊的"提高质量"目标量化为"6个月内将焊接缺陷率从5.2%降至1.5%以下，CPK提升至1.33"，同时设定过程稳定性目标（将MTBF从45小时提升至80小时）。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929" y="2882845"/>
            <a:ext cx="6029325" cy="262320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575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过程映射技术</a:t>
            </a:r>
            <a:endParaRPr lang="en-US" sz="4575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01929" y="1498692"/>
            <a:ext cx="5934075" cy="11049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77000"/>
              </a:lnSpc>
            </a:pPr>
            <a:r>
              <a:rPr lang="en-US" sz="7200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7200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76687" y="1256209"/>
            <a:ext cx="3308352" cy="3640782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3" name="TextBox 3"/>
          <p:cNvSpPr txBox="1"/>
          <p:nvPr/>
        </p:nvSpPr>
        <p:spPr>
          <a:xfrm>
            <a:off x="621138" y="1434529"/>
            <a:ext cx="3097028" cy="44767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流程边界界定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20970" y="1909320"/>
            <a:ext cx="3219785" cy="2592766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明确核心流程的起点与终点，聚焦关键价值创造环节，避免将次要活动纳入分析范围。例如生产流程可从原材料入库开始，至成品检验合格结束，确保流程图的简洁性和针对性。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SIPOC高阶流程图绘制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100000"/>
          </a:blip>
          <a:srcRect t="13230" b="13230"/>
          <a:stretch>
            <a:fillRect/>
          </a:stretch>
        </p:blipFill>
        <p:spPr>
          <a:xfrm>
            <a:off x="570387" y="4616836"/>
            <a:ext cx="3320950" cy="1756392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4413022" y="2732446"/>
            <a:ext cx="3308352" cy="3640782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8" name="TextBox 8"/>
          <p:cNvSpPr txBox="1"/>
          <p:nvPr/>
        </p:nvSpPr>
        <p:spPr>
          <a:xfrm>
            <a:off x="4438423" y="3162514"/>
            <a:ext cx="3123643" cy="44767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跨部门协作标注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457306" y="3649390"/>
            <a:ext cx="3219785" cy="2592766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在流程图中用不同颜色或符号区分各职能部门（如采购、生产、质检）的职责边界，特别标注交接环节的输入输出标准，减少因沟通不畅导致的缺陷。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alphaModFix amt="100000"/>
          </a:blip>
          <a:srcRect l="18487" r="18487"/>
          <a:stretch>
            <a:fillRect/>
          </a:stretch>
        </p:blipFill>
        <p:spPr>
          <a:xfrm>
            <a:off x="4406723" y="1256209"/>
            <a:ext cx="3320950" cy="1756392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8289006" y="1256209"/>
            <a:ext cx="3308352" cy="3640782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12" name="TextBox 12"/>
          <p:cNvSpPr txBox="1"/>
          <p:nvPr/>
        </p:nvSpPr>
        <p:spPr>
          <a:xfrm>
            <a:off x="8342981" y="1434529"/>
            <a:ext cx="3077021" cy="44767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关键参数可视化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333289" y="1924249"/>
            <a:ext cx="3219785" cy="2592766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在流程步骤旁标注CTQ（关键质量特性）参数，如温度控制范围、加工精度要求等，使质量控制点一目了然，便于后续测量阶段数据收集。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alphaModFix amt="100000"/>
          </a:blip>
          <a:srcRect t="10334" b="10334"/>
          <a:stretch>
            <a:fillRect/>
          </a:stretch>
        </p:blipFill>
        <p:spPr>
          <a:xfrm>
            <a:off x="8282707" y="4616836"/>
            <a:ext cx="3320950" cy="175639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价值流分析与非增值活动识别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767734" y="1508670"/>
            <a:ext cx="5394245" cy="2536699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481934" y="1173406"/>
            <a:ext cx="631444" cy="64639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5" name="TextBox 5"/>
          <p:cNvSpPr txBox="1"/>
          <p:nvPr/>
        </p:nvSpPr>
        <p:spPr>
          <a:xfrm>
            <a:off x="1672828" y="1508670"/>
            <a:ext cx="3541000" cy="594584"/>
          </a:xfrm>
          <a:prstGeom prst="rect">
            <a:avLst/>
          </a:prstGeom>
          <a:noFill/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增值时间比率计算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379492" y="2020970"/>
            <a:ext cx="4307099" cy="170358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通过时间观测记录各工序的实际加工时间与等待时间，计算增值活动占比（通常制造业标杆值为25%-35%），暴露隐藏的流程浪费。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63459" y="1261142"/>
            <a:ext cx="668393" cy="470924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762057" y="4118688"/>
            <a:ext cx="5394245" cy="2536699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9" name="TextBox 9"/>
          <p:cNvSpPr txBox="1"/>
          <p:nvPr/>
        </p:nvSpPr>
        <p:spPr>
          <a:xfrm>
            <a:off x="1675667" y="4118688"/>
            <a:ext cx="3535323" cy="594584"/>
          </a:xfrm>
          <a:prstGeom prst="rect">
            <a:avLst/>
          </a:prstGeom>
          <a:noFill/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信息流与物流分离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424348" y="4607093"/>
            <a:ext cx="4217386" cy="1842752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独立绘制物料流动与信息传递路径，特别关注订单处理、生产计划下达等信息系统延迟导致的库存积压问题。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6329872" y="1469351"/>
            <a:ext cx="5394245" cy="2536699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6044071" y="1134087"/>
            <a:ext cx="631444" cy="64639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3" name="TextBox 13"/>
          <p:cNvSpPr txBox="1"/>
          <p:nvPr/>
        </p:nvSpPr>
        <p:spPr>
          <a:xfrm>
            <a:off x="7183533" y="1469351"/>
            <a:ext cx="3570904" cy="594584"/>
          </a:xfrm>
          <a:prstGeom prst="rect">
            <a:avLst/>
          </a:prstGeom>
          <a:noFill/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七大浪费系统排查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6964957" y="1997074"/>
            <a:ext cx="4187482" cy="1842752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运用丰田生产体系定义的过度生产、等待、运输、过度加工、库存、动作、缺陷等七类浪费框架，逐项检查流程中的非增值环节。例如发现质检后30%产品因包装不当返工，属于典型缺陷浪费。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6025597" y="1221823"/>
            <a:ext cx="668393" cy="470924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6324195" y="4079369"/>
            <a:ext cx="5394245" cy="2536699"/>
          </a:xfrm>
          <a:prstGeom prst="round2SameRect">
            <a:avLst/>
          </a:prstGeom>
          <a:solidFill>
            <a:schemeClr val="lt2">
              <a:alpha val="80000"/>
            </a:schemeClr>
          </a:solidFill>
        </p:spPr>
      </p:sp>
      <p:sp>
        <p:nvSpPr>
          <p:cNvPr id="17" name="AutoShape 17"/>
          <p:cNvSpPr/>
          <p:nvPr/>
        </p:nvSpPr>
        <p:spPr>
          <a:xfrm>
            <a:off x="6038394" y="3744105"/>
            <a:ext cx="631444" cy="64639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6935052" y="4607093"/>
            <a:ext cx="4247291" cy="1842752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使用节拍时间分析（Takt Time）与工序周期时间对比，识别制约整体产出的关键设备或工位，如某冲压工序周期超出节拍时间15秒，形成全流程瓶颈。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019920" y="3831841"/>
            <a:ext cx="668393" cy="470924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442614" y="3724550"/>
            <a:ext cx="631444" cy="64639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1" name="TextBox 21"/>
          <p:cNvSpPr txBox="1"/>
          <p:nvPr/>
        </p:nvSpPr>
        <p:spPr>
          <a:xfrm>
            <a:off x="424140" y="3812286"/>
            <a:ext cx="668393" cy="470924"/>
          </a:xfrm>
          <a:prstGeom prst="rect">
            <a:avLst/>
          </a:prstGeom>
          <a:noFill/>
        </p:spPr>
        <p:txBody>
          <a:bodyPr vert="horz" wrap="none" lIns="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7183533" y="4079369"/>
            <a:ext cx="3570904" cy="594584"/>
          </a:xfrm>
          <a:prstGeom prst="rect">
            <a:avLst/>
          </a:prstGeom>
          <a:noFill/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瓶颈工序定位技术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当前状态与未来状态过程对比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666708" y="1200845"/>
            <a:ext cx="10965082" cy="1676699"/>
          </a:xfrm>
          <a:prstGeom prst="rect">
            <a:avLst/>
          </a:prstGeom>
          <a:solidFill>
            <a:schemeClr val="lt2">
              <a:alpha val="37000"/>
            </a:schemeClr>
          </a:solidFill>
        </p:spPr>
      </p:sp>
      <p:sp>
        <p:nvSpPr>
          <p:cNvPr id="4" name="AutoShape 4"/>
          <p:cNvSpPr/>
          <p:nvPr/>
        </p:nvSpPr>
        <p:spPr>
          <a:xfrm rot="-8100000">
            <a:off x="280801" y="1653287"/>
            <a:ext cx="771814" cy="771814"/>
          </a:xfrm>
          <a:prstGeom prst="rtTriangle">
            <a:avLst/>
          </a:prstGeom>
          <a:solidFill>
            <a:schemeClr val="accent1">
              <a:alpha val="100000"/>
            </a:schemeClr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8550029" y="1334644"/>
            <a:ext cx="2846272" cy="1409101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668808" y="3026023"/>
            <a:ext cx="10965082" cy="1676699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7" name="AutoShape 7"/>
          <p:cNvSpPr/>
          <p:nvPr/>
        </p:nvSpPr>
        <p:spPr>
          <a:xfrm rot="2700000">
            <a:off x="11245883" y="3478465"/>
            <a:ext cx="771814" cy="771814"/>
          </a:xfrm>
          <a:prstGeom prst="rtTriangle">
            <a:avLst/>
          </a:prstGeom>
          <a:solidFill>
            <a:schemeClr val="accent4">
              <a:alpha val="100000"/>
            </a:schemeClr>
          </a:solidFill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alphaModFix amt="100000"/>
          </a:blip>
          <a:srcRect/>
          <a:stretch>
            <a:fillRect/>
          </a:stretch>
        </p:blipFill>
        <p:spPr>
          <a:xfrm>
            <a:off x="885002" y="3159822"/>
            <a:ext cx="2846272" cy="1409101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684216" y="4851200"/>
            <a:ext cx="10965082" cy="1676699"/>
          </a:xfrm>
          <a:prstGeom prst="rect">
            <a:avLst/>
          </a:prstGeom>
          <a:solidFill>
            <a:schemeClr val="lt2">
              <a:alpha val="35000"/>
            </a:schemeClr>
          </a:solidFill>
        </p:spPr>
      </p:sp>
      <p:sp>
        <p:nvSpPr>
          <p:cNvPr id="10" name="AutoShape 10"/>
          <p:cNvSpPr/>
          <p:nvPr/>
        </p:nvSpPr>
        <p:spPr>
          <a:xfrm rot="-8100000">
            <a:off x="298309" y="5303643"/>
            <a:ext cx="771814" cy="771814"/>
          </a:xfrm>
          <a:prstGeom prst="rtTriangle">
            <a:avLst/>
          </a:prstGeom>
          <a:solidFill>
            <a:schemeClr val="accent6">
              <a:alpha val="100000"/>
            </a:schemeClr>
          </a:solidFill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alphaModFix amt="100000"/>
          </a:blip>
          <a:srcRect/>
          <a:stretch>
            <a:fillRect/>
          </a:stretch>
        </p:blipFill>
        <p:spPr>
          <a:xfrm>
            <a:off x="8567537" y="4985000"/>
            <a:ext cx="2846272" cy="1409101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459434" y="1444542"/>
            <a:ext cx="4410330" cy="49255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defRPr/>
            </a:pPr>
            <a:r>
              <a:rPr lang="en-US" sz="24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差距分析技术</a:t>
            </a:r>
            <a:endParaRPr lang="en-US" sz="1100"/>
          </a:p>
        </p:txBody>
      </p:sp>
      <p:sp>
        <p:nvSpPr>
          <p:cNvPr id="13" name="TextBox 13"/>
          <p:cNvSpPr txBox="1"/>
          <p:nvPr/>
        </p:nvSpPr>
        <p:spPr>
          <a:xfrm>
            <a:off x="1419388" y="1937100"/>
            <a:ext cx="6616479" cy="696746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采用SWOT矩阵对比现状与目标的差异，量化关键指标差距如周期时间缩短30%或缺陷率降低50%，明确改进方向。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102224" y="3762278"/>
            <a:ext cx="6616479" cy="696746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应用ECRS原则(取消Eliminate、合并Combine、重排Rearrange、简化Simplify)设计未来流程，例如取消冗余质检步骤或合并相似工艺环节。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436896" y="5587455"/>
            <a:ext cx="6616479" cy="696746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针对未来流程可能出现的变异点(如新设备调试风险)，提前制定控制计划，包括防错装置(Poka-yoke)设计和SPC(统计过程控制)监控方案。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4151488" y="3269720"/>
            <a:ext cx="4410330" cy="49255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defRPr/>
            </a:pPr>
            <a:r>
              <a:rPr lang="en-US" sz="24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流程再造方法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1486063" y="5094898"/>
            <a:ext cx="4410330" cy="49255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defRPr/>
            </a:pPr>
            <a:r>
              <a:rPr lang="en-US" sz="24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风险预控措施</a:t>
            </a:r>
            <a:endParaRPr lang="en-US" sz="1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639536" y="420468"/>
            <a:ext cx="1905746" cy="9772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4875" b="1">
                <a:solidFill>
                  <a:srgbClr val="004DED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目 录</a:t>
            </a:r>
            <a:endParaRPr lang="en-US" sz="4875" b="1">
              <a:solidFill>
                <a:srgbClr val="004DED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576840" y="583220"/>
            <a:ext cx="4070350" cy="766889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2000" b="1">
                <a:solidFill>
                  <a:srgbClr val="004DED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CATALOGUE</a:t>
            </a:r>
            <a:endParaRPr lang="en-US" sz="2000" b="1">
              <a:solidFill>
                <a:srgbClr val="004DED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18583" y="1521558"/>
            <a:ext cx="6733634" cy="5121354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marL="228600" lvl="1" indent="-228600" algn="l">
              <a:lnSpc>
                <a:spcPct val="150000"/>
              </a:lnSpc>
              <a:spcBef>
                <a:spcPts val="375"/>
              </a:spcBef>
              <a:buFont typeface="Arial" panose="020B0604020202090204"/>
              <a:buChar char="•"/>
            </a:pPr>
            <a:r>
              <a:rPr lang="en-US" sz="24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六西格玛管理概述</a:t>
            </a:r>
            <a:endParaRPr lang="en-US" sz="24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50000"/>
              </a:lnSpc>
              <a:spcBef>
                <a:spcPts val="375"/>
              </a:spcBef>
              <a:buFont typeface="Arial" panose="020B0604020202090204"/>
              <a:buChar char="•"/>
            </a:pPr>
            <a:r>
              <a:rPr lang="en-US" sz="24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DMAIC方法论框架</a:t>
            </a:r>
            <a:endParaRPr lang="en-US" sz="24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50000"/>
              </a:lnSpc>
              <a:spcBef>
                <a:spcPts val="375"/>
              </a:spcBef>
              <a:buFont typeface="Arial" panose="020B0604020202090204"/>
              <a:buChar char="•"/>
            </a:pPr>
            <a:r>
              <a:rPr lang="en-US" sz="24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项目定义与章程制定</a:t>
            </a:r>
            <a:endParaRPr lang="en-US" sz="24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50000"/>
              </a:lnSpc>
              <a:spcBef>
                <a:spcPts val="375"/>
              </a:spcBef>
              <a:buFont typeface="Arial" panose="020B0604020202090204"/>
              <a:buChar char="•"/>
            </a:pPr>
            <a:r>
              <a:rPr lang="en-US" sz="24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过程映射技术</a:t>
            </a:r>
            <a:endParaRPr lang="en-US" sz="24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50000"/>
              </a:lnSpc>
              <a:spcBef>
                <a:spcPts val="375"/>
              </a:spcBef>
              <a:buFont typeface="Arial" panose="020B0604020202090204"/>
              <a:buChar char="•"/>
            </a:pPr>
            <a:r>
              <a:rPr lang="en-US" sz="24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数据收集计划</a:t>
            </a:r>
            <a:endParaRPr lang="en-US" sz="24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50000"/>
              </a:lnSpc>
              <a:spcBef>
                <a:spcPts val="375"/>
              </a:spcBef>
              <a:buFont typeface="Arial" panose="020B0604020202090204"/>
              <a:buChar char="•"/>
            </a:pPr>
            <a:r>
              <a:rPr lang="en-US" sz="24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基本统计工具应用</a:t>
            </a:r>
            <a:endParaRPr lang="en-US" sz="24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50000"/>
              </a:lnSpc>
              <a:spcBef>
                <a:spcPts val="375"/>
              </a:spcBef>
              <a:buFont typeface="Arial" panose="020B0604020202090204"/>
              <a:buChar char="•"/>
            </a:pPr>
            <a:r>
              <a:rPr lang="en-US" sz="24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根本原因分析技术</a:t>
            </a:r>
            <a:endParaRPr lang="en-US" sz="24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929" y="2882845"/>
            <a:ext cx="6029325" cy="262320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575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数据收集计划</a:t>
            </a:r>
            <a:endParaRPr lang="en-US" sz="4575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01929" y="1498692"/>
            <a:ext cx="5934075" cy="11049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77000"/>
              </a:lnSpc>
            </a:pPr>
            <a:r>
              <a:rPr lang="en-US" sz="7200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05</a:t>
            </a:r>
            <a:endParaRPr lang="en-US" sz="7200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94501" y="3329974"/>
            <a:ext cx="1005648" cy="1005648"/>
          </a:xfrm>
          <a:prstGeom prst="roundRect">
            <a:avLst>
              <a:gd name="adj" fmla="val 15104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794501" y="5117778"/>
            <a:ext cx="1005648" cy="1005648"/>
          </a:xfrm>
          <a:prstGeom prst="roundRect">
            <a:avLst>
              <a:gd name="adj" fmla="val 15104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测量系统分析(MSA)实施要点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94501" y="1589794"/>
            <a:ext cx="1005648" cy="1005648"/>
          </a:xfrm>
          <a:prstGeom prst="roundRect">
            <a:avLst>
              <a:gd name="adj" fmla="val 15104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6" name="TextBox 6"/>
          <p:cNvSpPr txBox="1"/>
          <p:nvPr/>
        </p:nvSpPr>
        <p:spPr>
          <a:xfrm>
            <a:off x="2068768" y="3634626"/>
            <a:ext cx="9355961" cy="1102152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针对连续型数据采用均值-极差法或ANOVA分析，离散型数据则使用Kappa统计量评估评估者间一致性，确保方法匹配数据类型特性。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068768" y="3097764"/>
            <a:ext cx="7126614" cy="5826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选择适当的数据类型分析方法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083690" y="1852261"/>
            <a:ext cx="427271" cy="427271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67640" y="0"/>
                </a:moveTo>
                <a:lnTo>
                  <a:pt x="182880" y="0"/>
                </a:lnTo>
                <a:lnTo>
                  <a:pt x="182880" y="45720"/>
                </a:lnTo>
                <a:lnTo>
                  <a:pt x="228600" y="152400"/>
                </a:lnTo>
                <a:lnTo>
                  <a:pt x="228600" y="274320"/>
                </a:lnTo>
                <a:cubicBezTo>
                  <a:pt x="228600" y="291151"/>
                  <a:pt x="214951" y="304800"/>
                  <a:pt x="198120" y="304800"/>
                </a:cubicBezTo>
                <a:lnTo>
                  <a:pt x="198120" y="304800"/>
                </a:lnTo>
                <a:lnTo>
                  <a:pt x="76200" y="304800"/>
                </a:lnTo>
                <a:cubicBezTo>
                  <a:pt x="59436" y="304800"/>
                  <a:pt x="40996" y="291998"/>
                  <a:pt x="35052" y="276149"/>
                </a:cubicBezTo>
                <a:lnTo>
                  <a:pt x="0" y="182880"/>
                </a:lnTo>
                <a:lnTo>
                  <a:pt x="0" y="152400"/>
                </a:lnTo>
                <a:cubicBezTo>
                  <a:pt x="0" y="135569"/>
                  <a:pt x="13649" y="121920"/>
                  <a:pt x="30480" y="121920"/>
                </a:cubicBezTo>
                <a:lnTo>
                  <a:pt x="30480" y="121920"/>
                </a:lnTo>
                <a:lnTo>
                  <a:pt x="137160" y="121920"/>
                </a:lnTo>
                <a:lnTo>
                  <a:pt x="137160" y="30480"/>
                </a:lnTo>
                <a:cubicBezTo>
                  <a:pt x="137160" y="13649"/>
                  <a:pt x="150809" y="0"/>
                  <a:pt x="167640" y="0"/>
                </a:cubicBezTo>
                <a:lnTo>
                  <a:pt x="167640" y="0"/>
                </a:lnTo>
                <a:close/>
              </a:path>
              <a:path w="304800" h="304800">
                <a:moveTo>
                  <a:pt x="259080" y="152400"/>
                </a:moveTo>
                <a:lnTo>
                  <a:pt x="304800" y="152400"/>
                </a:lnTo>
                <a:lnTo>
                  <a:pt x="304800" y="304800"/>
                </a:lnTo>
                <a:lnTo>
                  <a:pt x="259080" y="304800"/>
                </a:lnTo>
                <a:lnTo>
                  <a:pt x="259080" y="152400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9" name="Freeform 9"/>
          <p:cNvSpPr/>
          <p:nvPr/>
        </p:nvSpPr>
        <p:spPr>
          <a:xfrm>
            <a:off x="1070766" y="3606239"/>
            <a:ext cx="453118" cy="453118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209550"/>
                </a:moveTo>
                <a:lnTo>
                  <a:pt x="152410" y="247650"/>
                </a:lnTo>
                <a:lnTo>
                  <a:pt x="304800" y="209550"/>
                </a:lnTo>
                <a:lnTo>
                  <a:pt x="304800" y="247650"/>
                </a:lnTo>
                <a:lnTo>
                  <a:pt x="152410" y="285750"/>
                </a:lnTo>
                <a:lnTo>
                  <a:pt x="0" y="247650"/>
                </a:lnTo>
                <a:close/>
              </a:path>
              <a:path w="304800" h="304800">
                <a:moveTo>
                  <a:pt x="0" y="133350"/>
                </a:moveTo>
                <a:lnTo>
                  <a:pt x="152410" y="171450"/>
                </a:lnTo>
                <a:lnTo>
                  <a:pt x="304800" y="133350"/>
                </a:lnTo>
                <a:lnTo>
                  <a:pt x="304800" y="171450"/>
                </a:lnTo>
                <a:lnTo>
                  <a:pt x="152410" y="209550"/>
                </a:lnTo>
                <a:lnTo>
                  <a:pt x="0" y="171450"/>
                </a:lnTo>
                <a:close/>
              </a:path>
              <a:path w="304800" h="304800">
                <a:moveTo>
                  <a:pt x="0" y="57150"/>
                </a:moveTo>
                <a:lnTo>
                  <a:pt x="152410" y="19050"/>
                </a:lnTo>
                <a:lnTo>
                  <a:pt x="304800" y="57150"/>
                </a:lnTo>
                <a:lnTo>
                  <a:pt x="304800" y="95250"/>
                </a:lnTo>
                <a:lnTo>
                  <a:pt x="152410" y="133350"/>
                </a:lnTo>
                <a:lnTo>
                  <a:pt x="0" y="95250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0" name="Freeform 10"/>
          <p:cNvSpPr/>
          <p:nvPr/>
        </p:nvSpPr>
        <p:spPr>
          <a:xfrm>
            <a:off x="1078579" y="5401856"/>
            <a:ext cx="437493" cy="437493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91440"/>
                </a:moveTo>
                <a:lnTo>
                  <a:pt x="152400" y="0"/>
                </a:lnTo>
                <a:lnTo>
                  <a:pt x="304800" y="91440"/>
                </a:lnTo>
                <a:lnTo>
                  <a:pt x="304800" y="121920"/>
                </a:lnTo>
                <a:lnTo>
                  <a:pt x="0" y="121920"/>
                </a:lnTo>
                <a:lnTo>
                  <a:pt x="0" y="91440"/>
                </a:lnTo>
                <a:close/>
                <a:moveTo>
                  <a:pt x="0" y="274320"/>
                </a:moveTo>
                <a:lnTo>
                  <a:pt x="304800" y="274320"/>
                </a:lnTo>
                <a:lnTo>
                  <a:pt x="304800" y="304800"/>
                </a:lnTo>
                <a:lnTo>
                  <a:pt x="0" y="304800"/>
                </a:lnTo>
                <a:lnTo>
                  <a:pt x="0" y="274320"/>
                </a:lnTo>
                <a:close/>
                <a:moveTo>
                  <a:pt x="30480" y="243840"/>
                </a:moveTo>
                <a:lnTo>
                  <a:pt x="274320" y="243840"/>
                </a:lnTo>
                <a:lnTo>
                  <a:pt x="274320" y="274320"/>
                </a:lnTo>
                <a:lnTo>
                  <a:pt x="30480" y="274320"/>
                </a:lnTo>
                <a:lnTo>
                  <a:pt x="30480" y="243840"/>
                </a:lnTo>
                <a:close/>
                <a:moveTo>
                  <a:pt x="30480" y="121920"/>
                </a:moveTo>
                <a:lnTo>
                  <a:pt x="91440" y="121920"/>
                </a:lnTo>
                <a:lnTo>
                  <a:pt x="91440" y="243840"/>
                </a:lnTo>
                <a:lnTo>
                  <a:pt x="30480" y="243840"/>
                </a:lnTo>
                <a:lnTo>
                  <a:pt x="30480" y="121920"/>
                </a:lnTo>
                <a:close/>
                <a:moveTo>
                  <a:pt x="121920" y="121920"/>
                </a:moveTo>
                <a:lnTo>
                  <a:pt x="182880" y="121920"/>
                </a:lnTo>
                <a:lnTo>
                  <a:pt x="182880" y="243840"/>
                </a:lnTo>
                <a:lnTo>
                  <a:pt x="121920" y="243840"/>
                </a:lnTo>
                <a:lnTo>
                  <a:pt x="121920" y="121920"/>
                </a:lnTo>
                <a:close/>
                <a:moveTo>
                  <a:pt x="213360" y="121920"/>
                </a:moveTo>
                <a:lnTo>
                  <a:pt x="274320" y="121920"/>
                </a:lnTo>
                <a:lnTo>
                  <a:pt x="274320" y="243840"/>
                </a:lnTo>
                <a:lnTo>
                  <a:pt x="213360" y="243840"/>
                </a:lnTo>
                <a:lnTo>
                  <a:pt x="213360" y="12192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1" name="TextBox 11"/>
          <p:cNvSpPr txBox="1"/>
          <p:nvPr/>
        </p:nvSpPr>
        <p:spPr>
          <a:xfrm>
            <a:off x="2068768" y="1867527"/>
            <a:ext cx="9355961" cy="1104421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在实施MSA前需明确系统的稳定性、偏差、线性度、重复性和再现性等核心指标，确保测量结果的一致性和可靠性。例如，通过GR&amp;R分析评估设备与人员引起的变异比例。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2068768" y="1330664"/>
            <a:ext cx="7126614" cy="5826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确定测量系统性能标准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2068768" y="5332100"/>
            <a:ext cx="9355961" cy="111288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根据误差占比（&lt;10%可接受，10%-30%需改进，&gt;30%不可用）制定对策，如校准设备、标准化操作流程或增加测量次数以减少随机误差。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068768" y="4813719"/>
            <a:ext cx="7126614" cy="5826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执行误差等级判定与改进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数据分层策略与抽样技术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297192" y="1308287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基于过程特性的分层原则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297192" y="1833343"/>
            <a:ext cx="10311874" cy="708938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按时间班次、设备型号、操作人员等关键因素将数据分层，识别潜在变异源。例如在生产线分析中，需区分不同机台或原材料的批次数据。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839115" y="1512589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839115" y="2734848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839115" y="5185395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cxnSp>
        <p:nvCxnSpPr>
          <p:cNvPr id="8" name="Connector 8"/>
          <p:cNvCxnSpPr/>
          <p:nvPr/>
        </p:nvCxnSpPr>
        <p:spPr>
          <a:xfrm>
            <a:off x="937708" y="1624780"/>
            <a:ext cx="0" cy="5245143"/>
          </a:xfrm>
          <a:prstGeom prst="line">
            <a:avLst/>
          </a:prstGeom>
          <a:ln w="19050">
            <a:solidFill>
              <a:schemeClr val="accent1"/>
            </a:solidFill>
            <a:prstDash val="dash"/>
            <a:headEnd type="none"/>
            <a:tailEnd type="none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AutoShape 9"/>
          <p:cNvSpPr/>
          <p:nvPr/>
        </p:nvSpPr>
        <p:spPr>
          <a:xfrm>
            <a:off x="839115" y="3958481"/>
            <a:ext cx="197186" cy="197186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0" name="TextBox 10"/>
          <p:cNvSpPr txBox="1"/>
          <p:nvPr/>
        </p:nvSpPr>
        <p:spPr>
          <a:xfrm>
            <a:off x="1297192" y="2503866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随机抽样与系统抽样结合应用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297192" y="3028921"/>
            <a:ext cx="10311874" cy="708938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简单随机抽样适用于均匀过程，而周期性问题需采用系统抽样（如每小时抽取5件），确保样本覆盖所有潜在变异模式。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297192" y="3735521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样本量计算的统计学依据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297192" y="4260576"/>
            <a:ext cx="10311874" cy="708938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根据置信水平（通常95%）、允许误差和总体方差计算最小样本量，连续数据常用30个样本点，属性数据需满足np≥5的条件。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297192" y="4980154"/>
            <a:ext cx="4348638" cy="60579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20000"/>
              </a:lnSpc>
              <a:spcBef>
                <a:spcPts val="450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分层抽样的实施步骤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297192" y="5505210"/>
            <a:ext cx="10311874" cy="708938"/>
          </a:xfrm>
          <a:prstGeom prst="rect">
            <a:avLst/>
          </a:prstGeom>
        </p:spPr>
        <p:txBody>
          <a:bodyPr vert="horz" wrap="square" lIns="123825" tIns="0" rIns="57150" bIns="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先定义层别变量（如工艺参数范围），再按比例分配各层样本量，最后独立执行各层抽样，确保每层变异均被充分代表。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552145" y="1505857"/>
            <a:ext cx="3087256" cy="2448513"/>
          </a:xfrm>
          <a:prstGeom prst="rect">
            <a:avLst/>
          </a:prstGeom>
          <a:gradFill>
            <a:gsLst>
              <a:gs pos="0">
                <a:schemeClr val="lt1">
                  <a:alpha val="0"/>
                </a:schemeClr>
              </a:gs>
              <a:gs pos="100000">
                <a:schemeClr val="lt2">
                  <a:alpha val="100000"/>
                </a:schemeClr>
              </a:gs>
            </a:gsLst>
            <a:lin ang="16200000"/>
          </a:gradFill>
        </p:spPr>
      </p:sp>
      <p:sp>
        <p:nvSpPr>
          <p:cNvPr id="3" name="AutoShape 3"/>
          <p:cNvSpPr/>
          <p:nvPr/>
        </p:nvSpPr>
        <p:spPr>
          <a:xfrm>
            <a:off x="8129196" y="3967915"/>
            <a:ext cx="3087256" cy="2448513"/>
          </a:xfrm>
          <a:prstGeom prst="rect">
            <a:avLst/>
          </a:prstGeom>
          <a:gradFill>
            <a:gsLst>
              <a:gs pos="0">
                <a:schemeClr val="lt1">
                  <a:alpha val="0"/>
                </a:schemeClr>
              </a:gs>
              <a:gs pos="100000">
                <a:schemeClr val="lt2">
                  <a:alpha val="100000"/>
                </a:schemeClr>
              </a:gs>
            </a:gsLst>
            <a:lin ang="16200000"/>
          </a:gradFill>
        </p:spPr>
      </p:sp>
      <p:sp>
        <p:nvSpPr>
          <p:cNvPr id="4" name="AutoShape 4"/>
          <p:cNvSpPr/>
          <p:nvPr/>
        </p:nvSpPr>
        <p:spPr>
          <a:xfrm>
            <a:off x="1065923" y="3967915"/>
            <a:ext cx="3087256" cy="2448513"/>
          </a:xfrm>
          <a:prstGeom prst="rect">
            <a:avLst/>
          </a:prstGeom>
          <a:gradFill>
            <a:gsLst>
              <a:gs pos="0">
                <a:schemeClr val="lt1">
                  <a:alpha val="0"/>
                </a:schemeClr>
              </a:gs>
              <a:gs pos="100000">
                <a:schemeClr val="lt2">
                  <a:alpha val="100000"/>
                </a:schemeClr>
              </a:gs>
            </a:gsLst>
            <a:lin ang="16200000"/>
          </a:gradFill>
        </p:spPr>
      </p:sp>
      <p:sp>
        <p:nvSpPr>
          <p:cNvPr id="5" name="TextBox 5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数据收集表格设计与验证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751830" y="3591361"/>
            <a:ext cx="3577051" cy="561048"/>
          </a:xfrm>
          <a:custGeom>
            <a:avLst/>
            <a:gdLst/>
            <a:ahLst/>
            <a:cxnLst/>
            <a:rect l="l" t="t" r="r" b="b"/>
            <a:pathLst>
              <a:path w="4229101" h="507819">
                <a:moveTo>
                  <a:pt x="0" y="0"/>
                </a:moveTo>
                <a:lnTo>
                  <a:pt x="4117569" y="0"/>
                </a:lnTo>
                <a:lnTo>
                  <a:pt x="4229101" y="253910"/>
                </a:lnTo>
                <a:lnTo>
                  <a:pt x="4117569" y="507819"/>
                </a:lnTo>
                <a:lnTo>
                  <a:pt x="0" y="507819"/>
                </a:lnTo>
                <a:lnTo>
                  <a:pt x="111532" y="253910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7" name="Freeform 7"/>
          <p:cNvSpPr/>
          <p:nvPr/>
        </p:nvSpPr>
        <p:spPr>
          <a:xfrm>
            <a:off x="4307248" y="3591655"/>
            <a:ext cx="3577051" cy="561048"/>
          </a:xfrm>
          <a:custGeom>
            <a:avLst/>
            <a:gdLst/>
            <a:ahLst/>
            <a:cxnLst/>
            <a:rect l="l" t="t" r="r" b="b"/>
            <a:pathLst>
              <a:path w="4229101" h="507819">
                <a:moveTo>
                  <a:pt x="0" y="0"/>
                </a:moveTo>
                <a:lnTo>
                  <a:pt x="4117569" y="0"/>
                </a:lnTo>
                <a:lnTo>
                  <a:pt x="4229101" y="253910"/>
                </a:lnTo>
                <a:lnTo>
                  <a:pt x="4117569" y="507819"/>
                </a:lnTo>
                <a:lnTo>
                  <a:pt x="0" y="507819"/>
                </a:lnTo>
                <a:lnTo>
                  <a:pt x="111532" y="253910"/>
                </a:lnTo>
              </a:path>
            </a:pathLst>
          </a:custGeom>
          <a:solidFill>
            <a:schemeClr val="accent4">
              <a:alpha val="100000"/>
            </a:schemeClr>
          </a:solidFill>
        </p:spPr>
      </p:sp>
      <p:sp>
        <p:nvSpPr>
          <p:cNvPr id="8" name="Freeform 8"/>
          <p:cNvSpPr/>
          <p:nvPr/>
        </p:nvSpPr>
        <p:spPr>
          <a:xfrm>
            <a:off x="7884299" y="3591655"/>
            <a:ext cx="3577051" cy="561048"/>
          </a:xfrm>
          <a:custGeom>
            <a:avLst/>
            <a:gdLst/>
            <a:ahLst/>
            <a:cxnLst/>
            <a:rect l="l" t="t" r="r" b="b"/>
            <a:pathLst>
              <a:path w="4229101" h="507819">
                <a:moveTo>
                  <a:pt x="0" y="0"/>
                </a:moveTo>
                <a:lnTo>
                  <a:pt x="4117569" y="0"/>
                </a:lnTo>
                <a:lnTo>
                  <a:pt x="4229101" y="253910"/>
                </a:lnTo>
                <a:lnTo>
                  <a:pt x="4117569" y="507819"/>
                </a:lnTo>
                <a:lnTo>
                  <a:pt x="0" y="507819"/>
                </a:lnTo>
                <a:lnTo>
                  <a:pt x="111532" y="253910"/>
                </a:lnTo>
              </a:path>
            </a:pathLst>
          </a:custGeom>
          <a:solidFill>
            <a:schemeClr val="accent6">
              <a:alpha val="100000"/>
            </a:schemeClr>
          </a:solidFill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1050546" y="1505857"/>
            <a:ext cx="3005958" cy="1874851"/>
          </a:xfrm>
          <a:prstGeom prst="rect">
            <a:avLst/>
          </a:prstGeom>
          <a:ln w="12668">
            <a:solidFill>
              <a:schemeClr val="accent1"/>
            </a:solidFill>
            <a:prstDash val="solid"/>
          </a:ln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alphaModFix amt="100000"/>
          </a:blip>
          <a:srcRect t="3222" b="3222"/>
          <a:stretch>
            <a:fillRect/>
          </a:stretch>
        </p:blipFill>
        <p:spPr>
          <a:xfrm>
            <a:off x="4592794" y="4395606"/>
            <a:ext cx="3005958" cy="1874851"/>
          </a:xfrm>
          <a:prstGeom prst="rect">
            <a:avLst/>
          </a:prstGeom>
          <a:ln w="12668">
            <a:solidFill>
              <a:schemeClr val="accent1"/>
            </a:solidFill>
            <a:prstDash val="solid"/>
          </a:ln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alphaModFix amt="100000"/>
          </a:blip>
          <a:srcRect t="3210" b="3210"/>
          <a:stretch>
            <a:fillRect/>
          </a:stretch>
        </p:blipFill>
        <p:spPr>
          <a:xfrm>
            <a:off x="8169846" y="1505857"/>
            <a:ext cx="3005958" cy="1874851"/>
          </a:xfrm>
          <a:prstGeom prst="rect">
            <a:avLst/>
          </a:prstGeom>
          <a:ln w="12668">
            <a:solidFill>
              <a:schemeClr val="accent1"/>
            </a:solidFill>
            <a:prstDash val="solid"/>
          </a:ln>
        </p:spPr>
      </p:pic>
      <p:sp>
        <p:nvSpPr>
          <p:cNvPr id="12" name="TextBox 12"/>
          <p:cNvSpPr txBox="1"/>
          <p:nvPr/>
        </p:nvSpPr>
        <p:spPr>
          <a:xfrm>
            <a:off x="1074382" y="4420514"/>
            <a:ext cx="2914491" cy="560761"/>
          </a:xfrm>
          <a:prstGeom prst="rect">
            <a:avLst/>
          </a:prstGeom>
        </p:spPr>
        <p:txBody>
          <a:bodyPr vert="horz" wrap="square" lIns="76200" tIns="0" rIns="57150" bIns="0" rtlCol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字段结构化设计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24823" y="4971031"/>
            <a:ext cx="3213608" cy="1242957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包含测量值、时间戳、操作者ID、设备编号、环境条件等必填字段，设置下拉菜单和数值范围限制以减少录入错误。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612719" y="1571876"/>
            <a:ext cx="2954298" cy="560761"/>
          </a:xfrm>
          <a:prstGeom prst="rect">
            <a:avLst/>
          </a:prstGeom>
        </p:spPr>
        <p:txBody>
          <a:bodyPr vert="horz" wrap="square" lIns="76200" tIns="0" rIns="57150" bIns="0" rtlCol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>
                <a:solidFill>
                  <a:schemeClr val="accent4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逻辑校验规则</a:t>
            </a:r>
            <a:endParaRPr lang="en-US" sz="2400" b="1">
              <a:solidFill>
                <a:schemeClr val="accent4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4467838" y="2070075"/>
            <a:ext cx="3244061" cy="1242957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嵌入自动校验公式（如极差警戒值报警），当数据超出历史3σ范围时触发标记，实时拦截异常数据。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8146416" y="4420514"/>
            <a:ext cx="2954412" cy="560761"/>
          </a:xfrm>
          <a:prstGeom prst="rect">
            <a:avLst/>
          </a:prstGeom>
        </p:spPr>
        <p:txBody>
          <a:bodyPr vert="horz" wrap="square" lIns="76200" tIns="0" rIns="57150" bIns="0" rtlCol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>
                <a:solidFill>
                  <a:schemeClr val="accent6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预运行测试</a:t>
            </a:r>
            <a:endParaRPr lang="en-US" sz="2400" b="1">
              <a:solidFill>
                <a:schemeClr val="accent6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021552" y="4971031"/>
            <a:ext cx="3204140" cy="1242957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在正式收集前进行小规模试填，评估表格易用性并修正歧义表述，确保所有参与者对字段定义理解一致。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2334095" y="3665624"/>
            <a:ext cx="412521" cy="412521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74320" y="243840"/>
                </a:moveTo>
                <a:lnTo>
                  <a:pt x="304800" y="243840"/>
                </a:lnTo>
                <a:lnTo>
                  <a:pt x="304800" y="259080"/>
                </a:lnTo>
                <a:cubicBezTo>
                  <a:pt x="304800" y="267500"/>
                  <a:pt x="297980" y="274320"/>
                  <a:pt x="289560" y="274320"/>
                </a:cubicBezTo>
                <a:lnTo>
                  <a:pt x="289560" y="274320"/>
                </a:lnTo>
                <a:lnTo>
                  <a:pt x="15240" y="274320"/>
                </a:lnTo>
                <a:cubicBezTo>
                  <a:pt x="6820" y="274320"/>
                  <a:pt x="0" y="267500"/>
                  <a:pt x="0" y="259080"/>
                </a:cubicBezTo>
                <a:lnTo>
                  <a:pt x="0" y="259080"/>
                </a:lnTo>
                <a:lnTo>
                  <a:pt x="0" y="243840"/>
                </a:lnTo>
                <a:lnTo>
                  <a:pt x="30480" y="243840"/>
                </a:lnTo>
                <a:lnTo>
                  <a:pt x="30480" y="60960"/>
                </a:lnTo>
                <a:cubicBezTo>
                  <a:pt x="30480" y="44196"/>
                  <a:pt x="44196" y="30480"/>
                  <a:pt x="60960" y="30480"/>
                </a:cubicBezTo>
                <a:lnTo>
                  <a:pt x="243840" y="30480"/>
                </a:lnTo>
                <a:cubicBezTo>
                  <a:pt x="260671" y="30480"/>
                  <a:pt x="274320" y="44129"/>
                  <a:pt x="274320" y="60960"/>
                </a:cubicBezTo>
                <a:lnTo>
                  <a:pt x="274320" y="60960"/>
                </a:lnTo>
                <a:lnTo>
                  <a:pt x="274320" y="243840"/>
                </a:lnTo>
                <a:close/>
                <a:moveTo>
                  <a:pt x="60960" y="60960"/>
                </a:moveTo>
                <a:lnTo>
                  <a:pt x="60960" y="198120"/>
                </a:lnTo>
                <a:lnTo>
                  <a:pt x="243840" y="198120"/>
                </a:lnTo>
                <a:lnTo>
                  <a:pt x="243840" y="60960"/>
                </a:lnTo>
                <a:lnTo>
                  <a:pt x="60960" y="60960"/>
                </a:lnTo>
                <a:close/>
                <a:moveTo>
                  <a:pt x="121920" y="228600"/>
                </a:moveTo>
                <a:lnTo>
                  <a:pt x="121920" y="243840"/>
                </a:lnTo>
                <a:lnTo>
                  <a:pt x="182880" y="243840"/>
                </a:lnTo>
                <a:lnTo>
                  <a:pt x="182880" y="228600"/>
                </a:lnTo>
                <a:lnTo>
                  <a:pt x="121920" y="2286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9" name="Freeform 19"/>
          <p:cNvSpPr/>
          <p:nvPr/>
        </p:nvSpPr>
        <p:spPr>
          <a:xfrm>
            <a:off x="5927547" y="3703953"/>
            <a:ext cx="336452" cy="336452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209550"/>
                </a:moveTo>
                <a:lnTo>
                  <a:pt x="152410" y="247650"/>
                </a:lnTo>
                <a:lnTo>
                  <a:pt x="304800" y="209550"/>
                </a:lnTo>
                <a:lnTo>
                  <a:pt x="304800" y="247650"/>
                </a:lnTo>
                <a:lnTo>
                  <a:pt x="152410" y="285750"/>
                </a:lnTo>
                <a:lnTo>
                  <a:pt x="0" y="247650"/>
                </a:lnTo>
                <a:close/>
              </a:path>
              <a:path w="304800" h="304800">
                <a:moveTo>
                  <a:pt x="0" y="133350"/>
                </a:moveTo>
                <a:lnTo>
                  <a:pt x="152410" y="171450"/>
                </a:lnTo>
                <a:lnTo>
                  <a:pt x="304800" y="133350"/>
                </a:lnTo>
                <a:lnTo>
                  <a:pt x="304800" y="171450"/>
                </a:lnTo>
                <a:lnTo>
                  <a:pt x="152410" y="209550"/>
                </a:lnTo>
                <a:lnTo>
                  <a:pt x="0" y="171450"/>
                </a:lnTo>
                <a:close/>
              </a:path>
              <a:path w="304800" h="304800">
                <a:moveTo>
                  <a:pt x="0" y="57150"/>
                </a:moveTo>
                <a:lnTo>
                  <a:pt x="152410" y="19050"/>
                </a:lnTo>
                <a:lnTo>
                  <a:pt x="304800" y="57150"/>
                </a:lnTo>
                <a:lnTo>
                  <a:pt x="304800" y="95250"/>
                </a:lnTo>
                <a:lnTo>
                  <a:pt x="152410" y="133350"/>
                </a:lnTo>
                <a:lnTo>
                  <a:pt x="0" y="95250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20" name="Freeform 20"/>
          <p:cNvSpPr/>
          <p:nvPr/>
        </p:nvSpPr>
        <p:spPr>
          <a:xfrm>
            <a:off x="9494081" y="3693435"/>
            <a:ext cx="357486" cy="357486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91440"/>
                </a:moveTo>
                <a:lnTo>
                  <a:pt x="152400" y="0"/>
                </a:lnTo>
                <a:lnTo>
                  <a:pt x="304800" y="91440"/>
                </a:lnTo>
                <a:lnTo>
                  <a:pt x="304800" y="121920"/>
                </a:lnTo>
                <a:lnTo>
                  <a:pt x="0" y="121920"/>
                </a:lnTo>
                <a:lnTo>
                  <a:pt x="0" y="91440"/>
                </a:lnTo>
                <a:close/>
                <a:moveTo>
                  <a:pt x="0" y="274320"/>
                </a:moveTo>
                <a:lnTo>
                  <a:pt x="304800" y="274320"/>
                </a:lnTo>
                <a:lnTo>
                  <a:pt x="304800" y="304800"/>
                </a:lnTo>
                <a:lnTo>
                  <a:pt x="0" y="304800"/>
                </a:lnTo>
                <a:lnTo>
                  <a:pt x="0" y="274320"/>
                </a:lnTo>
                <a:close/>
                <a:moveTo>
                  <a:pt x="30480" y="243840"/>
                </a:moveTo>
                <a:lnTo>
                  <a:pt x="274320" y="243840"/>
                </a:lnTo>
                <a:lnTo>
                  <a:pt x="274320" y="274320"/>
                </a:lnTo>
                <a:lnTo>
                  <a:pt x="30480" y="274320"/>
                </a:lnTo>
                <a:lnTo>
                  <a:pt x="30480" y="243840"/>
                </a:lnTo>
                <a:close/>
                <a:moveTo>
                  <a:pt x="30480" y="121920"/>
                </a:moveTo>
                <a:lnTo>
                  <a:pt x="91440" y="121920"/>
                </a:lnTo>
                <a:lnTo>
                  <a:pt x="91440" y="243840"/>
                </a:lnTo>
                <a:lnTo>
                  <a:pt x="30480" y="243840"/>
                </a:lnTo>
                <a:lnTo>
                  <a:pt x="30480" y="121920"/>
                </a:lnTo>
                <a:close/>
                <a:moveTo>
                  <a:pt x="121920" y="121920"/>
                </a:moveTo>
                <a:lnTo>
                  <a:pt x="182880" y="121920"/>
                </a:lnTo>
                <a:lnTo>
                  <a:pt x="182880" y="243840"/>
                </a:lnTo>
                <a:lnTo>
                  <a:pt x="121920" y="243840"/>
                </a:lnTo>
                <a:lnTo>
                  <a:pt x="121920" y="121920"/>
                </a:lnTo>
                <a:close/>
                <a:moveTo>
                  <a:pt x="213360" y="121920"/>
                </a:moveTo>
                <a:lnTo>
                  <a:pt x="274320" y="121920"/>
                </a:lnTo>
                <a:lnTo>
                  <a:pt x="274320" y="243840"/>
                </a:lnTo>
                <a:lnTo>
                  <a:pt x="213360" y="243840"/>
                </a:lnTo>
                <a:lnTo>
                  <a:pt x="213360" y="12192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929" y="2882845"/>
            <a:ext cx="6029325" cy="262320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575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基本统计工具应用</a:t>
            </a:r>
            <a:endParaRPr lang="en-US" sz="4575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01929" y="1498692"/>
            <a:ext cx="5934075" cy="11049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77000"/>
              </a:lnSpc>
            </a:pPr>
            <a:r>
              <a:rPr lang="en-US" sz="7200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06</a:t>
            </a:r>
            <a:endParaRPr lang="en-US" sz="7200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915035" y="4715149"/>
            <a:ext cx="6480577" cy="1472880"/>
          </a:xfrm>
          <a:prstGeom prst="roundRect">
            <a:avLst>
              <a:gd name="adj" fmla="val 16667"/>
            </a:avLst>
          </a:prstGeom>
          <a:solidFill>
            <a:schemeClr val="lt1">
              <a:alpha val="10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4918415" y="3060483"/>
            <a:ext cx="6480577" cy="1472880"/>
          </a:xfrm>
          <a:prstGeom prst="roundRect">
            <a:avLst>
              <a:gd name="adj" fmla="val 16667"/>
            </a:avLst>
          </a:prstGeom>
          <a:solidFill>
            <a:schemeClr val="lt1">
              <a:alpha val="100000"/>
            </a:schemeClr>
          </a:solidFill>
        </p:spPr>
      </p:sp>
      <p:sp>
        <p:nvSpPr>
          <p:cNvPr id="4" name="Freeform 4"/>
          <p:cNvSpPr/>
          <p:nvPr/>
        </p:nvSpPr>
        <p:spPr>
          <a:xfrm>
            <a:off x="3999788" y="1823026"/>
            <a:ext cx="891411" cy="3949143"/>
          </a:xfrm>
          <a:custGeom>
            <a:avLst/>
            <a:gdLst/>
            <a:ahLst/>
            <a:cxnLst/>
            <a:rect l="l" t="t" r="r" b="b"/>
            <a:pathLst>
              <a:path w="891411" h="3949143">
                <a:moveTo>
                  <a:pt x="891411" y="0"/>
                </a:moveTo>
                <a:quadBezTo>
                  <a:pt x="445706" y="0"/>
                  <a:pt x="445706" y="394914"/>
                </a:quadBezTo>
                <a:lnTo>
                  <a:pt x="445706" y="1579657"/>
                </a:lnTo>
                <a:quadBezTo>
                  <a:pt x="445706" y="1974572"/>
                  <a:pt x="0" y="1974572"/>
                </a:quadBezTo>
                <a:quadBezTo>
                  <a:pt x="445706" y="1974572"/>
                  <a:pt x="445706" y="2369486"/>
                </a:quadBezTo>
                <a:lnTo>
                  <a:pt x="445706" y="3554229"/>
                </a:lnTo>
                <a:quadBezTo>
                  <a:pt x="445706" y="3949143"/>
                  <a:pt x="891411" y="3949143"/>
                </a:quadBezTo>
              </a:path>
            </a:pathLst>
          </a:custGeom>
          <a:noFill/>
          <a:ln w="127000">
            <a:gradFill>
              <a:gsLst>
                <a:gs pos="0">
                  <a:schemeClr val="accent1">
                    <a:alpha val="0"/>
                    <a:lumMod val="5000"/>
                    <a:lumOff val="95000"/>
                  </a:schemeClr>
                </a:gs>
                <a:gs pos="62000">
                  <a:schemeClr val="accent1">
                    <a:alpha val="20000"/>
                  </a:schemeClr>
                </a:gs>
                <a:gs pos="100000">
                  <a:schemeClr val="accent1">
                    <a:alpha val="20000"/>
                    <a:lumMod val="40000"/>
                    <a:lumOff val="60000"/>
                  </a:schemeClr>
                </a:gs>
              </a:gsLst>
              <a:lin ang="10800000"/>
            </a:gradFill>
            <a:prstDash val="solid"/>
          </a:ln>
        </p:spPr>
      </p:sp>
      <p:sp>
        <p:nvSpPr>
          <p:cNvPr id="5" name="TextBox 5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描述性统计与图形化分析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829525" y="2300544"/>
            <a:ext cx="2994106" cy="2994106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1015825" y="2486844"/>
            <a:ext cx="2621506" cy="2621506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alphaModFix amt="100000"/>
          </a:blip>
          <a:srcRect l="16626" r="16626"/>
          <a:stretch>
            <a:fillRect/>
          </a:stretch>
        </p:blipFill>
        <p:spPr>
          <a:xfrm>
            <a:off x="1147718" y="2618737"/>
            <a:ext cx="2357721" cy="2357721"/>
          </a:xfrm>
          <a:prstGeom prst="ellipse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4929622" y="1421605"/>
            <a:ext cx="6480577" cy="1472880"/>
          </a:xfrm>
          <a:prstGeom prst="roundRect">
            <a:avLst>
              <a:gd name="adj" fmla="val 16667"/>
            </a:avLst>
          </a:prstGeom>
          <a:solidFill>
            <a:schemeClr val="lt1">
              <a:alpha val="100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5163786" y="1545356"/>
            <a:ext cx="4410330" cy="49255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集中趋势度量</a:t>
            </a:r>
            <a:endParaRPr lang="en-US" sz="1100"/>
          </a:p>
        </p:txBody>
      </p:sp>
      <p:sp>
        <p:nvSpPr>
          <p:cNvPr id="11" name="TextBox 11"/>
          <p:cNvSpPr txBox="1"/>
          <p:nvPr/>
        </p:nvSpPr>
        <p:spPr>
          <a:xfrm>
            <a:off x="5135211" y="2009338"/>
            <a:ext cx="5964430" cy="609398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通过均值、中位数、众数等指标描述数据的中心位置，均值反映数据平均水平，中位数抗极端值干扰，众数显示高频数值。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124004" y="3648216"/>
            <a:ext cx="5964430" cy="609398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利用标准差、极差、四分位距衡量数据波动性，标准差越小表明流程稳定性越高，极差反映数据分布范围。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5120625" y="5302882"/>
            <a:ext cx="5964430" cy="609398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采用直方图展示数据分布形态，箱线图识别异常值，散点图分析变量相关性，帕累托图聚焦关键少数问题。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10540951" y="1696385"/>
            <a:ext cx="190500" cy="1905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5" name="AutoShape 15"/>
          <p:cNvSpPr/>
          <p:nvPr/>
        </p:nvSpPr>
        <p:spPr>
          <a:xfrm>
            <a:off x="10674301" y="1696385"/>
            <a:ext cx="190500" cy="190500"/>
          </a:xfrm>
          <a:prstGeom prst="ellipse">
            <a:avLst/>
          </a:pr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16" name="AutoShape 16"/>
          <p:cNvSpPr/>
          <p:nvPr/>
        </p:nvSpPr>
        <p:spPr>
          <a:xfrm>
            <a:off x="10807651" y="1696385"/>
            <a:ext cx="190500" cy="190500"/>
          </a:xfrm>
          <a:prstGeom prst="ellipse">
            <a:avLst/>
          </a:prstGeom>
          <a:solidFill>
            <a:schemeClr val="accent1">
              <a:alpha val="100000"/>
              <a:lumMod val="50000"/>
            </a:schemeClr>
          </a:solidFill>
        </p:spPr>
      </p:sp>
      <p:sp>
        <p:nvSpPr>
          <p:cNvPr id="17" name="AutoShape 17"/>
          <p:cNvSpPr/>
          <p:nvPr/>
        </p:nvSpPr>
        <p:spPr>
          <a:xfrm>
            <a:off x="10540951" y="3335263"/>
            <a:ext cx="190500" cy="1905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8" name="AutoShape 18"/>
          <p:cNvSpPr/>
          <p:nvPr/>
        </p:nvSpPr>
        <p:spPr>
          <a:xfrm>
            <a:off x="10674301" y="3335263"/>
            <a:ext cx="190500" cy="190500"/>
          </a:xfrm>
          <a:prstGeom prst="ellipse">
            <a:avLst/>
          </a:pr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19" name="AutoShape 19"/>
          <p:cNvSpPr/>
          <p:nvPr/>
        </p:nvSpPr>
        <p:spPr>
          <a:xfrm>
            <a:off x="10807651" y="3335263"/>
            <a:ext cx="190500" cy="190500"/>
          </a:xfrm>
          <a:prstGeom prst="ellipse">
            <a:avLst/>
          </a:prstGeom>
          <a:solidFill>
            <a:schemeClr val="accent1">
              <a:alpha val="100000"/>
              <a:lumMod val="50000"/>
            </a:schemeClr>
          </a:solidFill>
        </p:spPr>
      </p:sp>
      <p:sp>
        <p:nvSpPr>
          <p:cNvPr id="20" name="AutoShape 20"/>
          <p:cNvSpPr/>
          <p:nvPr/>
        </p:nvSpPr>
        <p:spPr>
          <a:xfrm>
            <a:off x="10588296" y="4989928"/>
            <a:ext cx="190500" cy="1905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1" name="AutoShape 21"/>
          <p:cNvSpPr/>
          <p:nvPr/>
        </p:nvSpPr>
        <p:spPr>
          <a:xfrm>
            <a:off x="10721646" y="4989928"/>
            <a:ext cx="190500" cy="190500"/>
          </a:xfrm>
          <a:prstGeom prst="ellipse">
            <a:avLst/>
          </a:pr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22" name="AutoShape 22"/>
          <p:cNvSpPr/>
          <p:nvPr/>
        </p:nvSpPr>
        <p:spPr>
          <a:xfrm>
            <a:off x="10854996" y="4989928"/>
            <a:ext cx="190500" cy="190500"/>
          </a:xfrm>
          <a:prstGeom prst="ellipse">
            <a:avLst/>
          </a:prstGeom>
          <a:solidFill>
            <a:schemeClr val="accent1">
              <a:alpha val="100000"/>
              <a:lumMod val="50000"/>
            </a:schemeClr>
          </a:solidFill>
        </p:spPr>
      </p:sp>
      <p:sp>
        <p:nvSpPr>
          <p:cNvPr id="23" name="AutoShape 23"/>
          <p:cNvSpPr/>
          <p:nvPr/>
        </p:nvSpPr>
        <p:spPr>
          <a:xfrm>
            <a:off x="5163786" y="3184234"/>
            <a:ext cx="4410330" cy="49255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US" sz="2400" b="1">
                <a:solidFill>
                  <a:schemeClr val="accent4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离散程度分析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5163786" y="4862072"/>
            <a:ext cx="4410330" cy="49255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US" sz="2400" b="1">
                <a:solidFill>
                  <a:schemeClr val="accent6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图形化工具</a:t>
            </a:r>
            <a:endParaRPr lang="en-US" sz="11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正态性检验与数据转换方法</a:t>
            </a:r>
            <a:endParaRPr lang="en-US" sz="30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1007832" y="4570664"/>
            <a:ext cx="2301803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Autofit/>
          </a:bodyPr>
          <a:lstStyle/>
          <a:p>
            <a:pPr algn="ctr">
              <a:defRPr/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正态性检验方法</a:t>
            </a:r>
            <a:endParaRPr lang="en-US" sz="1100"/>
          </a:p>
        </p:txBody>
      </p:sp>
      <p:sp>
        <p:nvSpPr>
          <p:cNvPr id="4" name="TextBox 4"/>
          <p:cNvSpPr txBox="1"/>
          <p:nvPr/>
        </p:nvSpPr>
        <p:spPr>
          <a:xfrm>
            <a:off x="3501267" y="4997668"/>
            <a:ext cx="2543175" cy="1413631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对右偏数据采用对数转换，左偏数据使用平方根转换，复杂分布可尝试Box-Cox变换以接近正态性。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3621953" y="4570664"/>
            <a:ext cx="2301803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Autofit/>
          </a:bodyPr>
          <a:lstStyle/>
          <a:p>
            <a:pPr algn="ctr">
              <a:defRPr/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非正态数据处理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6328329" y="4570664"/>
            <a:ext cx="2315110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异常值处理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9057138" y="4570664"/>
            <a:ext cx="2359245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en-US" sz="18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数据分层分析</a:t>
            </a:r>
            <a:endParaRPr lang="en-US" sz="1100"/>
          </a:p>
        </p:txBody>
      </p:sp>
      <p:sp>
        <p:nvSpPr>
          <p:cNvPr id="8" name="TextBox 8"/>
          <p:cNvSpPr txBox="1"/>
          <p:nvPr/>
        </p:nvSpPr>
        <p:spPr>
          <a:xfrm>
            <a:off x="799842" y="4997668"/>
            <a:ext cx="2543084" cy="1413631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通过Shapiro-Wilk检验或Anderson-Darling检验判断数据是否服从正态分布，P值大于0.05视为正态。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214296" y="4997668"/>
            <a:ext cx="2543175" cy="1413631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通过IQR规则或Grubbs检验识别异常值，根据业务背景决定剔除或修正，避免分析偏差。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948907" y="4997668"/>
            <a:ext cx="2543175" cy="1413631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按时间、设备等维度分层后重新检验正态性，可能发现隐藏的规律或特殊原因变异。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2663854" y="1807887"/>
            <a:ext cx="952500" cy="952500"/>
          </a:xfrm>
          <a:prstGeom prst="diamond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5642966" y="3300334"/>
            <a:ext cx="952500" cy="952500"/>
          </a:xfrm>
          <a:prstGeom prst="diamond">
            <a:avLst/>
          </a:prstGeom>
          <a:solidFill>
            <a:schemeClr val="accent2">
              <a:alpha val="100000"/>
              <a:lumMod val="50000"/>
            </a:schemeClr>
          </a:solidFill>
        </p:spPr>
      </p:sp>
      <p:sp>
        <p:nvSpPr>
          <p:cNvPr id="13" name="AutoShape 13"/>
          <p:cNvSpPr/>
          <p:nvPr/>
        </p:nvSpPr>
        <p:spPr>
          <a:xfrm>
            <a:off x="8617715" y="1807887"/>
            <a:ext cx="952500" cy="952500"/>
          </a:xfrm>
          <a:prstGeom prst="diamond">
            <a:avLst/>
          </a:prstGeom>
          <a:solidFill>
            <a:schemeClr val="accent3">
              <a:alpha val="100000"/>
              <a:lumMod val="75000"/>
            </a:schemeClr>
          </a:solidFill>
        </p:spPr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833134" y="1931712"/>
            <a:ext cx="2476500" cy="2476500"/>
          </a:xfrm>
          <a:prstGeom prst="diamond">
            <a:avLst/>
          </a:prstGeom>
          <a:solidFill>
            <a:schemeClr val="accent1">
              <a:alpha val="100000"/>
            </a:schemeClr>
          </a:solidFill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3">
            <a:alphaModFix amt="100000"/>
          </a:blip>
          <a:srcRect/>
          <a:stretch>
            <a:fillRect/>
          </a:stretch>
        </p:blipFill>
        <p:spPr>
          <a:xfrm>
            <a:off x="3534604" y="1931712"/>
            <a:ext cx="2476500" cy="2476500"/>
          </a:xfrm>
          <a:prstGeom prst="diamond">
            <a:avLst/>
          </a:prstGeom>
          <a:solidFill>
            <a:schemeClr val="accent1">
              <a:alpha val="100000"/>
            </a:schemeClr>
          </a:solidFill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alphaModFix amt="100000"/>
          </a:blip>
          <a:srcRect/>
          <a:stretch>
            <a:fillRect/>
          </a:stretch>
        </p:blipFill>
        <p:spPr>
          <a:xfrm>
            <a:off x="6247634" y="1931712"/>
            <a:ext cx="2476500" cy="2476500"/>
          </a:xfrm>
          <a:prstGeom prst="diamond">
            <a:avLst/>
          </a:prstGeom>
          <a:solidFill>
            <a:schemeClr val="accent1">
              <a:alpha val="100000"/>
            </a:schemeClr>
          </a:solidFill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5">
            <a:alphaModFix amt="100000"/>
          </a:blip>
          <a:srcRect/>
          <a:stretch>
            <a:fillRect/>
          </a:stretch>
        </p:blipFill>
        <p:spPr>
          <a:xfrm>
            <a:off x="8939883" y="1931712"/>
            <a:ext cx="2476500" cy="2476500"/>
          </a:xfrm>
          <a:prstGeom prst="diamond">
            <a:avLst/>
          </a:prstGeom>
          <a:solidFill>
            <a:schemeClr val="accent1">
              <a:alpha val="100000"/>
            </a:schemeClr>
          </a:solidFill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过程能力指数计算与解读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cxnSp>
        <p:nvCxnSpPr>
          <p:cNvPr id="3" name="Connector 3"/>
          <p:cNvCxnSpPr/>
          <p:nvPr/>
        </p:nvCxnSpPr>
        <p:spPr>
          <a:xfrm>
            <a:off x="1253185" y="2298717"/>
            <a:ext cx="1246133" cy="0"/>
          </a:xfrm>
          <a:prstGeom prst="line">
            <a:avLst/>
          </a:prstGeom>
          <a:ln w="12700">
            <a:solidFill>
              <a:schemeClr val="accent1"/>
            </a:solidFill>
            <a:prstDash val="dash"/>
            <a:headEnd type="none"/>
            <a:tailEnd type="oval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" name="Connector 4"/>
          <p:cNvCxnSpPr/>
          <p:nvPr/>
        </p:nvCxnSpPr>
        <p:spPr>
          <a:xfrm>
            <a:off x="1254288" y="3896661"/>
            <a:ext cx="665253" cy="0"/>
          </a:xfrm>
          <a:prstGeom prst="line">
            <a:avLst/>
          </a:prstGeom>
          <a:ln w="12700">
            <a:solidFill>
              <a:schemeClr val="accent4"/>
            </a:solidFill>
            <a:prstDash val="dash"/>
            <a:headEnd type="none"/>
            <a:tailEnd type="oval"/>
          </a:ln>
        </p:spPr>
        <p:style>
          <a:lnRef idx="0">
            <a:schemeClr val="accent4"/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5" name="Connector 5"/>
          <p:cNvCxnSpPr/>
          <p:nvPr/>
        </p:nvCxnSpPr>
        <p:spPr>
          <a:xfrm>
            <a:off x="1253185" y="5472872"/>
            <a:ext cx="1246133" cy="0"/>
          </a:xfrm>
          <a:prstGeom prst="line">
            <a:avLst/>
          </a:prstGeom>
          <a:ln w="12700">
            <a:solidFill>
              <a:schemeClr val="accent1"/>
            </a:solidFill>
            <a:prstDash val="dash"/>
            <a:headEnd type="none"/>
            <a:tailEnd type="oval"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" name="AutoShape 6"/>
          <p:cNvSpPr/>
          <p:nvPr/>
        </p:nvSpPr>
        <p:spPr>
          <a:xfrm>
            <a:off x="622879" y="5154774"/>
            <a:ext cx="630365" cy="630269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grpSp>
        <p:nvGrpSpPr>
          <p:cNvPr id="7" name="Group 7"/>
          <p:cNvGrpSpPr/>
          <p:nvPr/>
        </p:nvGrpSpPr>
        <p:grpSpPr>
          <a:xfrm rot="0">
            <a:off x="622879" y="1983582"/>
            <a:ext cx="630365" cy="630269"/>
            <a:chOff x="622879" y="1983582"/>
            <a:chExt cx="630365" cy="630269"/>
          </a:xfrm>
        </p:grpSpPr>
        <p:sp>
          <p:nvSpPr>
            <p:cNvPr id="8" name="AutoShape 8"/>
            <p:cNvSpPr/>
            <p:nvPr/>
          </p:nvSpPr>
          <p:spPr>
            <a:xfrm>
              <a:off x="622879" y="1983582"/>
              <a:ext cx="630365" cy="630269"/>
            </a:xfrm>
            <a:prstGeom prst="ellipse">
              <a:avLst/>
            </a:prstGeom>
            <a:solidFill>
              <a:schemeClr val="accent1">
                <a:alpha val="100000"/>
              </a:schemeClr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834905" y="2131125"/>
              <a:ext cx="234601" cy="304229"/>
            </a:xfrm>
            <a:custGeom>
              <a:avLst/>
              <a:gdLst/>
              <a:ahLst/>
              <a:cxnLst/>
              <a:rect l="l" t="t" r="r" b="b"/>
              <a:pathLst>
                <a:path w="438150" h="568325">
                  <a:moveTo>
                    <a:pt x="344255" y="320246"/>
                  </a:moveTo>
                  <a:cubicBezTo>
                    <a:pt x="393080" y="312737"/>
                    <a:pt x="434394" y="346528"/>
                    <a:pt x="438150" y="399092"/>
                  </a:cubicBezTo>
                  <a:cubicBezTo>
                    <a:pt x="438150" y="399092"/>
                    <a:pt x="438150" y="402847"/>
                    <a:pt x="438150" y="406601"/>
                  </a:cubicBezTo>
                  <a:cubicBezTo>
                    <a:pt x="438150" y="451656"/>
                    <a:pt x="438150" y="496711"/>
                    <a:pt x="438150" y="545520"/>
                  </a:cubicBezTo>
                  <a:cubicBezTo>
                    <a:pt x="438150" y="545520"/>
                    <a:pt x="438150" y="545520"/>
                    <a:pt x="438150" y="549275"/>
                  </a:cubicBezTo>
                  <a:cubicBezTo>
                    <a:pt x="438150" y="549275"/>
                    <a:pt x="438150" y="549275"/>
                    <a:pt x="284162" y="549275"/>
                  </a:cubicBezTo>
                  <a:cubicBezTo>
                    <a:pt x="284162" y="549275"/>
                    <a:pt x="284162" y="545520"/>
                    <a:pt x="284162" y="545520"/>
                  </a:cubicBezTo>
                  <a:cubicBezTo>
                    <a:pt x="284162" y="496711"/>
                    <a:pt x="284162" y="451656"/>
                    <a:pt x="284162" y="402847"/>
                  </a:cubicBezTo>
                  <a:cubicBezTo>
                    <a:pt x="284162" y="361546"/>
                    <a:pt x="310453" y="327755"/>
                    <a:pt x="344255" y="320246"/>
                  </a:cubicBezTo>
                  <a:close/>
                </a:path>
                <a:path w="438150" h="568325">
                  <a:moveTo>
                    <a:pt x="352879" y="200025"/>
                  </a:moveTo>
                  <a:cubicBezTo>
                    <a:pt x="352879" y="200025"/>
                    <a:pt x="352879" y="200025"/>
                    <a:pt x="356621" y="200025"/>
                  </a:cubicBezTo>
                  <a:cubicBezTo>
                    <a:pt x="356621" y="200025"/>
                    <a:pt x="356621" y="200025"/>
                    <a:pt x="367847" y="200025"/>
                  </a:cubicBezTo>
                  <a:cubicBezTo>
                    <a:pt x="371589" y="200025"/>
                    <a:pt x="375330" y="203767"/>
                    <a:pt x="379072" y="203767"/>
                  </a:cubicBezTo>
                  <a:cubicBezTo>
                    <a:pt x="401524" y="211251"/>
                    <a:pt x="412750" y="237445"/>
                    <a:pt x="409008" y="263638"/>
                  </a:cubicBezTo>
                  <a:cubicBezTo>
                    <a:pt x="405266" y="286090"/>
                    <a:pt x="386556" y="304800"/>
                    <a:pt x="360363" y="304800"/>
                  </a:cubicBezTo>
                  <a:cubicBezTo>
                    <a:pt x="337911" y="304800"/>
                    <a:pt x="319201" y="286090"/>
                    <a:pt x="311717" y="263638"/>
                  </a:cubicBezTo>
                  <a:cubicBezTo>
                    <a:pt x="307975" y="233703"/>
                    <a:pt x="326685" y="207509"/>
                    <a:pt x="352879" y="200025"/>
                  </a:cubicBezTo>
                  <a:close/>
                </a:path>
                <a:path w="438150" h="568325">
                  <a:moveTo>
                    <a:pt x="100853" y="196018"/>
                  </a:moveTo>
                  <a:cubicBezTo>
                    <a:pt x="175559" y="180975"/>
                    <a:pt x="246529" y="241146"/>
                    <a:pt x="254000" y="320120"/>
                  </a:cubicBezTo>
                  <a:cubicBezTo>
                    <a:pt x="254000" y="323881"/>
                    <a:pt x="254000" y="327642"/>
                    <a:pt x="254000" y="331402"/>
                  </a:cubicBezTo>
                  <a:cubicBezTo>
                    <a:pt x="254000" y="406616"/>
                    <a:pt x="254000" y="481829"/>
                    <a:pt x="254000" y="557043"/>
                  </a:cubicBezTo>
                  <a:cubicBezTo>
                    <a:pt x="254000" y="557043"/>
                    <a:pt x="254000" y="557043"/>
                    <a:pt x="254000" y="568325"/>
                  </a:cubicBezTo>
                  <a:cubicBezTo>
                    <a:pt x="254000" y="568325"/>
                    <a:pt x="254000" y="568325"/>
                    <a:pt x="0" y="568325"/>
                  </a:cubicBezTo>
                  <a:cubicBezTo>
                    <a:pt x="0" y="564564"/>
                    <a:pt x="0" y="564564"/>
                    <a:pt x="0" y="560804"/>
                  </a:cubicBezTo>
                  <a:cubicBezTo>
                    <a:pt x="0" y="485590"/>
                    <a:pt x="0" y="406616"/>
                    <a:pt x="0" y="327642"/>
                  </a:cubicBezTo>
                  <a:cubicBezTo>
                    <a:pt x="0" y="263710"/>
                    <a:pt x="44823" y="211060"/>
                    <a:pt x="100853" y="196018"/>
                  </a:cubicBezTo>
                  <a:close/>
                </a:path>
                <a:path w="438150" h="568325">
                  <a:moveTo>
                    <a:pt x="112091" y="0"/>
                  </a:moveTo>
                  <a:cubicBezTo>
                    <a:pt x="115818" y="0"/>
                    <a:pt x="115818" y="0"/>
                    <a:pt x="115818" y="0"/>
                  </a:cubicBezTo>
                  <a:cubicBezTo>
                    <a:pt x="115818" y="0"/>
                    <a:pt x="115818" y="0"/>
                    <a:pt x="138181" y="0"/>
                  </a:cubicBezTo>
                  <a:cubicBezTo>
                    <a:pt x="141909" y="0"/>
                    <a:pt x="149363" y="3762"/>
                    <a:pt x="153090" y="3762"/>
                  </a:cubicBezTo>
                  <a:cubicBezTo>
                    <a:pt x="190362" y="18808"/>
                    <a:pt x="212725" y="60187"/>
                    <a:pt x="205271" y="101566"/>
                  </a:cubicBezTo>
                  <a:cubicBezTo>
                    <a:pt x="197816" y="139183"/>
                    <a:pt x="164272" y="169276"/>
                    <a:pt x="127000" y="169276"/>
                  </a:cubicBezTo>
                  <a:cubicBezTo>
                    <a:pt x="89728" y="173038"/>
                    <a:pt x="56184" y="142944"/>
                    <a:pt x="48729" y="101566"/>
                  </a:cubicBezTo>
                  <a:cubicBezTo>
                    <a:pt x="41275" y="52664"/>
                    <a:pt x="71092" y="7523"/>
                    <a:pt x="112091" y="0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</p:spPr>
        </p:sp>
      </p:grpSp>
      <p:sp>
        <p:nvSpPr>
          <p:cNvPr id="10" name="AutoShape 10"/>
          <p:cNvSpPr/>
          <p:nvPr/>
        </p:nvSpPr>
        <p:spPr>
          <a:xfrm>
            <a:off x="623942" y="3581527"/>
            <a:ext cx="630365" cy="630269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grpSp>
        <p:nvGrpSpPr>
          <p:cNvPr id="11" name="Group 11"/>
          <p:cNvGrpSpPr/>
          <p:nvPr/>
        </p:nvGrpSpPr>
        <p:grpSpPr>
          <a:xfrm rot="0">
            <a:off x="787200" y="3739737"/>
            <a:ext cx="313754" cy="313849"/>
            <a:chOff x="787200" y="3739737"/>
            <a:chExt cx="313754" cy="313849"/>
          </a:xfrm>
        </p:grpSpPr>
        <p:sp>
          <p:nvSpPr>
            <p:cNvPr id="12" name="Freeform 12"/>
            <p:cNvSpPr/>
            <p:nvPr/>
          </p:nvSpPr>
          <p:spPr>
            <a:xfrm>
              <a:off x="787200" y="3768884"/>
              <a:ext cx="284702" cy="284702"/>
            </a:xfrm>
            <a:custGeom>
              <a:avLst/>
              <a:gdLst/>
              <a:ahLst/>
              <a:cxnLst/>
              <a:rect l="l" t="t" r="r" b="b"/>
              <a:pathLst>
                <a:path w="184" h="184">
                  <a:moveTo>
                    <a:pt x="92" y="184"/>
                  </a:moveTo>
                  <a:cubicBezTo>
                    <a:pt x="143" y="184"/>
                    <a:pt x="184" y="143"/>
                    <a:pt x="184" y="92"/>
                  </a:cubicBezTo>
                  <a:cubicBezTo>
                    <a:pt x="184" y="76"/>
                    <a:pt x="180" y="62"/>
                    <a:pt x="173" y="49"/>
                  </a:cubicBezTo>
                  <a:cubicBezTo>
                    <a:pt x="172" y="49"/>
                    <a:pt x="172" y="49"/>
                    <a:pt x="171" y="49"/>
                  </a:cubicBezTo>
                  <a:cubicBezTo>
                    <a:pt x="170" y="49"/>
                    <a:pt x="170" y="49"/>
                    <a:pt x="170" y="49"/>
                  </a:cubicBezTo>
                  <a:cubicBezTo>
                    <a:pt x="158" y="48"/>
                    <a:pt x="158" y="48"/>
                    <a:pt x="158" y="48"/>
                  </a:cubicBezTo>
                  <a:cubicBezTo>
                    <a:pt x="149" y="56"/>
                    <a:pt x="149" y="56"/>
                    <a:pt x="149" y="56"/>
                  </a:cubicBezTo>
                  <a:cubicBezTo>
                    <a:pt x="156" y="67"/>
                    <a:pt x="160" y="79"/>
                    <a:pt x="160" y="92"/>
                  </a:cubicBezTo>
                  <a:cubicBezTo>
                    <a:pt x="160" y="129"/>
                    <a:pt x="129" y="160"/>
                    <a:pt x="92" y="160"/>
                  </a:cubicBezTo>
                  <a:cubicBezTo>
                    <a:pt x="55" y="160"/>
                    <a:pt x="24" y="129"/>
                    <a:pt x="24" y="92"/>
                  </a:cubicBezTo>
                  <a:cubicBezTo>
                    <a:pt x="24" y="55"/>
                    <a:pt x="55" y="24"/>
                    <a:pt x="92" y="24"/>
                  </a:cubicBezTo>
                  <a:cubicBezTo>
                    <a:pt x="105" y="24"/>
                    <a:pt x="117" y="28"/>
                    <a:pt x="128" y="35"/>
                  </a:cubicBezTo>
                  <a:cubicBezTo>
                    <a:pt x="135" y="27"/>
                    <a:pt x="135" y="27"/>
                    <a:pt x="135" y="27"/>
                  </a:cubicBezTo>
                  <a:cubicBezTo>
                    <a:pt x="134" y="14"/>
                    <a:pt x="134" y="14"/>
                    <a:pt x="134" y="14"/>
                  </a:cubicBezTo>
                  <a:cubicBezTo>
                    <a:pt x="134" y="12"/>
                    <a:pt x="134" y="11"/>
                    <a:pt x="134" y="10"/>
                  </a:cubicBezTo>
                  <a:cubicBezTo>
                    <a:pt x="122" y="4"/>
                    <a:pt x="107" y="0"/>
                    <a:pt x="92" y="0"/>
                  </a:cubicBezTo>
                  <a:cubicBezTo>
                    <a:pt x="41" y="0"/>
                    <a:pt x="0" y="41"/>
                    <a:pt x="0" y="92"/>
                  </a:cubicBezTo>
                  <a:cubicBezTo>
                    <a:pt x="0" y="143"/>
                    <a:pt x="41" y="184"/>
                    <a:pt x="92" y="184"/>
                  </a:cubicBezTo>
                  <a:close/>
                </a:path>
                <a:path w="184" h="184">
                  <a:moveTo>
                    <a:pt x="92" y="184"/>
                  </a:moveTo>
                  <a:cubicBezTo>
                    <a:pt x="92" y="184"/>
                    <a:pt x="92" y="184"/>
                    <a:pt x="92" y="184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860067" y="3841654"/>
              <a:ext cx="139065" cy="139065"/>
            </a:xfrm>
            <a:custGeom>
              <a:avLst/>
              <a:gdLst/>
              <a:ahLst/>
              <a:cxnLst/>
              <a:rect l="l" t="t" r="r" b="b"/>
              <a:pathLst>
                <a:path w="90" h="90">
                  <a:moveTo>
                    <a:pt x="45" y="21"/>
                  </a:moveTo>
                  <a:cubicBezTo>
                    <a:pt x="46" y="21"/>
                    <a:pt x="46" y="21"/>
                    <a:pt x="47" y="21"/>
                  </a:cubicBezTo>
                  <a:cubicBezTo>
                    <a:pt x="64" y="4"/>
                    <a:pt x="64" y="4"/>
                    <a:pt x="64" y="4"/>
                  </a:cubicBezTo>
                  <a:cubicBezTo>
                    <a:pt x="64" y="4"/>
                    <a:pt x="64" y="4"/>
                    <a:pt x="64" y="4"/>
                  </a:cubicBezTo>
                  <a:cubicBezTo>
                    <a:pt x="58" y="1"/>
                    <a:pt x="52" y="0"/>
                    <a:pt x="45" y="0"/>
                  </a:cubicBezTo>
                  <a:cubicBezTo>
                    <a:pt x="20" y="0"/>
                    <a:pt x="0" y="20"/>
                    <a:pt x="0" y="45"/>
                  </a:cubicBezTo>
                  <a:cubicBezTo>
                    <a:pt x="0" y="70"/>
                    <a:pt x="20" y="90"/>
                    <a:pt x="45" y="90"/>
                  </a:cubicBezTo>
                  <a:cubicBezTo>
                    <a:pt x="70" y="90"/>
                    <a:pt x="90" y="70"/>
                    <a:pt x="90" y="45"/>
                  </a:cubicBezTo>
                  <a:cubicBezTo>
                    <a:pt x="90" y="38"/>
                    <a:pt x="89" y="32"/>
                    <a:pt x="86" y="26"/>
                  </a:cubicBezTo>
                  <a:cubicBezTo>
                    <a:pt x="86" y="26"/>
                    <a:pt x="86" y="26"/>
                    <a:pt x="86" y="26"/>
                  </a:cubicBezTo>
                  <a:cubicBezTo>
                    <a:pt x="69" y="43"/>
                    <a:pt x="69" y="43"/>
                    <a:pt x="69" y="43"/>
                  </a:cubicBezTo>
                  <a:cubicBezTo>
                    <a:pt x="69" y="44"/>
                    <a:pt x="69" y="44"/>
                    <a:pt x="69" y="45"/>
                  </a:cubicBezTo>
                  <a:cubicBezTo>
                    <a:pt x="69" y="58"/>
                    <a:pt x="58" y="69"/>
                    <a:pt x="45" y="69"/>
                  </a:cubicBezTo>
                  <a:cubicBezTo>
                    <a:pt x="32" y="69"/>
                    <a:pt x="21" y="58"/>
                    <a:pt x="21" y="45"/>
                  </a:cubicBezTo>
                  <a:cubicBezTo>
                    <a:pt x="21" y="32"/>
                    <a:pt x="32" y="21"/>
                    <a:pt x="45" y="21"/>
                  </a:cubicBezTo>
                  <a:close/>
                </a:path>
                <a:path w="90" h="90">
                  <a:moveTo>
                    <a:pt x="45" y="21"/>
                  </a:moveTo>
                  <a:cubicBezTo>
                    <a:pt x="45" y="21"/>
                    <a:pt x="45" y="21"/>
                    <a:pt x="45" y="21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943410" y="3739737"/>
              <a:ext cx="157544" cy="157544"/>
            </a:xfrm>
            <a:custGeom>
              <a:avLst/>
              <a:gdLst/>
              <a:ahLst/>
              <a:cxnLst/>
              <a:rect l="l" t="t" r="r" b="b"/>
              <a:pathLst>
                <a:path w="102" h="102">
                  <a:moveTo>
                    <a:pt x="86" y="28"/>
                  </a:moveTo>
                  <a:cubicBezTo>
                    <a:pt x="91" y="23"/>
                    <a:pt x="91" y="23"/>
                    <a:pt x="91" y="23"/>
                  </a:cubicBezTo>
                  <a:cubicBezTo>
                    <a:pt x="93" y="20"/>
                    <a:pt x="93" y="17"/>
                    <a:pt x="91" y="14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6" y="10"/>
                    <a:pt x="85" y="9"/>
                    <a:pt x="83" y="9"/>
                  </a:cubicBezTo>
                  <a:cubicBezTo>
                    <a:pt x="82" y="9"/>
                    <a:pt x="80" y="10"/>
                    <a:pt x="79" y="11"/>
                  </a:cubicBezTo>
                  <a:cubicBezTo>
                    <a:pt x="74" y="17"/>
                    <a:pt x="74" y="17"/>
                    <a:pt x="74" y="17"/>
                  </a:cubicBezTo>
                  <a:cubicBezTo>
                    <a:pt x="72" y="2"/>
                    <a:pt x="72" y="2"/>
                    <a:pt x="72" y="2"/>
                  </a:cubicBezTo>
                  <a:cubicBezTo>
                    <a:pt x="72" y="0"/>
                    <a:pt x="71" y="0"/>
                    <a:pt x="70" y="0"/>
                  </a:cubicBezTo>
                  <a:cubicBezTo>
                    <a:pt x="70" y="0"/>
                    <a:pt x="69" y="0"/>
                    <a:pt x="69" y="0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5" y="25"/>
                    <a:pt x="44" y="28"/>
                    <a:pt x="44" y="30"/>
                  </a:cubicBezTo>
                  <a:cubicBezTo>
                    <a:pt x="44" y="31"/>
                    <a:pt x="44" y="31"/>
                    <a:pt x="44" y="31"/>
                  </a:cubicBezTo>
                  <a:cubicBezTo>
                    <a:pt x="45" y="45"/>
                    <a:pt x="45" y="45"/>
                    <a:pt x="45" y="45"/>
                  </a:cubicBezTo>
                  <a:cubicBezTo>
                    <a:pt x="37" y="53"/>
                    <a:pt x="37" y="53"/>
                    <a:pt x="37" y="53"/>
                  </a:cubicBezTo>
                  <a:cubicBezTo>
                    <a:pt x="22" y="68"/>
                    <a:pt x="22" y="68"/>
                    <a:pt x="22" y="68"/>
                  </a:cubicBezTo>
                  <a:cubicBezTo>
                    <a:pt x="22" y="68"/>
                    <a:pt x="22" y="68"/>
                    <a:pt x="22" y="68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2" y="89"/>
                    <a:pt x="2" y="89"/>
                    <a:pt x="2" y="89"/>
                  </a:cubicBezTo>
                  <a:cubicBezTo>
                    <a:pt x="1" y="90"/>
                    <a:pt x="0" y="91"/>
                    <a:pt x="0" y="92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100"/>
                    <a:pt x="2" y="102"/>
                    <a:pt x="5" y="102"/>
                  </a:cubicBezTo>
                  <a:cubicBezTo>
                    <a:pt x="5" y="102"/>
                    <a:pt x="5" y="102"/>
                    <a:pt x="5" y="102"/>
                  </a:cubicBezTo>
                  <a:cubicBezTo>
                    <a:pt x="10" y="102"/>
                    <a:pt x="10" y="102"/>
                    <a:pt x="10" y="102"/>
                  </a:cubicBezTo>
                  <a:cubicBezTo>
                    <a:pt x="11" y="102"/>
                    <a:pt x="12" y="101"/>
                    <a:pt x="13" y="100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70" y="57"/>
                    <a:pt x="70" y="57"/>
                    <a:pt x="70" y="57"/>
                  </a:cubicBezTo>
                  <a:cubicBezTo>
                    <a:pt x="71" y="57"/>
                    <a:pt x="71" y="57"/>
                    <a:pt x="71" y="57"/>
                  </a:cubicBezTo>
                  <a:cubicBezTo>
                    <a:pt x="71" y="57"/>
                    <a:pt x="71" y="57"/>
                    <a:pt x="71" y="57"/>
                  </a:cubicBezTo>
                  <a:cubicBezTo>
                    <a:pt x="74" y="57"/>
                    <a:pt x="77" y="56"/>
                    <a:pt x="78" y="54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2" y="31"/>
                    <a:pt x="101" y="29"/>
                    <a:pt x="100" y="29"/>
                  </a:cubicBezTo>
                  <a:lnTo>
                    <a:pt x="86" y="28"/>
                  </a:lnTo>
                  <a:close/>
                </a:path>
                <a:path w="102" h="102">
                  <a:moveTo>
                    <a:pt x="86" y="28"/>
                  </a:moveTo>
                  <a:cubicBezTo>
                    <a:pt x="86" y="28"/>
                    <a:pt x="86" y="28"/>
                    <a:pt x="86" y="28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</p:spPr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alphaModFix amt="100000"/>
          </a:blip>
          <a:srcRect l="30376" r="30376"/>
          <a:stretch>
            <a:fillRect/>
          </a:stretch>
        </p:blipFill>
        <p:spPr>
          <a:xfrm>
            <a:off x="9113195" y="1518646"/>
            <a:ext cx="2479016" cy="4586129"/>
          </a:xfrm>
          <a:prstGeom prst="rect">
            <a:avLst/>
          </a:prstGeom>
        </p:spPr>
      </p:pic>
      <p:sp>
        <p:nvSpPr>
          <p:cNvPr id="16" name="Freeform 16"/>
          <p:cNvSpPr/>
          <p:nvPr/>
        </p:nvSpPr>
        <p:spPr>
          <a:xfrm>
            <a:off x="789992" y="5321840"/>
            <a:ext cx="296138" cy="296138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209550"/>
                </a:moveTo>
                <a:lnTo>
                  <a:pt x="152410" y="247650"/>
                </a:lnTo>
                <a:lnTo>
                  <a:pt x="304800" y="209550"/>
                </a:lnTo>
                <a:lnTo>
                  <a:pt x="304800" y="247650"/>
                </a:lnTo>
                <a:lnTo>
                  <a:pt x="152410" y="285750"/>
                </a:lnTo>
                <a:lnTo>
                  <a:pt x="0" y="247650"/>
                </a:lnTo>
                <a:close/>
              </a:path>
              <a:path w="304800" h="304800">
                <a:moveTo>
                  <a:pt x="0" y="133350"/>
                </a:moveTo>
                <a:lnTo>
                  <a:pt x="152410" y="171450"/>
                </a:lnTo>
                <a:lnTo>
                  <a:pt x="304800" y="133350"/>
                </a:lnTo>
                <a:lnTo>
                  <a:pt x="304800" y="171450"/>
                </a:lnTo>
                <a:lnTo>
                  <a:pt x="152410" y="209550"/>
                </a:lnTo>
                <a:lnTo>
                  <a:pt x="0" y="171450"/>
                </a:lnTo>
                <a:close/>
              </a:path>
              <a:path w="304800" h="304800">
                <a:moveTo>
                  <a:pt x="0" y="57150"/>
                </a:moveTo>
                <a:lnTo>
                  <a:pt x="152410" y="19050"/>
                </a:lnTo>
                <a:lnTo>
                  <a:pt x="304800" y="57150"/>
                </a:lnTo>
                <a:lnTo>
                  <a:pt x="304800" y="95250"/>
                </a:lnTo>
                <a:lnTo>
                  <a:pt x="152410" y="133350"/>
                </a:lnTo>
                <a:lnTo>
                  <a:pt x="0" y="95250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7" name="AutoShape 17"/>
          <p:cNvSpPr/>
          <p:nvPr/>
        </p:nvSpPr>
        <p:spPr>
          <a:xfrm>
            <a:off x="2538370" y="4778628"/>
            <a:ext cx="6360812" cy="1388488"/>
          </a:xfrm>
          <a:prstGeom prst="roundRect">
            <a:avLst>
              <a:gd name="adj" fmla="val 16667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18" name="AutoShape 18"/>
          <p:cNvSpPr/>
          <p:nvPr/>
        </p:nvSpPr>
        <p:spPr>
          <a:xfrm>
            <a:off x="2025135" y="3202417"/>
            <a:ext cx="6666876" cy="1388488"/>
          </a:xfrm>
          <a:prstGeom prst="roundRect">
            <a:avLst>
              <a:gd name="adj" fmla="val 16667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19" name="AutoShape 19"/>
          <p:cNvSpPr/>
          <p:nvPr/>
        </p:nvSpPr>
        <p:spPr>
          <a:xfrm>
            <a:off x="2538370" y="1604473"/>
            <a:ext cx="6360812" cy="1388488"/>
          </a:xfrm>
          <a:prstGeom prst="roundRect">
            <a:avLst>
              <a:gd name="adj" fmla="val 16667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20" name="AutoShape 20"/>
          <p:cNvSpPr/>
          <p:nvPr/>
        </p:nvSpPr>
        <p:spPr>
          <a:xfrm>
            <a:off x="2712351" y="2120937"/>
            <a:ext cx="6067067" cy="716727"/>
          </a:xfrm>
          <a:prstGeom prst="rect">
            <a:avLst/>
          </a:prstGeom>
          <a:noFill/>
        </p:spPr>
        <p:txBody>
          <a:bodyPr vert="horz" wrap="square" lIns="68770" tIns="68770" rIns="34385" bIns="68770" rtlCol="0" anchor="t" anchorCtr="1">
            <a:noAutofit/>
          </a:bodyPr>
          <a:lstStyle/>
          <a:p>
            <a:pPr algn="l">
              <a:lnSpc>
                <a:spcPct val="140000"/>
              </a:lnSpc>
              <a:spcBef>
                <a:spcPts val="270"/>
              </a:spcBef>
              <a:defRPr/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Cp仅衡量过程变异与规格限的比值，Cpk同时考虑均值偏移，更真实反映实际能力，Cpk≥1.33为行业基准。</a:t>
            </a:r>
            <a:endParaRPr lang="en-US" sz="1100"/>
          </a:p>
        </p:txBody>
      </p:sp>
      <p:sp>
        <p:nvSpPr>
          <p:cNvPr id="21" name="TextBox 21"/>
          <p:cNvSpPr txBox="1"/>
          <p:nvPr/>
        </p:nvSpPr>
        <p:spPr>
          <a:xfrm>
            <a:off x="2712351" y="1651578"/>
            <a:ext cx="3577915" cy="485775"/>
          </a:xfrm>
          <a:prstGeom prst="rect">
            <a:avLst/>
          </a:prstGeom>
        </p:spPr>
        <p:txBody>
          <a:bodyPr vert="horz" wrap="square" lIns="95250" tIns="95250" rIns="47625" bIns="95250" rtlCol="0" anchor="t" anchorCtr="0">
            <a:noAutofit/>
          </a:bodyPr>
          <a:lstStyle/>
          <a:p>
            <a:pPr algn="l">
              <a:lnSpc>
                <a:spcPct val="120000"/>
              </a:lnSpc>
              <a:spcBef>
                <a:spcPts val="375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Cp与Cpk差异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2305573" y="3715263"/>
            <a:ext cx="6086117" cy="716727"/>
          </a:xfrm>
          <a:prstGeom prst="rect">
            <a:avLst/>
          </a:prstGeom>
          <a:noFill/>
        </p:spPr>
        <p:txBody>
          <a:bodyPr vert="horz" wrap="square" lIns="68770" tIns="68770" rIns="34385" bIns="68770" rtlCol="0" anchor="t" anchorCtr="1">
            <a:noAutofit/>
          </a:bodyPr>
          <a:lstStyle/>
          <a:p>
            <a:pPr algn="l">
              <a:lnSpc>
                <a:spcPct val="140000"/>
              </a:lnSpc>
              <a:spcBef>
                <a:spcPts val="270"/>
              </a:spcBef>
              <a:defRPr/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PPK基于长期数据包含组间变异，CPK基于短期数据仅含组内变异，两者对比可识别系统性波动来源。</a:t>
            </a:r>
            <a:endParaRPr lang="en-US" sz="1100"/>
          </a:p>
        </p:txBody>
      </p:sp>
      <p:sp>
        <p:nvSpPr>
          <p:cNvPr id="23" name="TextBox 23"/>
          <p:cNvSpPr txBox="1"/>
          <p:nvPr/>
        </p:nvSpPr>
        <p:spPr>
          <a:xfrm>
            <a:off x="2305573" y="3270403"/>
            <a:ext cx="3577915" cy="485775"/>
          </a:xfrm>
          <a:prstGeom prst="rect">
            <a:avLst/>
          </a:prstGeom>
        </p:spPr>
        <p:txBody>
          <a:bodyPr vert="horz" wrap="square" lIns="95250" tIns="95250" rIns="47625" bIns="95250" rtlCol="0" anchor="t" anchorCtr="0">
            <a:noAutofit/>
          </a:bodyPr>
          <a:lstStyle/>
          <a:p>
            <a:pPr algn="l">
              <a:lnSpc>
                <a:spcPct val="120000"/>
              </a:lnSpc>
              <a:spcBef>
                <a:spcPts val="375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长期与短期能力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2712351" y="5261145"/>
            <a:ext cx="6067067" cy="716727"/>
          </a:xfrm>
          <a:prstGeom prst="rect">
            <a:avLst/>
          </a:prstGeom>
          <a:noFill/>
        </p:spPr>
        <p:txBody>
          <a:bodyPr vert="horz" wrap="square" lIns="68770" tIns="68770" rIns="34385" bIns="68770" rtlCol="0" anchor="t" anchorCtr="1">
            <a:noAutofit/>
          </a:bodyPr>
          <a:lstStyle/>
          <a:p>
            <a:pPr algn="l">
              <a:lnSpc>
                <a:spcPct val="140000"/>
              </a:lnSpc>
              <a:spcBef>
                <a:spcPts val="270"/>
              </a:spcBef>
              <a:defRPr/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当数据非正态时，使用百分位数法或Johnson变换计算等效Z值，再转换为PPM缺陷率评估风险。</a:t>
            </a:r>
            <a:endParaRPr lang="en-US" sz="1100"/>
          </a:p>
        </p:txBody>
      </p:sp>
      <p:sp>
        <p:nvSpPr>
          <p:cNvPr id="25" name="TextBox 25"/>
          <p:cNvSpPr txBox="1"/>
          <p:nvPr/>
        </p:nvSpPr>
        <p:spPr>
          <a:xfrm>
            <a:off x="2712351" y="4848175"/>
            <a:ext cx="3604529" cy="485775"/>
          </a:xfrm>
          <a:prstGeom prst="rect">
            <a:avLst/>
          </a:prstGeom>
        </p:spPr>
        <p:txBody>
          <a:bodyPr vert="horz" wrap="square" lIns="95250" tIns="95250" rIns="47625" bIns="95250" rtlCol="0" anchor="t" anchorCtr="0">
            <a:noAutofit/>
          </a:bodyPr>
          <a:lstStyle/>
          <a:p>
            <a:pPr algn="l">
              <a:lnSpc>
                <a:spcPct val="120000"/>
              </a:lnSpc>
              <a:spcBef>
                <a:spcPts val="375"/>
              </a:spcBef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非正态过程能力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929" y="2882845"/>
            <a:ext cx="6029325" cy="262320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575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根本原因分析技术</a:t>
            </a:r>
            <a:endParaRPr lang="en-US" sz="4575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01929" y="1498692"/>
            <a:ext cx="5934075" cy="11049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77000"/>
              </a:lnSpc>
            </a:pPr>
            <a:r>
              <a:rPr lang="en-US" sz="7200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07</a:t>
            </a:r>
            <a:endParaRPr lang="en-US" sz="7200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2500" r="12500"/>
          <a:stretch>
            <a:fillRect/>
          </a:stretch>
        </p:blipFill>
        <p:spPr>
          <a:xfrm>
            <a:off x="4462463" y="2088071"/>
            <a:ext cx="3267075" cy="3267075"/>
          </a:xfrm>
          <a:prstGeom prst="ellipse">
            <a:avLst/>
          </a:prstGeom>
          <a:ln w="57150">
            <a:solidFill>
              <a:schemeClr val="accent1"/>
            </a:solidFill>
            <a:prstDash val="solid"/>
          </a:ln>
        </p:spPr>
      </p:pic>
      <p:sp>
        <p:nvSpPr>
          <p:cNvPr id="3" name="TextBox 3"/>
          <p:cNvSpPr txBox="1"/>
          <p:nvPr/>
        </p:nvSpPr>
        <p:spPr>
          <a:xfrm>
            <a:off x="742971" y="2306715"/>
            <a:ext cx="3314231" cy="64799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结构化问题分解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059848" y="1716027"/>
            <a:ext cx="3794740" cy="196811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5Why分析法通过连续追问“为什么”直达问题本质，如“设备停机”→“轴承损坏”→“润滑不足”→“未按计划保养”，最终定位到维护流程缺陷。需注意避免主观假设，每个“Why”需基于客观证据。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059848" y="1097369"/>
            <a:ext cx="3314231" cy="62295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>
              <a:lnSpc>
                <a:spcPct val="96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连续追问机制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059848" y="4019931"/>
            <a:ext cx="3314231" cy="547835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结合使用优势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059848" y="4565142"/>
            <a:ext cx="3794740" cy="1995832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鱼骨图提供全面原因框架后，5Why可针对具体分支深入挖掘。例如，先通过鱼骨图列出“焊接缺陷”的可能原因，再对“电流不稳定”分支进行5Why分析，最终锁定电压调节器故障。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01071" y="2954711"/>
            <a:ext cx="3656131" cy="211596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鱼骨图（因果图）通过将问题分解为人、机、料、法、环、测六大维度，系统化识别潜在根本原因，避免遗漏关键因素。例如，生产线良率下降可从操作员技能（人）、设备老化（机）、原材料批次（料）等分支展开分析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鱼骨图与5Why分析法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639536" y="420468"/>
            <a:ext cx="1905746" cy="9772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/>
          <a:p>
            <a:pPr algn="l">
              <a:lnSpc>
                <a:spcPct val="100000"/>
              </a:lnSpc>
              <a:spcBef>
                <a:spcPts val="375"/>
              </a:spcBef>
            </a:pPr>
            <a:r>
              <a:rPr lang="en-US" sz="4875" b="1">
                <a:solidFill>
                  <a:srgbClr val="004DED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目 录</a:t>
            </a:r>
            <a:endParaRPr lang="en-US" sz="4875" b="1">
              <a:solidFill>
                <a:srgbClr val="004DED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576840" y="583220"/>
            <a:ext cx="4070350" cy="766889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 algn="l">
              <a:lnSpc>
                <a:spcPct val="120000"/>
              </a:lnSpc>
            </a:pPr>
            <a:r>
              <a:rPr lang="en-US" sz="2000" b="1">
                <a:solidFill>
                  <a:srgbClr val="004DED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CATALOGUE</a:t>
            </a:r>
            <a:endParaRPr lang="en-US" sz="2000" b="1">
              <a:solidFill>
                <a:srgbClr val="004DED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18583" y="1521558"/>
            <a:ext cx="6733634" cy="5121354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marL="228600" lvl="1" indent="-228600" algn="l">
              <a:lnSpc>
                <a:spcPct val="150000"/>
              </a:lnSpc>
              <a:spcBef>
                <a:spcPts val="375"/>
              </a:spcBef>
              <a:buFont typeface="Arial" panose="020B0604020202090204"/>
              <a:buChar char="•"/>
            </a:pPr>
            <a:r>
              <a:rPr lang="en-US" sz="24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实验设计基础</a:t>
            </a:r>
            <a:endParaRPr lang="en-US" sz="24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50000"/>
              </a:lnSpc>
              <a:spcBef>
                <a:spcPts val="375"/>
              </a:spcBef>
              <a:buFont typeface="Arial" panose="020B0604020202090204"/>
              <a:buChar char="•"/>
            </a:pPr>
            <a:r>
              <a:rPr lang="en-US" sz="24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改进方案实施</a:t>
            </a:r>
            <a:endParaRPr lang="en-US" sz="24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50000"/>
              </a:lnSpc>
              <a:spcBef>
                <a:spcPts val="375"/>
              </a:spcBef>
              <a:buFont typeface="Arial" panose="020B0604020202090204"/>
              <a:buChar char="•"/>
            </a:pPr>
            <a:r>
              <a:rPr lang="en-US" sz="24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控制计划建立</a:t>
            </a:r>
            <a:endParaRPr lang="en-US" sz="24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50000"/>
              </a:lnSpc>
              <a:spcBef>
                <a:spcPts val="375"/>
              </a:spcBef>
              <a:buFont typeface="Arial" panose="020B0604020202090204"/>
              <a:buChar char="•"/>
            </a:pPr>
            <a:r>
              <a:rPr lang="en-US" sz="24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项目成果维持</a:t>
            </a:r>
            <a:endParaRPr lang="en-US" sz="24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50000"/>
              </a:lnSpc>
              <a:spcBef>
                <a:spcPts val="375"/>
              </a:spcBef>
              <a:buFont typeface="Arial" panose="020B0604020202090204"/>
              <a:buChar char="•"/>
            </a:pPr>
            <a:r>
              <a:rPr lang="en-US" sz="24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六西格玛软件工具</a:t>
            </a:r>
            <a:endParaRPr lang="en-US" sz="24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50000"/>
              </a:lnSpc>
              <a:spcBef>
                <a:spcPts val="375"/>
              </a:spcBef>
              <a:buFont typeface="Arial" panose="020B0604020202090204"/>
              <a:buChar char="•"/>
            </a:pPr>
            <a:r>
              <a:rPr lang="en-US" sz="24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绿带认证要求</a:t>
            </a:r>
            <a:endParaRPr lang="en-US" sz="24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50000"/>
              </a:lnSpc>
              <a:spcBef>
                <a:spcPts val="375"/>
              </a:spcBef>
              <a:buFont typeface="Arial" panose="020B0604020202090204"/>
              <a:buChar char="•"/>
            </a:pPr>
            <a:r>
              <a:rPr lang="en-US" sz="2400">
                <a:solidFill>
                  <a:srgbClr val="232323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行业应用案例库</a:t>
            </a:r>
            <a:endParaRPr lang="en-US" sz="2400">
              <a:solidFill>
                <a:srgbClr val="232323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假设检验操作流程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908578" y="1411882"/>
            <a:ext cx="5503305" cy="1931726"/>
          </a:xfrm>
          <a:prstGeom prst="parallelogram">
            <a:avLst>
              <a:gd name="adj" fmla="val 25000"/>
            </a:avLst>
          </a:prstGeom>
          <a:noFill/>
          <a:ln w="254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4" name="TextBox 4"/>
          <p:cNvSpPr txBox="1"/>
          <p:nvPr/>
        </p:nvSpPr>
        <p:spPr>
          <a:xfrm>
            <a:off x="1572710" y="1527027"/>
            <a:ext cx="3895787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明确假设与数据类型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572710" y="1944900"/>
            <a:ext cx="4329681" cy="1297697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根据问题类型选择零假设（H₀）与备择假设（H₁），如“改进前后均值无差异（H₀）”vs“均值有差异（H₁）”。需区分连续数据（t检验/ANOVA）与离散数据（卡方检验）。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710944" y="1353584"/>
            <a:ext cx="762000" cy="7620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7" name="TextBox 7"/>
          <p:cNvSpPr txBox="1"/>
          <p:nvPr/>
        </p:nvSpPr>
        <p:spPr>
          <a:xfrm>
            <a:off x="788670" y="1512652"/>
            <a:ext cx="606548" cy="443865"/>
          </a:xfrm>
          <a:prstGeom prst="rect">
            <a:avLst/>
          </a:prstGeom>
          <a:noFill/>
        </p:spPr>
        <p:txBody>
          <a:bodyPr vert="horz" wrap="square" lIns="108013" tIns="45720" rIns="108013" bIns="45720" rtlCol="0" anchor="ctr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21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1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6521179" y="1675344"/>
            <a:ext cx="5503305" cy="1931726"/>
          </a:xfrm>
          <a:prstGeom prst="parallelogram">
            <a:avLst>
              <a:gd name="adj" fmla="val 25000"/>
            </a:avLst>
          </a:prstGeom>
          <a:noFill/>
          <a:ln w="254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9" name="TextBox 9"/>
          <p:cNvSpPr txBox="1"/>
          <p:nvPr/>
        </p:nvSpPr>
        <p:spPr>
          <a:xfrm>
            <a:off x="7185311" y="1790489"/>
            <a:ext cx="3925972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Minitab实战步骤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185311" y="2208362"/>
            <a:ext cx="4303585" cy="1297697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在Minitab中按“统计→基本统计量→t检验”路径输入数据，设置置信水平（通常95%），输出结果需关注p值（p&lt;0.05则拒绝H₀）及置信区间是否包含零值。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6323545" y="1617046"/>
            <a:ext cx="762000" cy="7620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2" name="TextBox 12"/>
          <p:cNvSpPr txBox="1"/>
          <p:nvPr/>
        </p:nvSpPr>
        <p:spPr>
          <a:xfrm>
            <a:off x="6401271" y="1776114"/>
            <a:ext cx="606548" cy="443865"/>
          </a:xfrm>
          <a:prstGeom prst="rect">
            <a:avLst/>
          </a:prstGeom>
          <a:noFill/>
        </p:spPr>
        <p:txBody>
          <a:bodyPr vert="horz" wrap="square" lIns="108013" tIns="45720" rIns="108013" bIns="45720" rtlCol="0" anchor="ctr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21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1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516014" y="3929384"/>
            <a:ext cx="5503305" cy="1931726"/>
          </a:xfrm>
          <a:prstGeom prst="parallelogram">
            <a:avLst>
              <a:gd name="adj" fmla="val 25000"/>
            </a:avLst>
          </a:prstGeom>
          <a:noFill/>
          <a:ln w="254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14" name="TextBox 14"/>
          <p:cNvSpPr txBox="1"/>
          <p:nvPr/>
        </p:nvSpPr>
        <p:spPr>
          <a:xfrm>
            <a:off x="1180145" y="4044529"/>
            <a:ext cx="4288351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结果验证与误判风险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180145" y="4462402"/>
            <a:ext cx="4408250" cy="1297697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通过功效分析（Power Analysis）确保样本量足够，避免Ⅱ类错误（漏检真实差异）。例如，若p=0.06但功效低，需增加样本重新检验。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318380" y="3871086"/>
            <a:ext cx="762000" cy="7620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7" name="TextBox 17"/>
          <p:cNvSpPr txBox="1"/>
          <p:nvPr/>
        </p:nvSpPr>
        <p:spPr>
          <a:xfrm>
            <a:off x="396105" y="4030153"/>
            <a:ext cx="606548" cy="443865"/>
          </a:xfrm>
          <a:prstGeom prst="rect">
            <a:avLst/>
          </a:prstGeom>
          <a:noFill/>
        </p:spPr>
        <p:txBody>
          <a:bodyPr vert="horz" wrap="square" lIns="108013" tIns="45720" rIns="108013" bIns="45720" rtlCol="0" anchor="ctr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21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1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6128615" y="4192846"/>
            <a:ext cx="5503305" cy="1931726"/>
          </a:xfrm>
          <a:prstGeom prst="parallelogram">
            <a:avLst>
              <a:gd name="adj" fmla="val 25000"/>
            </a:avLst>
          </a:prstGeom>
          <a:noFill/>
          <a:ln w="2540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19" name="TextBox 19"/>
          <p:cNvSpPr txBox="1"/>
          <p:nvPr/>
        </p:nvSpPr>
        <p:spPr>
          <a:xfrm>
            <a:off x="6792746" y="4307991"/>
            <a:ext cx="4052394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业务结论转化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792746" y="4725864"/>
            <a:ext cx="4318537" cy="1297697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2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将统计结论转化为业务语言，如“新工艺显著缩短周期时间（p=0.02）”，并附改进建议（如推广新参数设置）。</a:t>
            </a:r>
            <a:endParaRPr lang="en-US" sz="12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5930980" y="4134548"/>
            <a:ext cx="762000" cy="7620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6008706" y="4293615"/>
            <a:ext cx="606548" cy="443865"/>
          </a:xfrm>
          <a:prstGeom prst="rect">
            <a:avLst/>
          </a:prstGeom>
          <a:noFill/>
        </p:spPr>
        <p:txBody>
          <a:bodyPr vert="horz" wrap="square" lIns="108013" tIns="45720" rIns="108013" bIns="45720" rtlCol="0" anchor="ctr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21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1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00000"/>
          </a:blip>
          <a:srcRect l="26238" r="26238"/>
          <a:stretch>
            <a:fillRect/>
          </a:stretch>
        </p:blipFill>
        <p:spPr>
          <a:xfrm>
            <a:off x="640619" y="1239230"/>
            <a:ext cx="2397494" cy="5044771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476023" y="265328"/>
            <a:ext cx="11239500" cy="94297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相关性分析与回归模型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2651850" y="4787018"/>
            <a:ext cx="701468" cy="550104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2651850" y="3018088"/>
            <a:ext cx="701468" cy="550104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2651850" y="1237957"/>
            <a:ext cx="701468" cy="550104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7" name="TextBox 7"/>
          <p:cNvSpPr txBox="1"/>
          <p:nvPr/>
        </p:nvSpPr>
        <p:spPr>
          <a:xfrm>
            <a:off x="3729047" y="1165346"/>
            <a:ext cx="6286500" cy="695325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相关性判定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729047" y="1788061"/>
            <a:ext cx="8249905" cy="108144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通过散点图与Pearson相关系数（r）量化变量间线性关系强度（|r|&gt;0.7为强相关），注意区分相关性≠因果性，需结合领域知识排除伪相关。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3086434" y="4787018"/>
            <a:ext cx="550104" cy="550104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2368630" y="4787018"/>
            <a:ext cx="550104" cy="550104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3086434" y="3018088"/>
            <a:ext cx="550104" cy="550104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2368630" y="3018088"/>
            <a:ext cx="550104" cy="550104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3" name="AutoShape 13"/>
          <p:cNvSpPr/>
          <p:nvPr/>
        </p:nvSpPr>
        <p:spPr>
          <a:xfrm>
            <a:off x="3086434" y="1237957"/>
            <a:ext cx="550104" cy="550104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>
            <a:off x="2368630" y="1237957"/>
            <a:ext cx="550104" cy="550104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5" name="TextBox 15"/>
          <p:cNvSpPr txBox="1"/>
          <p:nvPr/>
        </p:nvSpPr>
        <p:spPr>
          <a:xfrm>
            <a:off x="2619589" y="4825850"/>
            <a:ext cx="765990" cy="47244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325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325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2619589" y="3056920"/>
            <a:ext cx="765990" cy="47244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325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325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2619589" y="1276789"/>
            <a:ext cx="765990" cy="47244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325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325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3729047" y="2951620"/>
            <a:ext cx="6286500" cy="695325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回归建模步骤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3729047" y="3574334"/>
            <a:ext cx="8249905" cy="108144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以DMAIC的Analyze阶段为例，先通过F检验判断模型整体显著性，再依据t检验筛选显著自变量（如P值&lt;0.05的X变量保留），最终建立Y=β0+β1X1+…方程。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3729047" y="4737324"/>
            <a:ext cx="6286500" cy="695325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残差诊断与优化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3729047" y="5360039"/>
            <a:ext cx="8249905" cy="1081445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425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检验残差正态性（PP图）和方差齐性（残差-拟合值图），若存在异方差或非线性趋势，需考虑变量变换（如Box-Cox）或引入交互项提升模型精度。</a:t>
            </a:r>
            <a:endParaRPr lang="en-US" sz="1425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929" y="2882845"/>
            <a:ext cx="6029325" cy="262320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575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实验设计基础</a:t>
            </a:r>
            <a:endParaRPr lang="en-US" sz="4575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01929" y="1498692"/>
            <a:ext cx="5934075" cy="11049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77000"/>
              </a:lnSpc>
            </a:pPr>
            <a:r>
              <a:rPr lang="en-US" sz="7200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08</a:t>
            </a:r>
            <a:endParaRPr lang="en-US" sz="7200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全因子与部分因子实验区别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580909" y="1271253"/>
            <a:ext cx="2628508" cy="5044771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3372015" y="1271253"/>
            <a:ext cx="2628508" cy="504477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5" name="TextBox 5"/>
          <p:cNvSpPr txBox="1"/>
          <p:nvPr/>
        </p:nvSpPr>
        <p:spPr>
          <a:xfrm>
            <a:off x="3512796" y="2561882"/>
            <a:ext cx="2346946" cy="314823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全因子实验通过考察所有因子组合（如2^k设计）确保交互作用不被遗漏，但实验次数随因子数指数增长；部分因子实验（如2^(k-p)设计）通过牺牲高阶交互作用分析，显著减少实验次数，适用于因子数≥5的初步筛选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512796" y="1399982"/>
            <a:ext cx="2346946" cy="1104811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全面性与效率的权衡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6156270" y="1271253"/>
            <a:ext cx="2628508" cy="504477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8" name="TextBox 8"/>
          <p:cNvSpPr txBox="1"/>
          <p:nvPr/>
        </p:nvSpPr>
        <p:spPr>
          <a:xfrm>
            <a:off x="6297050" y="2561882"/>
            <a:ext cx="2346946" cy="301516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全因子多用于因子数≤4的详细分析阶段，部分因子则用于因子筛选阶段，通过分辨度（如III/IV级设计）平衡信息损失与成本。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297050" y="1399982"/>
            <a:ext cx="2346946" cy="1104811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适用阶段差异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8949764" y="1271253"/>
            <a:ext cx="2628508" cy="504477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11" name="TextBox 11"/>
          <p:cNvSpPr txBox="1"/>
          <p:nvPr/>
        </p:nvSpPr>
        <p:spPr>
          <a:xfrm>
            <a:off x="9090545" y="2561882"/>
            <a:ext cx="2346946" cy="314823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全因子可直接解析所有主效应和交互效应，部分因子需依赖别名结构分析，需结合工程经验判断显著性。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9090545" y="1399982"/>
            <a:ext cx="2346946" cy="1104811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数据分析复杂度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630295" y="-1017757"/>
            <a:ext cx="9477377" cy="9477377"/>
          </a:xfrm>
          <a:prstGeom prst="ellipse">
            <a:avLst/>
          </a:prstGeom>
          <a:solidFill>
            <a:schemeClr val="accent2">
              <a:alpha val="19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881683" y="3294211"/>
            <a:ext cx="853440" cy="85344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7682406" y="1587331"/>
            <a:ext cx="4267200" cy="4267200"/>
          </a:xfrm>
          <a:prstGeom prst="ellipse">
            <a:avLst/>
          </a:prstGeom>
          <a:solidFill>
            <a:schemeClr val="accent2">
              <a:alpha val="29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7020359" y="3294211"/>
            <a:ext cx="800044" cy="862118"/>
          </a:xfrm>
          <a:prstGeom prst="rightArrow">
            <a:avLst/>
          </a:prstGeom>
          <a:gradFill>
            <a:gsLst>
              <a:gs pos="0">
                <a:schemeClr val="lt1">
                  <a:alpha val="100000"/>
                </a:schemeClr>
              </a:gs>
              <a:gs pos="100000">
                <a:schemeClr val="accent2">
                  <a:alpha val="100000"/>
                </a:schemeClr>
              </a:gs>
            </a:gsLst>
            <a:lin ang="0"/>
          </a:gradFill>
        </p:spPr>
      </p:sp>
      <p:sp>
        <p:nvSpPr>
          <p:cNvPr id="6" name="TextBox 6"/>
          <p:cNvSpPr txBox="1"/>
          <p:nvPr/>
        </p:nvSpPr>
        <p:spPr>
          <a:xfrm>
            <a:off x="1471170" y="1787279"/>
            <a:ext cx="4624830" cy="99479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通过二水平全因子实验（析因点）+轴向点（星点）+中心点构成，分阶段探索因子空间，兼顾线性与非线性效应检测。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471170" y="5162560"/>
            <a:ext cx="4624830" cy="10001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半导体蚀刻工艺中，CCD用于优化温度、气体流量等参数组合，将缺陷率降低40%以上。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7993848" y="1898772"/>
            <a:ext cx="3644317" cy="3644317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9" name="TextBox 9"/>
          <p:cNvSpPr txBox="1"/>
          <p:nvPr/>
        </p:nvSpPr>
        <p:spPr>
          <a:xfrm>
            <a:off x="8223571" y="2641548"/>
            <a:ext cx="3184870" cy="2158766"/>
          </a:xfrm>
          <a:prstGeom prst="rect">
            <a:avLst/>
          </a:prstGeom>
        </p:spPr>
        <p:txBody>
          <a:bodyPr vert="horz" wrap="square" lIns="114300" tIns="57150" rIns="114300" bIns="57150" rtlCol="0" anchor="ctr" anchorCtr="1">
            <a:normAutofit/>
          </a:bodyPr>
          <a:lstStyle/>
          <a:p>
            <a:pPr algn="ctr"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中心复合设计（CCD）作为响应曲面法的核心工具，适用于非线性关系建模和工艺参数优化，尤其在工程优化和产品开发中实现精准调参。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497036" y="1587331"/>
            <a:ext cx="853440" cy="85344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1" name="Freeform 11"/>
          <p:cNvSpPr/>
          <p:nvPr/>
        </p:nvSpPr>
        <p:spPr>
          <a:xfrm>
            <a:off x="693146" y="1783441"/>
            <a:ext cx="461221" cy="461221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304800"/>
                </a:moveTo>
                <a:cubicBezTo>
                  <a:pt x="68228" y="304800"/>
                  <a:pt x="0" y="236572"/>
                  <a:pt x="0" y="152400"/>
                </a:cubicBezTo>
                <a:cubicBezTo>
                  <a:pt x="0" y="68228"/>
                  <a:pt x="68228" y="0"/>
                  <a:pt x="152400" y="0"/>
                </a:cubicBezTo>
                <a:lnTo>
                  <a:pt x="152400" y="0"/>
                </a:lnTo>
                <a:cubicBezTo>
                  <a:pt x="236572" y="0"/>
                  <a:pt x="304800" y="68228"/>
                  <a:pt x="304800" y="152400"/>
                </a:cubicBezTo>
                <a:cubicBezTo>
                  <a:pt x="304800" y="236572"/>
                  <a:pt x="236572" y="304800"/>
                  <a:pt x="152400" y="304800"/>
                </a:cubicBezTo>
                <a:lnTo>
                  <a:pt x="152400" y="304800"/>
                </a:lnTo>
                <a:close/>
                <a:moveTo>
                  <a:pt x="99060" y="137160"/>
                </a:moveTo>
                <a:cubicBezTo>
                  <a:pt x="111681" y="137160"/>
                  <a:pt x="121920" y="126921"/>
                  <a:pt x="121920" y="114300"/>
                </a:cubicBezTo>
                <a:cubicBezTo>
                  <a:pt x="121920" y="101679"/>
                  <a:pt x="111681" y="91440"/>
                  <a:pt x="99060" y="91440"/>
                </a:cubicBezTo>
                <a:lnTo>
                  <a:pt x="99060" y="91440"/>
                </a:lnTo>
                <a:cubicBezTo>
                  <a:pt x="86439" y="91440"/>
                  <a:pt x="76200" y="101679"/>
                  <a:pt x="76200" y="114300"/>
                </a:cubicBezTo>
                <a:cubicBezTo>
                  <a:pt x="76200" y="126921"/>
                  <a:pt x="86439" y="137160"/>
                  <a:pt x="99060" y="137160"/>
                </a:cubicBezTo>
                <a:lnTo>
                  <a:pt x="99060" y="137160"/>
                </a:lnTo>
                <a:close/>
                <a:moveTo>
                  <a:pt x="205740" y="137160"/>
                </a:moveTo>
                <a:cubicBezTo>
                  <a:pt x="218361" y="137160"/>
                  <a:pt x="228600" y="126921"/>
                  <a:pt x="228600" y="114300"/>
                </a:cubicBezTo>
                <a:cubicBezTo>
                  <a:pt x="228600" y="101679"/>
                  <a:pt x="218361" y="91440"/>
                  <a:pt x="205740" y="91440"/>
                </a:cubicBezTo>
                <a:lnTo>
                  <a:pt x="205740" y="91440"/>
                </a:lnTo>
                <a:cubicBezTo>
                  <a:pt x="193119" y="91440"/>
                  <a:pt x="182880" y="101679"/>
                  <a:pt x="182880" y="114300"/>
                </a:cubicBezTo>
                <a:cubicBezTo>
                  <a:pt x="182880" y="126921"/>
                  <a:pt x="193119" y="137160"/>
                  <a:pt x="205740" y="137160"/>
                </a:cubicBezTo>
                <a:lnTo>
                  <a:pt x="205740" y="137160"/>
                </a:lnTo>
                <a:close/>
                <a:moveTo>
                  <a:pt x="238658" y="182880"/>
                </a:moveTo>
                <a:lnTo>
                  <a:pt x="66142" y="182880"/>
                </a:lnTo>
                <a:cubicBezTo>
                  <a:pt x="79038" y="218770"/>
                  <a:pt x="112776" y="243973"/>
                  <a:pt x="152400" y="243973"/>
                </a:cubicBezTo>
                <a:cubicBezTo>
                  <a:pt x="192024" y="243973"/>
                  <a:pt x="225762" y="218770"/>
                  <a:pt x="238458" y="183518"/>
                </a:cubicBezTo>
                <a:lnTo>
                  <a:pt x="238658" y="18288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2" name="Freeform 12"/>
          <p:cNvSpPr/>
          <p:nvPr/>
        </p:nvSpPr>
        <p:spPr>
          <a:xfrm>
            <a:off x="1122283" y="3534910"/>
            <a:ext cx="372041" cy="372041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cubicBezTo>
                  <a:pt x="68237" y="0"/>
                  <a:pt x="0" y="68237"/>
                  <a:pt x="0" y="152400"/>
                </a:cubicBezTo>
                <a:cubicBezTo>
                  <a:pt x="0" y="236563"/>
                  <a:pt x="68237" y="304800"/>
                  <a:pt x="152400" y="304800"/>
                </a:cubicBezTo>
                <a:cubicBezTo>
                  <a:pt x="236563" y="304800"/>
                  <a:pt x="304800" y="236563"/>
                  <a:pt x="304800" y="152400"/>
                </a:cubicBezTo>
                <a:cubicBezTo>
                  <a:pt x="304800" y="68237"/>
                  <a:pt x="236563" y="0"/>
                  <a:pt x="152400" y="0"/>
                </a:cubicBezTo>
                <a:close/>
                <a:moveTo>
                  <a:pt x="128778" y="222723"/>
                </a:moveTo>
                <a:lnTo>
                  <a:pt x="58655" y="152591"/>
                </a:lnTo>
                <a:lnTo>
                  <a:pt x="85592" y="125654"/>
                </a:lnTo>
                <a:lnTo>
                  <a:pt x="128768" y="168850"/>
                </a:lnTo>
                <a:lnTo>
                  <a:pt x="220370" y="77248"/>
                </a:lnTo>
                <a:lnTo>
                  <a:pt x="247307" y="104184"/>
                </a:lnTo>
                <a:lnTo>
                  <a:pt x="128778" y="22272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3" name="AutoShape 13"/>
          <p:cNvSpPr/>
          <p:nvPr/>
        </p:nvSpPr>
        <p:spPr>
          <a:xfrm>
            <a:off x="497036" y="5001091"/>
            <a:ext cx="853440" cy="85344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Freeform 14"/>
          <p:cNvSpPr/>
          <p:nvPr/>
        </p:nvSpPr>
        <p:spPr>
          <a:xfrm>
            <a:off x="708042" y="5212097"/>
            <a:ext cx="431428" cy="431428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02444" y="162220"/>
                </a:moveTo>
                <a:cubicBezTo>
                  <a:pt x="202444" y="162220"/>
                  <a:pt x="207007" y="100841"/>
                  <a:pt x="150752" y="93840"/>
                </a:cubicBezTo>
                <a:cubicBezTo>
                  <a:pt x="102537" y="88916"/>
                  <a:pt x="87868" y="133721"/>
                  <a:pt x="87868" y="133721"/>
                </a:cubicBezTo>
                <a:cubicBezTo>
                  <a:pt x="87868" y="133721"/>
                  <a:pt x="73352" y="119758"/>
                  <a:pt x="53654" y="131159"/>
                </a:cubicBezTo>
                <a:cubicBezTo>
                  <a:pt x="36024" y="142046"/>
                  <a:pt x="39148" y="161963"/>
                  <a:pt x="39148" y="161963"/>
                </a:cubicBezTo>
                <a:cubicBezTo>
                  <a:pt x="39148" y="161963"/>
                  <a:pt x="0" y="169574"/>
                  <a:pt x="0" y="209493"/>
                </a:cubicBezTo>
                <a:cubicBezTo>
                  <a:pt x="1076" y="250031"/>
                  <a:pt x="42262" y="249022"/>
                  <a:pt x="42262" y="249022"/>
                </a:cubicBezTo>
                <a:lnTo>
                  <a:pt x="196310" y="249431"/>
                </a:lnTo>
                <a:cubicBezTo>
                  <a:pt x="196310" y="249431"/>
                  <a:pt x="233182" y="249860"/>
                  <a:pt x="239897" y="211874"/>
                </a:cubicBezTo>
                <a:cubicBezTo>
                  <a:pt x="242497" y="170412"/>
                  <a:pt x="202444" y="162220"/>
                  <a:pt x="202444" y="162220"/>
                </a:cubicBezTo>
                <a:close/>
              </a:path>
              <a:path w="304800" h="304800">
                <a:moveTo>
                  <a:pt x="297694" y="124130"/>
                </a:moveTo>
                <a:cubicBezTo>
                  <a:pt x="297694" y="124130"/>
                  <a:pt x="302257" y="62751"/>
                  <a:pt x="246012" y="55740"/>
                </a:cubicBezTo>
                <a:cubicBezTo>
                  <a:pt x="197796" y="50816"/>
                  <a:pt x="182537" y="96212"/>
                  <a:pt x="182537" y="96212"/>
                </a:cubicBezTo>
                <a:cubicBezTo>
                  <a:pt x="182537" y="96212"/>
                  <a:pt x="210626" y="112509"/>
                  <a:pt x="211817" y="156562"/>
                </a:cubicBezTo>
                <a:cubicBezTo>
                  <a:pt x="229676" y="161925"/>
                  <a:pt x="248707" y="176660"/>
                  <a:pt x="249307" y="211188"/>
                </a:cubicBezTo>
                <a:lnTo>
                  <a:pt x="291560" y="211341"/>
                </a:lnTo>
                <a:cubicBezTo>
                  <a:pt x="291560" y="211341"/>
                  <a:pt x="328432" y="211769"/>
                  <a:pt x="335147" y="173784"/>
                </a:cubicBezTo>
                <a:cubicBezTo>
                  <a:pt x="337747" y="132302"/>
                  <a:pt x="297694" y="124130"/>
                  <a:pt x="297694" y="12413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5" name="TextBox 15"/>
          <p:cNvSpPr txBox="1"/>
          <p:nvPr/>
        </p:nvSpPr>
        <p:spPr>
          <a:xfrm>
            <a:off x="1471170" y="1404968"/>
            <a:ext cx="3533775" cy="40957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77000"/>
              </a:lnSpc>
            </a:pPr>
            <a:r>
              <a:rPr lang="en-US" sz="2025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多阶段实验整合</a:t>
            </a:r>
            <a:endParaRPr lang="en-US" sz="2025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850961" y="3391770"/>
            <a:ext cx="4622850" cy="99722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支持二次模型拟合，可生成等值线图与三维响应曲面，直观展示最优参数区间（如化学反应收率最大化）。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850961" y="3052871"/>
            <a:ext cx="3533775" cy="40957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77000"/>
              </a:lnSpc>
            </a:pPr>
            <a:r>
              <a:rPr lang="en-US" sz="2025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响应曲面构建</a:t>
            </a:r>
            <a:endParaRPr lang="en-US" sz="2025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471170" y="4752985"/>
            <a:ext cx="3533775" cy="40957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77000"/>
              </a:lnSpc>
            </a:pPr>
            <a:r>
              <a:rPr lang="en-US" sz="2025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工业案例</a:t>
            </a:r>
            <a:endParaRPr lang="en-US" sz="2025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中心复合设计应用场景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086985" y="1447326"/>
            <a:ext cx="4842667" cy="4825246"/>
          </a:xfrm>
          <a:prstGeom prst="roundRect">
            <a:avLst>
              <a:gd name="adj" fmla="val 7071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1024528" y="1447326"/>
            <a:ext cx="4842667" cy="4825246"/>
          </a:xfrm>
          <a:prstGeom prst="roundRect">
            <a:avLst>
              <a:gd name="adj" fmla="val 7071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5103500" y="1583806"/>
            <a:ext cx="651613" cy="651613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5" name="Freeform 5"/>
          <p:cNvSpPr/>
          <p:nvPr/>
        </p:nvSpPr>
        <p:spPr>
          <a:xfrm>
            <a:off x="5265909" y="1746215"/>
            <a:ext cx="326794" cy="326794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304800" y="171155"/>
                </a:moveTo>
                <a:lnTo>
                  <a:pt x="304800" y="133055"/>
                </a:lnTo>
                <a:lnTo>
                  <a:pt x="259261" y="114081"/>
                </a:lnTo>
                <a:cubicBezTo>
                  <a:pt x="257994" y="110509"/>
                  <a:pt x="256661" y="107051"/>
                  <a:pt x="255022" y="103661"/>
                </a:cubicBezTo>
                <a:lnTo>
                  <a:pt x="273406" y="57893"/>
                </a:lnTo>
                <a:lnTo>
                  <a:pt x="246459" y="30956"/>
                </a:lnTo>
                <a:lnTo>
                  <a:pt x="201101" y="49635"/>
                </a:lnTo>
                <a:cubicBezTo>
                  <a:pt x="197644" y="47958"/>
                  <a:pt x="194110" y="46549"/>
                  <a:pt x="190462" y="45244"/>
                </a:cubicBezTo>
                <a:lnTo>
                  <a:pt x="171155" y="0"/>
                </a:lnTo>
                <a:lnTo>
                  <a:pt x="133055" y="0"/>
                </a:lnTo>
                <a:lnTo>
                  <a:pt x="114224" y="45091"/>
                </a:lnTo>
                <a:cubicBezTo>
                  <a:pt x="110433" y="46434"/>
                  <a:pt x="106785" y="47844"/>
                  <a:pt x="103175" y="49559"/>
                </a:cubicBezTo>
                <a:lnTo>
                  <a:pt x="57893" y="31366"/>
                </a:lnTo>
                <a:lnTo>
                  <a:pt x="30956" y="58303"/>
                </a:lnTo>
                <a:lnTo>
                  <a:pt x="49416" y="103175"/>
                </a:lnTo>
                <a:cubicBezTo>
                  <a:pt x="47625" y="106861"/>
                  <a:pt x="46177" y="110614"/>
                  <a:pt x="44796" y="114491"/>
                </a:cubicBezTo>
                <a:lnTo>
                  <a:pt x="0" y="133645"/>
                </a:lnTo>
                <a:lnTo>
                  <a:pt x="0" y="171745"/>
                </a:lnTo>
                <a:lnTo>
                  <a:pt x="44834" y="190424"/>
                </a:lnTo>
                <a:cubicBezTo>
                  <a:pt x="46215" y="194291"/>
                  <a:pt x="47701" y="198053"/>
                  <a:pt x="49482" y="201740"/>
                </a:cubicBezTo>
                <a:lnTo>
                  <a:pt x="31366" y="246907"/>
                </a:lnTo>
                <a:lnTo>
                  <a:pt x="58303" y="273844"/>
                </a:lnTo>
                <a:lnTo>
                  <a:pt x="103289" y="255318"/>
                </a:lnTo>
                <a:cubicBezTo>
                  <a:pt x="106899" y="257032"/>
                  <a:pt x="110585" y="258404"/>
                  <a:pt x="114376" y="259709"/>
                </a:cubicBezTo>
                <a:lnTo>
                  <a:pt x="133645" y="304800"/>
                </a:lnTo>
                <a:lnTo>
                  <a:pt x="171745" y="304800"/>
                </a:lnTo>
                <a:lnTo>
                  <a:pt x="190605" y="259480"/>
                </a:lnTo>
                <a:cubicBezTo>
                  <a:pt x="194215" y="258137"/>
                  <a:pt x="197787" y="256727"/>
                  <a:pt x="201206" y="255089"/>
                </a:cubicBezTo>
                <a:lnTo>
                  <a:pt x="246898" y="273396"/>
                </a:lnTo>
                <a:lnTo>
                  <a:pt x="273834" y="246459"/>
                </a:lnTo>
                <a:lnTo>
                  <a:pt x="255079" y="200997"/>
                </a:lnTo>
                <a:cubicBezTo>
                  <a:pt x="256680" y="197577"/>
                  <a:pt x="257985" y="194110"/>
                  <a:pt x="259251" y="190576"/>
                </a:cubicBezTo>
                <a:lnTo>
                  <a:pt x="304800" y="171155"/>
                </a:lnTo>
                <a:close/>
                <a:moveTo>
                  <a:pt x="152105" y="209550"/>
                </a:moveTo>
                <a:cubicBezTo>
                  <a:pt x="120558" y="209550"/>
                  <a:pt x="94955" y="183947"/>
                  <a:pt x="94955" y="152400"/>
                </a:cubicBezTo>
                <a:cubicBezTo>
                  <a:pt x="94955" y="120853"/>
                  <a:pt x="120558" y="95250"/>
                  <a:pt x="152105" y="95250"/>
                </a:cubicBezTo>
                <a:cubicBezTo>
                  <a:pt x="183652" y="95250"/>
                  <a:pt x="209255" y="120853"/>
                  <a:pt x="209255" y="152400"/>
                </a:cubicBezTo>
                <a:cubicBezTo>
                  <a:pt x="209255" y="183947"/>
                  <a:pt x="183652" y="209550"/>
                  <a:pt x="152105" y="209550"/>
                </a:cubicBez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6" name="TextBox 6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响应优化与稳健参数设计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532938" y="1682727"/>
            <a:ext cx="3352601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多目标优化方法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532938" y="2559668"/>
            <a:ext cx="3943350" cy="3504350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marL="228600" lvl="1" indent="-228600" algn="l">
              <a:lnSpc>
                <a:spcPct val="140000"/>
              </a:lnSpc>
              <a:buFont typeface="Arial" panose="020B0604020202090204"/>
              <a:buChar char="•"/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满意度函数法：将多个响应（如强度、成本）转化为满意度指数，通过权重分配实现帕累托最优解，适用于权衡冲突指标的场景。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40000"/>
              </a:lnSpc>
              <a:buFont typeface="Arial" panose="020B0604020202090204"/>
              <a:buChar char="•"/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重叠等值线图法：叠加关键响应的等值线图，识别共同可行区域，如注塑工艺中同时满足尺寸公差和表面光洁度的参数窗口。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536643" y="1664446"/>
            <a:ext cx="3352800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减少变异策略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536643" y="2480793"/>
            <a:ext cx="3943350" cy="3504350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marL="228600" lvl="1" indent="-228600" algn="l">
              <a:lnSpc>
                <a:spcPct val="140000"/>
              </a:lnSpc>
              <a:buFont typeface="Arial" panose="020B0604020202090204"/>
              <a:buChar char="•"/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信噪比（S/N）应用：田口方法中通过S/N比（如望大特性、望小特性）选择对噪声因子（环境波动、材料差异）不敏感的因子水平组合。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40000"/>
              </a:lnSpc>
              <a:buFont typeface="Arial" panose="020B0604020202090204"/>
              <a:buChar char="•"/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容差设计：结合成本分析，确定关键因子的允许波动范围，如汽车装配中螺栓扭矩的稳健区间设计。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10069239" y="1580463"/>
            <a:ext cx="651613" cy="651613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2" name="Freeform 12"/>
          <p:cNvSpPr/>
          <p:nvPr/>
        </p:nvSpPr>
        <p:spPr>
          <a:xfrm>
            <a:off x="10257016" y="1771582"/>
            <a:ext cx="276060" cy="27606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209550"/>
                </a:moveTo>
                <a:lnTo>
                  <a:pt x="152410" y="247650"/>
                </a:lnTo>
                <a:lnTo>
                  <a:pt x="304800" y="209550"/>
                </a:lnTo>
                <a:lnTo>
                  <a:pt x="304800" y="247650"/>
                </a:lnTo>
                <a:lnTo>
                  <a:pt x="152410" y="285750"/>
                </a:lnTo>
                <a:lnTo>
                  <a:pt x="0" y="247650"/>
                </a:lnTo>
                <a:close/>
              </a:path>
              <a:path w="304800" h="304800">
                <a:moveTo>
                  <a:pt x="0" y="133350"/>
                </a:moveTo>
                <a:lnTo>
                  <a:pt x="152410" y="171450"/>
                </a:lnTo>
                <a:lnTo>
                  <a:pt x="304800" y="133350"/>
                </a:lnTo>
                <a:lnTo>
                  <a:pt x="304800" y="171450"/>
                </a:lnTo>
                <a:lnTo>
                  <a:pt x="152410" y="209550"/>
                </a:lnTo>
                <a:lnTo>
                  <a:pt x="0" y="171450"/>
                </a:lnTo>
                <a:close/>
              </a:path>
              <a:path w="304800" h="304800">
                <a:moveTo>
                  <a:pt x="0" y="57150"/>
                </a:moveTo>
                <a:lnTo>
                  <a:pt x="152410" y="19050"/>
                </a:lnTo>
                <a:lnTo>
                  <a:pt x="304800" y="57150"/>
                </a:lnTo>
                <a:lnTo>
                  <a:pt x="304800" y="95250"/>
                </a:lnTo>
                <a:lnTo>
                  <a:pt x="152410" y="133350"/>
                </a:lnTo>
                <a:lnTo>
                  <a:pt x="0" y="95250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929" y="2882845"/>
            <a:ext cx="6029325" cy="262320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575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改进方案实施</a:t>
            </a:r>
            <a:endParaRPr lang="en-US" sz="4575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01929" y="1498692"/>
            <a:ext cx="5934075" cy="11049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77000"/>
              </a:lnSpc>
            </a:pPr>
            <a:r>
              <a:rPr lang="en-US" sz="7200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09</a:t>
            </a:r>
            <a:endParaRPr lang="en-US" sz="7200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 t="-186" b="-186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防错技术(Poka-Yoke)应用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614667" y="2615932"/>
            <a:ext cx="3473061" cy="3671276"/>
          </a:xfrm>
          <a:prstGeom prst="roundRect">
            <a:avLst>
              <a:gd name="adj" fmla="val 7214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831204" y="4300661"/>
            <a:ext cx="3039989" cy="1656364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通过限位器、防呆销等物理装置，确保装配过程只能按正确方式完成，例如电路板组装中使用导引针夹具，防止针脚长度超标，将错误率降至零。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31204" y="3584541"/>
            <a:ext cx="3039989" cy="612447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物理防错设计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4359469" y="2615932"/>
            <a:ext cx="3473061" cy="3671276"/>
          </a:xfrm>
          <a:prstGeom prst="roundRect">
            <a:avLst>
              <a:gd name="adj" fmla="val 7214"/>
            </a:avLst>
          </a:prstGeom>
          <a:solidFill>
            <a:schemeClr val="lt2">
              <a:alpha val="80000"/>
            </a:schemeClr>
          </a:solidFill>
        </p:spPr>
      </p:sp>
      <p:sp>
        <p:nvSpPr>
          <p:cNvPr id="7" name="TextBox 7"/>
          <p:cNvSpPr txBox="1"/>
          <p:nvPr/>
        </p:nvSpPr>
        <p:spPr>
          <a:xfrm>
            <a:off x="4576006" y="4300661"/>
            <a:ext cx="3039989" cy="1656364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结合MES系统或扫码设备实现自动校验，如医药行业通过RFID技术核对投料批次，消除人为操作失误，错误率从千分之三降为零。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576006" y="3584541"/>
            <a:ext cx="3039989" cy="612447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数字化防错系统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8104272" y="2615932"/>
            <a:ext cx="3473061" cy="3671276"/>
          </a:xfrm>
          <a:prstGeom prst="roundRect">
            <a:avLst>
              <a:gd name="adj" fmla="val 7214"/>
            </a:avLst>
          </a:prstGeom>
          <a:solidFill>
            <a:schemeClr val="lt2">
              <a:alpha val="79000"/>
            </a:schemeClr>
          </a:solidFill>
        </p:spPr>
      </p:sp>
      <p:sp>
        <p:nvSpPr>
          <p:cNvPr id="10" name="TextBox 10"/>
          <p:cNvSpPr txBox="1"/>
          <p:nvPr/>
        </p:nvSpPr>
        <p:spPr>
          <a:xfrm>
            <a:off x="8320808" y="4300661"/>
            <a:ext cx="3039989" cy="1656364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在关键工序设置顺序检查点，例如装配线采用颜色编号指示步骤顺序，确保操作员必须完成前置动作才能进入下一环节。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320808" y="3584541"/>
            <a:ext cx="3039989" cy="612447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流程强制卡控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834133" y="1519006"/>
            <a:ext cx="1905000" cy="1905000"/>
          </a:xfrm>
          <a:prstGeom prst="ellipse">
            <a:avLst/>
          </a:prstGeom>
          <a:ln w="38100">
            <a:solidFill>
              <a:schemeClr val="accent1"/>
            </a:solidFill>
            <a:prstDash val="solid"/>
          </a:ln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3"/>
          <a:srcRect l="16675" r="16675"/>
          <a:stretch>
            <a:fillRect/>
          </a:stretch>
        </p:blipFill>
        <p:spPr>
          <a:xfrm>
            <a:off x="5123204" y="1519006"/>
            <a:ext cx="1905000" cy="1905000"/>
          </a:xfrm>
          <a:prstGeom prst="ellipse">
            <a:avLst/>
          </a:prstGeom>
          <a:ln w="38100">
            <a:solidFill>
              <a:schemeClr val="accent1"/>
            </a:solidFill>
            <a:prstDash val="solid"/>
          </a:ln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/>
          <a:srcRect l="16675" r="16675"/>
          <a:stretch>
            <a:fillRect/>
          </a:stretch>
        </p:blipFill>
        <p:spPr>
          <a:xfrm>
            <a:off x="1412275" y="1519006"/>
            <a:ext cx="1905000" cy="1905000"/>
          </a:xfrm>
          <a:prstGeom prst="ellipse">
            <a:avLst/>
          </a:prstGeom>
          <a:ln w="38100">
            <a:solidFill>
              <a:schemeClr val="accent1"/>
            </a:solidFill>
            <a:prstDash val="solid"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00000"/>
          </a:blip>
          <a:srcRect l="16650" r="16650"/>
          <a:stretch>
            <a:fillRect/>
          </a:stretch>
        </p:blipFill>
        <p:spPr>
          <a:xfrm>
            <a:off x="425795" y="2384018"/>
            <a:ext cx="3415971" cy="3415971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t" anchorCtr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标准化作业程序开发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4113475" y="1643082"/>
            <a:ext cx="3657600" cy="2219857"/>
          </a:xfrm>
          <a:prstGeom prst="roundRect">
            <a:avLst>
              <a:gd name="adj" fmla="val 16667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5" name="TextBox 5"/>
          <p:cNvSpPr txBox="1"/>
          <p:nvPr/>
        </p:nvSpPr>
        <p:spPr>
          <a:xfrm>
            <a:off x="4312581" y="1836534"/>
            <a:ext cx="3251104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作业分解与可视化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312581" y="2273337"/>
            <a:ext cx="3251104" cy="1308693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将复杂工序拆解为标准化步骤，辅以图文说明和视频示范，如灌装生产线制定阀压力调整SOP，减少个体操作差异导致的波动。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8070842" y="1650556"/>
            <a:ext cx="3657600" cy="2219857"/>
          </a:xfrm>
          <a:prstGeom prst="roundRect">
            <a:avLst>
              <a:gd name="adj" fmla="val 16667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8" name="TextBox 8"/>
          <p:cNvSpPr txBox="1"/>
          <p:nvPr/>
        </p:nvSpPr>
        <p:spPr>
          <a:xfrm>
            <a:off x="8269948" y="1844009"/>
            <a:ext cx="3251104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测量系统标准化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269948" y="2280812"/>
            <a:ext cx="3251104" cy="130121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统一数据采集方法和工具校准流程，案例显示某饮料厂通过规范检重秤使用方式，消除操作员读数习惯差异带来的2.1ml测量误差。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4120950" y="4294709"/>
            <a:ext cx="3657600" cy="2219857"/>
          </a:xfrm>
          <a:prstGeom prst="roundRect">
            <a:avLst>
              <a:gd name="adj" fmla="val 16667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11" name="TextBox 11"/>
          <p:cNvSpPr txBox="1"/>
          <p:nvPr/>
        </p:nvSpPr>
        <p:spPr>
          <a:xfrm>
            <a:off x="4320056" y="4488162"/>
            <a:ext cx="3251104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异常处理标准化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4320056" y="4924965"/>
            <a:ext cx="3251104" cy="131616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建立分层响应机制，明确从操作员到工程师的各级别应对措施，例如压铸工序发现毛刺未处理时，防错销触发自动停机并通知责任人。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078316" y="4302184"/>
            <a:ext cx="3657600" cy="2219857"/>
          </a:xfrm>
          <a:prstGeom prst="roundRect">
            <a:avLst>
              <a:gd name="adj" fmla="val 16667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8277423" y="4495637"/>
            <a:ext cx="3251104" cy="490334"/>
          </a:xfrm>
          <a:prstGeom prst="rect">
            <a:avLst/>
          </a:prstGeom>
        </p:spPr>
        <p:txBody>
          <a:bodyPr vert="horz" wrap="square" lIns="66008" tIns="33052" rIns="66008" bIns="33052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持续优化机制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8277423" y="4932440"/>
            <a:ext cx="3251104" cy="1308693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通过DMAIC循环定期评审SOP有效性，结合SPC控制图识别偏离点，如某家电企业每季度更新插头装配标准，保持缺陷率趋近于零。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2365" r="32365"/>
          <a:stretch>
            <a:fillRect/>
          </a:stretch>
        </p:blipFill>
        <p:spPr>
          <a:xfrm>
            <a:off x="7429609" y="1611840"/>
            <a:ext cx="1905000" cy="4050949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568048" y="2170513"/>
            <a:ext cx="6288387" cy="898324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用MSA分析等工具呈现当前问题证据，如展示测量误差占灌装波动的67%，促使生产经理支持流程改造。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68048" y="1702636"/>
            <a:ext cx="3800986" cy="449970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数据驱动共识建立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68048" y="3785618"/>
            <a:ext cx="6288387" cy="884543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选择非关键时段进行小范围测试，承诺控制影响范围（如每日30分钟数据收集），降低团队对产量影响的抵触情绪。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68048" y="3368098"/>
            <a:ext cx="3590416" cy="436189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渐进式试点验证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68048" y="5459662"/>
            <a:ext cx="6288387" cy="898324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通过电子看板实时展示改进效果，例如灌装标准差从3.2ml降至1.0ml后，将年度25万元成本节约数据公示，强化团队信心。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68048" y="5014099"/>
            <a:ext cx="3590416" cy="422408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成果可视化激励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变革管理阻力应对策略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7429610" y="5662789"/>
            <a:ext cx="1905000" cy="1195211"/>
          </a:xfrm>
          <a:prstGeom prst="rect">
            <a:avLst/>
          </a:prstGeom>
          <a:solidFill>
            <a:schemeClr val="accent1">
              <a:alpha val="17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9675697" y="0"/>
            <a:ext cx="1905000" cy="2353933"/>
          </a:xfrm>
          <a:prstGeom prst="rect">
            <a:avLst/>
          </a:prstGeom>
          <a:solidFill>
            <a:schemeClr val="accent1">
              <a:alpha val="17000"/>
            </a:schemeClr>
          </a:solidFill>
        </p:spPr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675697" y="2353933"/>
            <a:ext cx="1905000" cy="405094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929" y="2882845"/>
            <a:ext cx="6029325" cy="262320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575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六西格玛管理概述</a:t>
            </a:r>
            <a:endParaRPr lang="en-US" sz="4575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01929" y="1498692"/>
            <a:ext cx="5934075" cy="11049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77000"/>
              </a:lnSpc>
            </a:pPr>
            <a:r>
              <a:rPr lang="en-US" sz="7200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7200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929" y="2882845"/>
            <a:ext cx="6029325" cy="262320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575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控制计划建立</a:t>
            </a:r>
            <a:endParaRPr lang="en-US" sz="4575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01929" y="1498692"/>
            <a:ext cx="5934075" cy="11049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77000"/>
              </a:lnSpc>
            </a:pPr>
            <a:r>
              <a:rPr lang="en-US" sz="7200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10</a:t>
            </a:r>
            <a:endParaRPr lang="en-US" sz="7200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控制图选择与判异准则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48374" y="1306384"/>
            <a:ext cx="2540518" cy="4849454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340584" y="1688405"/>
            <a:ext cx="8109936" cy="115124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根据数据类型（连续型/离散型）和过程特性，选择适用的控制图，如Xbar-R图（连续数据）、P图/U图（离散缺陷率）、I-MR图（单值移动极差）。需结合过程稳定性和样本容量综合判断。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340584" y="1249667"/>
            <a:ext cx="7146070" cy="44997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控制图类型选择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334188" y="3389806"/>
            <a:ext cx="8109936" cy="115124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基于Westgard规则或八大判异原则（如1点超出3σ、连续6点递增/递减、连续8点无C区等），通过统计概率识别异常波动。例如，连续6点递减的概率仅0.13665%，需立即调查特殊原因。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334188" y="2951068"/>
            <a:ext cx="7146070" cy="44997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判异准则应用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327792" y="5099311"/>
            <a:ext cx="8109936" cy="115124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针对高Sigma水平（&gt;4σ）过程可简化规则，低Sigma水平需叠加多规则严控，如结合1-3S/2-2S规则提升敏感度。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27792" y="4660573"/>
            <a:ext cx="7146070" cy="44997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动态调整策略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1125" y="2110894"/>
            <a:ext cx="3696560" cy="162277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文档需明确关键输入/输出变量（KPIV/KPOV）、测量方法、抽样频率及责任人，确保操作一致性。例如，检验流程需标注仪器校准步骤和允许误差范围。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07698" y="1650147"/>
            <a:ext cx="3679987" cy="56084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SOP编写规范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63125" y="4426629"/>
            <a:ext cx="3724560" cy="162277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建立文档修订日志，关联变更原因（如工艺更新）；同步存档员工培训签字页，确保执行层理解最新要求。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79698" y="3965882"/>
            <a:ext cx="3707987" cy="56084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版本控制与培训记录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913397" y="2110894"/>
            <a:ext cx="3636800" cy="162277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在文档中集成控制图模板、趋势分析表及历史数据对比模块，便于实时监控。如附SPC软件截图说明数据录入路径。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913397" y="1650147"/>
            <a:ext cx="3653373" cy="56084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可视化工具嵌入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913397" y="4426629"/>
            <a:ext cx="3608800" cy="162277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定义质量、生产、工程部门的交互节点，如异常停线权限、联合评审会议频率等，避免职责模糊。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913397" y="3965882"/>
            <a:ext cx="3625373" cy="56084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跨部门协同条款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过程管控标准化文档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5298153" y="3104315"/>
            <a:ext cx="1597488" cy="1597488"/>
          </a:xfrm>
          <a:custGeom>
            <a:avLst/>
            <a:gdLst/>
            <a:ahLst/>
            <a:cxnLst/>
            <a:rect l="l" t="t" r="r" b="b"/>
            <a:pathLst>
              <a:path w="890" h="890">
                <a:moveTo>
                  <a:pt x="0" y="445"/>
                </a:moveTo>
                <a:lnTo>
                  <a:pt x="445" y="0"/>
                </a:lnTo>
                <a:lnTo>
                  <a:pt x="890" y="445"/>
                </a:lnTo>
                <a:lnTo>
                  <a:pt x="445" y="890"/>
                </a:lnTo>
                <a:lnTo>
                  <a:pt x="0" y="445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2" name="Freeform 12"/>
          <p:cNvSpPr/>
          <p:nvPr/>
        </p:nvSpPr>
        <p:spPr>
          <a:xfrm>
            <a:off x="4434792" y="2240953"/>
            <a:ext cx="1597488" cy="1597488"/>
          </a:xfrm>
          <a:custGeom>
            <a:avLst/>
            <a:gdLst/>
            <a:ahLst/>
            <a:cxnLst/>
            <a:rect l="l" t="t" r="r" b="b"/>
            <a:pathLst>
              <a:path w="890" h="890">
                <a:moveTo>
                  <a:pt x="0" y="445"/>
                </a:moveTo>
                <a:lnTo>
                  <a:pt x="445" y="0"/>
                </a:lnTo>
                <a:lnTo>
                  <a:pt x="890" y="445"/>
                </a:lnTo>
                <a:lnTo>
                  <a:pt x="445" y="890"/>
                </a:lnTo>
                <a:lnTo>
                  <a:pt x="0" y="445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13" name="Freeform 13"/>
          <p:cNvSpPr/>
          <p:nvPr/>
        </p:nvSpPr>
        <p:spPr>
          <a:xfrm>
            <a:off x="6159720" y="3965882"/>
            <a:ext cx="1597488" cy="1597488"/>
          </a:xfrm>
          <a:custGeom>
            <a:avLst/>
            <a:gdLst/>
            <a:ahLst/>
            <a:cxnLst/>
            <a:rect l="l" t="t" r="r" b="b"/>
            <a:pathLst>
              <a:path w="890" h="890">
                <a:moveTo>
                  <a:pt x="0" y="445"/>
                </a:moveTo>
                <a:lnTo>
                  <a:pt x="445" y="0"/>
                </a:lnTo>
                <a:lnTo>
                  <a:pt x="890" y="445"/>
                </a:lnTo>
                <a:lnTo>
                  <a:pt x="445" y="890"/>
                </a:lnTo>
                <a:lnTo>
                  <a:pt x="0" y="445"/>
                </a:lnTo>
              </a:path>
            </a:pathLst>
          </a:custGeom>
          <a:solidFill>
            <a:schemeClr val="accent2">
              <a:alpha val="100000"/>
            </a:schemeClr>
          </a:solidFill>
        </p:spPr>
      </p:sp>
      <p:sp>
        <p:nvSpPr>
          <p:cNvPr id="14" name="Freeform 14"/>
          <p:cNvSpPr/>
          <p:nvPr/>
        </p:nvSpPr>
        <p:spPr>
          <a:xfrm>
            <a:off x="6159720" y="2240953"/>
            <a:ext cx="1597488" cy="1597488"/>
          </a:xfrm>
          <a:custGeom>
            <a:avLst/>
            <a:gdLst/>
            <a:ahLst/>
            <a:cxnLst/>
            <a:rect l="l" t="t" r="r" b="b"/>
            <a:pathLst>
              <a:path w="890" h="890">
                <a:moveTo>
                  <a:pt x="0" y="445"/>
                </a:moveTo>
                <a:lnTo>
                  <a:pt x="445" y="0"/>
                </a:lnTo>
                <a:lnTo>
                  <a:pt x="890" y="445"/>
                </a:lnTo>
                <a:lnTo>
                  <a:pt x="445" y="890"/>
                </a:lnTo>
                <a:lnTo>
                  <a:pt x="0" y="445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5" name="Freeform 15"/>
          <p:cNvSpPr/>
          <p:nvPr/>
        </p:nvSpPr>
        <p:spPr>
          <a:xfrm>
            <a:off x="4434792" y="3965882"/>
            <a:ext cx="1597488" cy="1597488"/>
          </a:xfrm>
          <a:custGeom>
            <a:avLst/>
            <a:gdLst/>
            <a:ahLst/>
            <a:cxnLst/>
            <a:rect l="l" t="t" r="r" b="b"/>
            <a:pathLst>
              <a:path w="890" h="890">
                <a:moveTo>
                  <a:pt x="0" y="445"/>
                </a:moveTo>
                <a:lnTo>
                  <a:pt x="445" y="0"/>
                </a:lnTo>
                <a:lnTo>
                  <a:pt x="890" y="445"/>
                </a:lnTo>
                <a:lnTo>
                  <a:pt x="445" y="890"/>
                </a:lnTo>
                <a:lnTo>
                  <a:pt x="0" y="445"/>
                </a:lnTo>
              </a:path>
            </a:pathLst>
          </a:custGeom>
          <a:solidFill>
            <a:schemeClr val="accent1">
              <a:alpha val="100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4808721" y="2798715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6533649" y="2798715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4808721" y="4523643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6533649" y="4523643"/>
            <a:ext cx="849630" cy="481965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4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0" name="Freeform 20"/>
          <p:cNvSpPr/>
          <p:nvPr/>
        </p:nvSpPr>
        <p:spPr>
          <a:xfrm>
            <a:off x="5811147" y="3680132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9753600" h="9753600">
                <a:moveTo>
                  <a:pt x="9480575" y="2318400"/>
                </a:moveTo>
                <a:cubicBezTo>
                  <a:pt x="9330477" y="1970037"/>
                  <a:pt x="9115410" y="1658638"/>
                  <a:pt x="8843216" y="1390924"/>
                </a:cubicBezTo>
                <a:cubicBezTo>
                  <a:pt x="8571022" y="1124331"/>
                  <a:pt x="8255142" y="915985"/>
                  <a:pt x="7902298" y="769247"/>
                </a:cubicBezTo>
                <a:cubicBezTo>
                  <a:pt x="7538253" y="618028"/>
                  <a:pt x="7152924" y="541858"/>
                  <a:pt x="6755275" y="541858"/>
                </a:cubicBezTo>
                <a:cubicBezTo>
                  <a:pt x="6203046" y="541858"/>
                  <a:pt x="5664258" y="693077"/>
                  <a:pt x="5196040" y="978713"/>
                </a:cubicBezTo>
                <a:cubicBezTo>
                  <a:pt x="5084026" y="1047041"/>
                  <a:pt x="4977613" y="1122091"/>
                  <a:pt x="4876800" y="1203861"/>
                </a:cubicBezTo>
                <a:cubicBezTo>
                  <a:pt x="4775987" y="1122091"/>
                  <a:pt x="4669574" y="1047041"/>
                  <a:pt x="4557560" y="978713"/>
                </a:cubicBezTo>
                <a:cubicBezTo>
                  <a:pt x="4089342" y="693077"/>
                  <a:pt x="3550554" y="541858"/>
                  <a:pt x="2998325" y="541858"/>
                </a:cubicBezTo>
                <a:cubicBezTo>
                  <a:pt x="2600676" y="541858"/>
                  <a:pt x="2215347" y="618028"/>
                  <a:pt x="1851302" y="769247"/>
                </a:cubicBezTo>
                <a:cubicBezTo>
                  <a:pt x="1499578" y="914865"/>
                  <a:pt x="1182578" y="1124331"/>
                  <a:pt x="910384" y="1390924"/>
                </a:cubicBezTo>
                <a:cubicBezTo>
                  <a:pt x="637070" y="1658638"/>
                  <a:pt x="423123" y="1970037"/>
                  <a:pt x="273025" y="2318400"/>
                </a:cubicBezTo>
                <a:cubicBezTo>
                  <a:pt x="117325" y="2680205"/>
                  <a:pt x="37795" y="3064413"/>
                  <a:pt x="37795" y="3459823"/>
                </a:cubicBezTo>
                <a:cubicBezTo>
                  <a:pt x="37795" y="3832830"/>
                  <a:pt x="113965" y="4221518"/>
                  <a:pt x="265184" y="4616928"/>
                </a:cubicBezTo>
                <a:cubicBezTo>
                  <a:pt x="391759" y="4947369"/>
                  <a:pt x="573222" y="5290132"/>
                  <a:pt x="805091" y="5636255"/>
                </a:cubicBezTo>
                <a:cubicBezTo>
                  <a:pt x="1172497" y="6184003"/>
                  <a:pt x="1677680" y="6755275"/>
                  <a:pt x="2304959" y="7334387"/>
                </a:cubicBezTo>
                <a:cubicBezTo>
                  <a:pt x="3344448" y="8294347"/>
                  <a:pt x="4373857" y="8957470"/>
                  <a:pt x="4417543" y="8984353"/>
                </a:cubicBezTo>
                <a:lnTo>
                  <a:pt x="4683016" y="9154615"/>
                </a:lnTo>
                <a:cubicBezTo>
                  <a:pt x="4800630" y="9229664"/>
                  <a:pt x="4951849" y="9229664"/>
                  <a:pt x="5069464" y="9154615"/>
                </a:cubicBezTo>
                <a:lnTo>
                  <a:pt x="5334937" y="8984353"/>
                </a:lnTo>
                <a:cubicBezTo>
                  <a:pt x="5378623" y="8956350"/>
                  <a:pt x="6406911" y="8294347"/>
                  <a:pt x="7447521" y="7334387"/>
                </a:cubicBezTo>
                <a:cubicBezTo>
                  <a:pt x="8074800" y="6755275"/>
                  <a:pt x="8579983" y="6184003"/>
                  <a:pt x="8947389" y="5636255"/>
                </a:cubicBezTo>
                <a:cubicBezTo>
                  <a:pt x="9179258" y="5290132"/>
                  <a:pt x="9361841" y="4947369"/>
                  <a:pt x="9487296" y="4616928"/>
                </a:cubicBezTo>
                <a:cubicBezTo>
                  <a:pt x="9638515" y="4221518"/>
                  <a:pt x="9714685" y="3832830"/>
                  <a:pt x="9714685" y="3459823"/>
                </a:cubicBezTo>
                <a:cubicBezTo>
                  <a:pt x="9715805" y="3064413"/>
                  <a:pt x="9636275" y="2680205"/>
                  <a:pt x="9480575" y="2318400"/>
                </a:cubicBezTo>
              </a:path>
            </a:pathLst>
          </a:custGeom>
          <a:solidFill>
            <a:srgbClr val="FFFFFE">
              <a:alpha val="100000"/>
            </a:srgbClr>
          </a:solidFill>
        </p:spPr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反应计划触发机制设计</a:t>
            </a:r>
            <a:endParaRPr lang="en-US" sz="30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1466885" y="2187982"/>
            <a:ext cx="2739046" cy="2739046"/>
          </a:xfrm>
          <a:prstGeom prst="ellipse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4509171" y="1790522"/>
            <a:ext cx="583851" cy="3533966"/>
          </a:xfrm>
          <a:custGeom>
            <a:avLst/>
            <a:gdLst/>
            <a:ahLst/>
            <a:cxnLst/>
            <a:rect l="l" t="t" r="r" b="b"/>
            <a:pathLst>
              <a:path w="583851" h="3533966">
                <a:moveTo>
                  <a:pt x="583851" y="0"/>
                </a:moveTo>
                <a:quadBezTo>
                  <a:pt x="291925" y="0"/>
                  <a:pt x="291925" y="353397"/>
                </a:quadBezTo>
                <a:lnTo>
                  <a:pt x="291925" y="1413586"/>
                </a:lnTo>
                <a:quadBezTo>
                  <a:pt x="291925" y="1766983"/>
                  <a:pt x="0" y="1766983"/>
                </a:quadBezTo>
                <a:quadBezTo>
                  <a:pt x="291925" y="1766983"/>
                  <a:pt x="291925" y="2120379"/>
                </a:quadBezTo>
                <a:lnTo>
                  <a:pt x="291925" y="3180569"/>
                </a:lnTo>
                <a:quadBezTo>
                  <a:pt x="291925" y="3533966"/>
                  <a:pt x="583851" y="3533966"/>
                </a:quadBezTo>
              </a:path>
            </a:pathLst>
          </a:custGeom>
          <a:noFill/>
          <a:ln w="19050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5" name="AutoShape 5"/>
          <p:cNvSpPr/>
          <p:nvPr/>
        </p:nvSpPr>
        <p:spPr>
          <a:xfrm>
            <a:off x="5347614" y="5067201"/>
            <a:ext cx="5299568" cy="468573"/>
          </a:xfrm>
          <a:prstGeom prst="roundRect">
            <a:avLst>
              <a:gd name="adj" fmla="val 50000"/>
            </a:avLst>
          </a:prstGeom>
          <a:solidFill>
            <a:schemeClr val="accent3">
              <a:alpha val="100000"/>
              <a:lumMod val="5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6414867" y="5045544"/>
            <a:ext cx="31650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闭环验证机制</a:t>
            </a:r>
            <a:endParaRPr lang="en-US" sz="1100"/>
          </a:p>
        </p:txBody>
      </p:sp>
      <p:sp>
        <p:nvSpPr>
          <p:cNvPr id="7" name="TextBox 7"/>
          <p:cNvSpPr txBox="1"/>
          <p:nvPr/>
        </p:nvSpPr>
        <p:spPr>
          <a:xfrm>
            <a:off x="5452715" y="5573201"/>
            <a:ext cx="5194466" cy="964797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整改后需通过短期能力研究（CPK&gt;1.67）和至少3批稳定性监测方可关闭问题，防止复发。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5347614" y="3298365"/>
            <a:ext cx="5299568" cy="468573"/>
          </a:xfrm>
          <a:prstGeom prst="roundRect">
            <a:avLst>
              <a:gd name="adj" fmla="val 50000"/>
            </a:avLst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6414867" y="3276708"/>
            <a:ext cx="31650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根本原因分析工具</a:t>
            </a:r>
            <a:endParaRPr lang="en-US" sz="1100"/>
          </a:p>
        </p:txBody>
      </p:sp>
      <p:sp>
        <p:nvSpPr>
          <p:cNvPr id="10" name="TextBox 10"/>
          <p:cNvSpPr txBox="1"/>
          <p:nvPr/>
        </p:nvSpPr>
        <p:spPr>
          <a:xfrm>
            <a:off x="5452715" y="3804364"/>
            <a:ext cx="5194466" cy="1061273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触发反应后强制使用5Why、鱼骨图或假设检验（如t-test）定位问题，例如设备偏移需验证维护记录或环境因素。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347614" y="1556561"/>
            <a:ext cx="5299568" cy="468573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12" name="AutoShape 12"/>
          <p:cNvSpPr/>
          <p:nvPr/>
        </p:nvSpPr>
        <p:spPr>
          <a:xfrm>
            <a:off x="6414867" y="1534903"/>
            <a:ext cx="31650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分级响应流程</a:t>
            </a:r>
            <a:endParaRPr lang="en-US" sz="1100"/>
          </a:p>
        </p:txBody>
      </p:sp>
      <p:sp>
        <p:nvSpPr>
          <p:cNvPr id="13" name="TextBox 13"/>
          <p:cNvSpPr txBox="1"/>
          <p:nvPr/>
        </p:nvSpPr>
        <p:spPr>
          <a:xfrm>
            <a:off x="5452715" y="2062560"/>
            <a:ext cx="5194466" cy="1057947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l">
              <a:lnSpc>
                <a:spcPct val="115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按异常严重性分级（如黄色预警需24小时内分析，红色预警立即停线），并预设遏制措施（隔离批次、100%检验）。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929" y="2882845"/>
            <a:ext cx="6029325" cy="262320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575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项目成果维持</a:t>
            </a:r>
            <a:endParaRPr lang="en-US" sz="4575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01929" y="1498692"/>
            <a:ext cx="5934075" cy="11049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77000"/>
              </a:lnSpc>
            </a:pPr>
            <a:r>
              <a:rPr lang="en-US" sz="7200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11</a:t>
            </a:r>
            <a:endParaRPr lang="en-US" sz="7200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589139" y="4907596"/>
            <a:ext cx="8609341" cy="1478267"/>
          </a:xfrm>
          <a:prstGeom prst="roundRect">
            <a:avLst>
              <a:gd name="adj" fmla="val 16667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965148" y="3145225"/>
            <a:ext cx="8609341" cy="1478267"/>
          </a:xfrm>
          <a:prstGeom prst="roundRect">
            <a:avLst>
              <a:gd name="adj" fmla="val 16667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2493889" y="1358958"/>
            <a:ext cx="8609341" cy="1478267"/>
          </a:xfrm>
          <a:prstGeom prst="roundRect">
            <a:avLst>
              <a:gd name="adj" fmla="val 16667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5" name="TextBox 5"/>
          <p:cNvSpPr txBox="1"/>
          <p:nvPr/>
        </p:nvSpPr>
        <p:spPr>
          <a:xfrm>
            <a:off x="3283333" y="1796843"/>
            <a:ext cx="7497178" cy="972854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将已验证的改进方案通过标准化作业指导书（SOP）固化，确保相同流程在不同产线或部门可快速复制，同时建立跨区域推广模板，包含关键参数、控制点和风险预案。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13196" y="1262384"/>
            <a:ext cx="1926336" cy="1682496"/>
          </a:xfrm>
          <a:prstGeom prst="hexagon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l="11845" r="11845"/>
          <a:stretch>
            <a:fillRect/>
          </a:stretch>
        </p:blipFill>
        <p:spPr>
          <a:xfrm>
            <a:off x="9176894" y="3043110"/>
            <a:ext cx="1926336" cy="1682496"/>
          </a:xfrm>
          <a:prstGeom prst="hexagon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13196" y="4824531"/>
            <a:ext cx="1926336" cy="1682496"/>
          </a:xfrm>
          <a:prstGeom prst="hexagon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纵向横向展开方法论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273808" y="1404023"/>
            <a:ext cx="6148089" cy="44997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流程标准化复制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530470" y="3566057"/>
            <a:ext cx="7497178" cy="972854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根据企业战略将项目成果分解为部门级、班组级KPI，通过PDCA循环逐层落实，例如将缺陷率目标转化为各工序的CPK值要求，并匹配相应的资源支持。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520945" y="3173238"/>
            <a:ext cx="6148089" cy="44997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分层级目标拆解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325984" y="5352046"/>
            <a:ext cx="7497178" cy="972854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设计多维度宣传方案，包括案例库建设、内部标杆参观、改善故事分享会等，使改进方法融入组织日常运作，形成持续改进的文化惯性。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3316459" y="4959226"/>
            <a:ext cx="6148089" cy="44997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>
              <a:lnSpc>
                <a:spcPct val="77000"/>
              </a:lnSpc>
            </a:pPr>
            <a:r>
              <a:rPr lang="en-US" sz="20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文化渗透机制</a:t>
            </a:r>
            <a:endParaRPr lang="en-US" sz="20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78633" y="3934362"/>
            <a:ext cx="2891725" cy="228902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578633" y="1489452"/>
            <a:ext cx="2891725" cy="228902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4" name="TextBox 4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成果审计与财务验证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6698935" y="1489452"/>
            <a:ext cx="2914650" cy="291465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9780389" y="1489452"/>
            <a:ext cx="1714500" cy="2914650"/>
          </a:xfrm>
          <a:prstGeom prst="rect">
            <a:avLst/>
          </a:prstGeom>
          <a:solidFill>
            <a:schemeClr val="accent2">
              <a:alpha val="20000"/>
              <a:lumMod val="75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6698935" y="4585077"/>
            <a:ext cx="2914650" cy="1619250"/>
          </a:xfrm>
          <a:prstGeom prst="rect">
            <a:avLst/>
          </a:prstGeom>
          <a:solidFill>
            <a:schemeClr val="accent4">
              <a:alpha val="2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9780389" y="4585077"/>
            <a:ext cx="1714500" cy="1619250"/>
          </a:xfrm>
          <a:prstGeom prst="rect">
            <a:avLst/>
          </a:prstGeom>
          <a:solidFill>
            <a:schemeClr val="accent1">
              <a:alpha val="20000"/>
            </a:schemeClr>
          </a:solidFill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6784660" y="1575177"/>
            <a:ext cx="2743200" cy="27432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alphaModFix amt="100000"/>
          </a:blip>
          <a:srcRect/>
          <a:stretch>
            <a:fillRect/>
          </a:stretch>
        </p:blipFill>
        <p:spPr>
          <a:xfrm>
            <a:off x="6784660" y="4670802"/>
            <a:ext cx="2743200" cy="14478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alphaModFix amt="100000"/>
          </a:blip>
          <a:srcRect/>
          <a:stretch>
            <a:fillRect/>
          </a:stretch>
        </p:blipFill>
        <p:spPr>
          <a:xfrm>
            <a:off x="9866114" y="1575177"/>
            <a:ext cx="1543050" cy="27432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9866114" y="4670802"/>
            <a:ext cx="1543050" cy="1447800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3" name="Freeform 13"/>
          <p:cNvSpPr/>
          <p:nvPr/>
        </p:nvSpPr>
        <p:spPr>
          <a:xfrm>
            <a:off x="10232888" y="5037575"/>
            <a:ext cx="809504" cy="809504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800" y="79486"/>
                </a:moveTo>
                <a:cubicBezTo>
                  <a:pt x="152800" y="79486"/>
                  <a:pt x="133750" y="38891"/>
                  <a:pt x="90888" y="38891"/>
                </a:cubicBezTo>
                <a:cubicBezTo>
                  <a:pt x="44053" y="38891"/>
                  <a:pt x="19450" y="78581"/>
                  <a:pt x="19450" y="118262"/>
                </a:cubicBezTo>
                <a:cubicBezTo>
                  <a:pt x="19450" y="184147"/>
                  <a:pt x="152800" y="265900"/>
                  <a:pt x="152800" y="265900"/>
                </a:cubicBezTo>
                <a:cubicBezTo>
                  <a:pt x="152800" y="265900"/>
                  <a:pt x="285350" y="184937"/>
                  <a:pt x="285350" y="118262"/>
                </a:cubicBezTo>
                <a:cubicBezTo>
                  <a:pt x="285350" y="77781"/>
                  <a:pt x="259956" y="38891"/>
                  <a:pt x="214713" y="38891"/>
                </a:cubicBezTo>
                <a:cubicBezTo>
                  <a:pt x="169469" y="38891"/>
                  <a:pt x="152800" y="79486"/>
                  <a:pt x="152800" y="79486"/>
                </a:cubicBezTo>
              </a:path>
            </a:pathLst>
          </a:custGeom>
          <a:solidFill>
            <a:schemeClr val="accent1">
              <a:alpha val="100000"/>
              <a:lumMod val="50000"/>
            </a:schemeClr>
          </a:solidFill>
        </p:spPr>
      </p:sp>
      <p:sp>
        <p:nvSpPr>
          <p:cNvPr id="14" name="TextBox 14"/>
          <p:cNvSpPr txBox="1"/>
          <p:nvPr/>
        </p:nvSpPr>
        <p:spPr>
          <a:xfrm>
            <a:off x="1382164" y="1579985"/>
            <a:ext cx="2088193" cy="39730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6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双轨制收益核算</a:t>
            </a:r>
            <a:endParaRPr lang="en-US" sz="16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AutoShape 15"/>
          <p:cNvSpPr/>
          <p:nvPr/>
        </p:nvSpPr>
        <p:spPr>
          <a:xfrm rot="5400000">
            <a:off x="667791" y="1400294"/>
            <a:ext cx="540270" cy="718585"/>
          </a:xfrm>
          <a:prstGeom prst="round1Rect">
            <a:avLst>
              <a:gd name="adj" fmla="val 47297"/>
            </a:avLst>
          </a:prstGeom>
          <a:solidFill>
            <a:schemeClr val="accent1">
              <a:alpha val="20000"/>
            </a:schemeClr>
          </a:solidFill>
        </p:spPr>
      </p:sp>
      <p:sp>
        <p:nvSpPr>
          <p:cNvPr id="16" name="TextBox 16"/>
          <p:cNvSpPr txBox="1"/>
          <p:nvPr/>
        </p:nvSpPr>
        <p:spPr>
          <a:xfrm>
            <a:off x="756538" y="2137578"/>
            <a:ext cx="2527745" cy="1395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lnSpc>
                <a:spcPct val="115000"/>
              </a:lnSpc>
              <a:spcBef>
                <a:spcPts val="375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采用财务部门主导的硬性收益（如成本节约、产能提升）与业务部门评估的软性收益（如客户满意度、周期缩短）双重验证机制，确保数据真实性和完整性。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AutoShape 17"/>
          <p:cNvSpPr/>
          <p:nvPr/>
        </p:nvSpPr>
        <p:spPr>
          <a:xfrm rot="5400000">
            <a:off x="658476" y="1409609"/>
            <a:ext cx="492364" cy="652050"/>
          </a:xfrm>
          <a:prstGeom prst="round1Rect">
            <a:avLst>
              <a:gd name="adj" fmla="val 47297"/>
            </a:avLst>
          </a:prstGeom>
          <a:solidFill>
            <a:schemeClr val="accent2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597683" y="1575177"/>
            <a:ext cx="559462" cy="340994"/>
          </a:xfrm>
          <a:prstGeom prst="rect">
            <a:avLst/>
          </a:prstGeom>
        </p:spPr>
        <p:txBody>
          <a:bodyPr vert="horz" wrap="square" lIns="76200" tIns="0" rIns="57150" bIns="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1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01</a:t>
            </a:r>
            <a:endParaRPr lang="en-US" sz="21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3628068" y="1489452"/>
            <a:ext cx="2891725" cy="228902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0" name="TextBox 20"/>
          <p:cNvSpPr txBox="1"/>
          <p:nvPr/>
        </p:nvSpPr>
        <p:spPr>
          <a:xfrm>
            <a:off x="4431599" y="1579985"/>
            <a:ext cx="2037145" cy="39730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6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过程稳定性审计</a:t>
            </a:r>
            <a:endParaRPr lang="en-US" sz="16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1" name="AutoShape 21"/>
          <p:cNvSpPr/>
          <p:nvPr/>
        </p:nvSpPr>
        <p:spPr>
          <a:xfrm rot="5400000">
            <a:off x="3717225" y="1400294"/>
            <a:ext cx="540270" cy="718585"/>
          </a:xfrm>
          <a:prstGeom prst="round1Rect">
            <a:avLst>
              <a:gd name="adj" fmla="val 47297"/>
            </a:avLst>
          </a:prstGeom>
          <a:solidFill>
            <a:schemeClr val="accent2">
              <a:alpha val="20000"/>
              <a:lumMod val="75000"/>
            </a:schemeClr>
          </a:solidFill>
        </p:spPr>
      </p:sp>
      <p:sp>
        <p:nvSpPr>
          <p:cNvPr id="22" name="TextBox 22"/>
          <p:cNvSpPr txBox="1"/>
          <p:nvPr/>
        </p:nvSpPr>
        <p:spPr>
          <a:xfrm>
            <a:off x="3805973" y="2137578"/>
            <a:ext cx="2527745" cy="1395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lnSpc>
                <a:spcPct val="115000"/>
              </a:lnSpc>
              <a:spcBef>
                <a:spcPts val="375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通过控制图监控关键指标3-6个月，验证改进效果是否稳定，同时检查防错装置、可视化看板等控制措施的执行情况，防止倒退。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3" name="AutoShape 23"/>
          <p:cNvSpPr/>
          <p:nvPr/>
        </p:nvSpPr>
        <p:spPr>
          <a:xfrm rot="5400000">
            <a:off x="3707910" y="1409609"/>
            <a:ext cx="492364" cy="652050"/>
          </a:xfrm>
          <a:prstGeom prst="round1Rect">
            <a:avLst>
              <a:gd name="adj" fmla="val 47297"/>
            </a:avLst>
          </a:prstGeom>
          <a:solidFill>
            <a:schemeClr val="accent2">
              <a:alpha val="100000"/>
              <a:lumMod val="75000"/>
            </a:schemeClr>
          </a:solidFill>
        </p:spPr>
      </p:sp>
      <p:sp>
        <p:nvSpPr>
          <p:cNvPr id="24" name="TextBox 24"/>
          <p:cNvSpPr txBox="1"/>
          <p:nvPr/>
        </p:nvSpPr>
        <p:spPr>
          <a:xfrm>
            <a:off x="1382164" y="4024895"/>
            <a:ext cx="2037145" cy="39730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6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风险对冲评估</a:t>
            </a:r>
            <a:endParaRPr lang="en-US" sz="16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5" name="AutoShape 25"/>
          <p:cNvSpPr/>
          <p:nvPr/>
        </p:nvSpPr>
        <p:spPr>
          <a:xfrm rot="5400000">
            <a:off x="667791" y="3845204"/>
            <a:ext cx="540270" cy="718585"/>
          </a:xfrm>
          <a:prstGeom prst="round1Rect">
            <a:avLst>
              <a:gd name="adj" fmla="val 47297"/>
            </a:avLst>
          </a:prstGeom>
          <a:solidFill>
            <a:schemeClr val="accent3">
              <a:alpha val="20000"/>
              <a:lumMod val="75000"/>
            </a:schemeClr>
          </a:solidFill>
        </p:spPr>
      </p:sp>
      <p:sp>
        <p:nvSpPr>
          <p:cNvPr id="26" name="TextBox 26"/>
          <p:cNvSpPr txBox="1"/>
          <p:nvPr/>
        </p:nvSpPr>
        <p:spPr>
          <a:xfrm>
            <a:off x="756538" y="4582488"/>
            <a:ext cx="2527745" cy="1395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lnSpc>
                <a:spcPct val="115000"/>
              </a:lnSpc>
              <a:spcBef>
                <a:spcPts val="375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分析改进方案可能带来的新风险（如供应链变化、设备负荷增加），制定应急预案并量化潜在损失，确保净收益符合预期。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27" name="AutoShape 27"/>
          <p:cNvSpPr/>
          <p:nvPr/>
        </p:nvSpPr>
        <p:spPr>
          <a:xfrm rot="5400000">
            <a:off x="658476" y="3854519"/>
            <a:ext cx="492364" cy="652050"/>
          </a:xfrm>
          <a:prstGeom prst="round1Rect">
            <a:avLst>
              <a:gd name="adj" fmla="val 47297"/>
            </a:avLst>
          </a:prstGeom>
          <a:solidFill>
            <a:schemeClr val="accent3">
              <a:alpha val="100000"/>
              <a:lumMod val="75000"/>
            </a:schemeClr>
          </a:solidFill>
        </p:spPr>
      </p:sp>
      <p:sp>
        <p:nvSpPr>
          <p:cNvPr id="28" name="AutoShape 28"/>
          <p:cNvSpPr/>
          <p:nvPr/>
        </p:nvSpPr>
        <p:spPr>
          <a:xfrm>
            <a:off x="3628068" y="3934362"/>
            <a:ext cx="2891725" cy="228902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29" name="TextBox 29"/>
          <p:cNvSpPr txBox="1"/>
          <p:nvPr/>
        </p:nvSpPr>
        <p:spPr>
          <a:xfrm>
            <a:off x="4431599" y="4024895"/>
            <a:ext cx="2037145" cy="39730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16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税务合规审查</a:t>
            </a:r>
            <a:endParaRPr lang="en-US" sz="16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0" name="AutoShape 30"/>
          <p:cNvSpPr/>
          <p:nvPr/>
        </p:nvSpPr>
        <p:spPr>
          <a:xfrm rot="5400000">
            <a:off x="3717225" y="3845204"/>
            <a:ext cx="540270" cy="718585"/>
          </a:xfrm>
          <a:prstGeom prst="round1Rect">
            <a:avLst>
              <a:gd name="adj" fmla="val 47297"/>
            </a:avLst>
          </a:prstGeom>
          <a:solidFill>
            <a:schemeClr val="accent4">
              <a:alpha val="20000"/>
              <a:lumMod val="75000"/>
            </a:schemeClr>
          </a:solidFill>
        </p:spPr>
      </p:sp>
      <p:sp>
        <p:nvSpPr>
          <p:cNvPr id="31" name="TextBox 31"/>
          <p:cNvSpPr txBox="1"/>
          <p:nvPr/>
        </p:nvSpPr>
        <p:spPr>
          <a:xfrm>
            <a:off x="3805973" y="4582488"/>
            <a:ext cx="2527745" cy="139540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just">
              <a:lnSpc>
                <a:spcPct val="115000"/>
              </a:lnSpc>
              <a:spcBef>
                <a:spcPts val="375"/>
              </a:spcBef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联合财务部门确认节省成本是否涉及税务调整，例如库存减少带来的资产减值处理，避免后续审计问题。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2" name="AutoShape 32"/>
          <p:cNvSpPr/>
          <p:nvPr/>
        </p:nvSpPr>
        <p:spPr>
          <a:xfrm rot="5400000">
            <a:off x="3707910" y="3854519"/>
            <a:ext cx="492364" cy="652050"/>
          </a:xfrm>
          <a:prstGeom prst="round1Rect">
            <a:avLst>
              <a:gd name="adj" fmla="val 47297"/>
            </a:avLst>
          </a:prstGeom>
          <a:solidFill>
            <a:schemeClr val="accent4">
              <a:alpha val="100000"/>
              <a:lumMod val="75000"/>
            </a:schemeClr>
          </a:solidFill>
        </p:spPr>
      </p:sp>
      <p:sp>
        <p:nvSpPr>
          <p:cNvPr id="33" name="TextBox 33"/>
          <p:cNvSpPr txBox="1"/>
          <p:nvPr/>
        </p:nvSpPr>
        <p:spPr>
          <a:xfrm>
            <a:off x="3647118" y="1575177"/>
            <a:ext cx="559462" cy="340994"/>
          </a:xfrm>
          <a:prstGeom prst="rect">
            <a:avLst/>
          </a:prstGeom>
        </p:spPr>
        <p:txBody>
          <a:bodyPr vert="horz" wrap="square" lIns="76200" tIns="0" rIns="57150" bIns="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1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21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597683" y="4020087"/>
            <a:ext cx="559462" cy="340994"/>
          </a:xfrm>
          <a:prstGeom prst="rect">
            <a:avLst/>
          </a:prstGeom>
        </p:spPr>
        <p:txBody>
          <a:bodyPr vert="horz" wrap="square" lIns="76200" tIns="0" rIns="57150" bIns="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1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03</a:t>
            </a:r>
            <a:endParaRPr lang="en-US" sz="21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3647118" y="4020087"/>
            <a:ext cx="559462" cy="340994"/>
          </a:xfrm>
          <a:prstGeom prst="rect">
            <a:avLst/>
          </a:prstGeom>
        </p:spPr>
        <p:txBody>
          <a:bodyPr vert="horz" wrap="square" lIns="76200" tIns="0" rIns="57150" bIns="0" rtlCol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1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04</a:t>
            </a:r>
            <a:endParaRPr lang="en-US" sz="21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知识转移与最佳实践固化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00000"/>
          </a:blip>
          <a:srcRect l="25895" r="25895"/>
          <a:stretch>
            <a:fillRect/>
          </a:stretch>
        </p:blipFill>
        <p:spPr>
          <a:xfrm>
            <a:off x="8488800" y="1777403"/>
            <a:ext cx="3049996" cy="4216695"/>
          </a:xfrm>
          <a:prstGeom prst="round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alphaModFix amt="100000"/>
          </a:blip>
          <a:srcRect l="29951" r="29951"/>
          <a:stretch>
            <a:fillRect/>
          </a:stretch>
        </p:blipFill>
        <p:spPr>
          <a:xfrm>
            <a:off x="5335151" y="1777403"/>
            <a:ext cx="3005958" cy="4216695"/>
          </a:xfrm>
          <a:prstGeom prst="round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5335151" y="1339414"/>
            <a:ext cx="6203645" cy="292757"/>
          </a:xfrm>
          <a:prstGeom prst="roundRect">
            <a:avLst>
              <a:gd name="adj" fmla="val 45454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720401" y="1296052"/>
            <a:ext cx="3431205" cy="48135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US" sz="23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三维培训体系</a:t>
            </a:r>
            <a:endParaRPr lang="en-US" sz="1100"/>
          </a:p>
        </p:txBody>
      </p:sp>
      <p:sp>
        <p:nvSpPr>
          <p:cNvPr id="7" name="TextBox 7"/>
          <p:cNvSpPr txBox="1"/>
          <p:nvPr/>
        </p:nvSpPr>
        <p:spPr>
          <a:xfrm>
            <a:off x="609373" y="1732534"/>
            <a:ext cx="4282862" cy="983867"/>
          </a:xfrm>
          <a:prstGeom prst="rect">
            <a:avLst/>
          </a:prstGeom>
        </p:spPr>
        <p:txBody>
          <a:bodyPr vert="horz" wrap="square" lIns="952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针对操作层（工具卡使用）、管理层（数据分析）、决策层（战略衔接）设计差异化培训内容，通过工作坊、沙盘演练等形式确保知识落地。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09373" y="3369312"/>
            <a:ext cx="4282862" cy="1010481"/>
          </a:xfrm>
          <a:prstGeom prst="rect">
            <a:avLst/>
          </a:prstGeom>
        </p:spPr>
        <p:txBody>
          <a:bodyPr vert="horz" wrap="square" lIns="952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建立项目知识库，包含完整DMAIC文档、失败教训、专家联系人清单，并集成到企业知识管理系统，支持关键词检索和版本控制。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09373" y="5010231"/>
            <a:ext cx="4282862" cy="1156860"/>
          </a:xfrm>
          <a:prstGeom prst="rect">
            <a:avLst/>
          </a:prstGeom>
        </p:spPr>
        <p:txBody>
          <a:bodyPr vert="horz" wrap="square" lIns="952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将六西格玛方法论纳入岗位胜任力模型，例如晋升技术主管需主导1个绿带项目，激励员工主动应用和改进方法。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701351" y="2916535"/>
            <a:ext cx="3431205" cy="48135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US" sz="23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组织记忆构建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720401" y="4528880"/>
            <a:ext cx="3431205" cy="48135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US" sz="23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任职资格挂钩</a:t>
            </a:r>
            <a:endParaRPr lang="en-US" sz="110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929" y="2882845"/>
            <a:ext cx="6029325" cy="262320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575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六西格玛软件工具</a:t>
            </a:r>
            <a:endParaRPr lang="en-US" sz="4575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01929" y="1498692"/>
            <a:ext cx="5934075" cy="11049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77000"/>
              </a:lnSpc>
            </a:pPr>
            <a:r>
              <a:rPr lang="en-US" sz="7200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12</a:t>
            </a:r>
            <a:endParaRPr lang="en-US" sz="7200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Minitab基础操作指南</a:t>
            </a:r>
            <a:endParaRPr lang="en-US" sz="3000" b="1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-227" y="1719338"/>
            <a:ext cx="12192000" cy="2034324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529020" y="4865151"/>
            <a:ext cx="3505826" cy="1475883"/>
          </a:xfrm>
          <a:prstGeom prst="roundRect">
            <a:avLst>
              <a:gd name="adj" fmla="val 16667"/>
            </a:avLst>
          </a:prstGeom>
          <a:solidFill>
            <a:schemeClr val="lt1">
              <a:alpha val="100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1873326" y="3350659"/>
            <a:ext cx="817215" cy="817215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6" name="Freeform 6"/>
          <p:cNvSpPr/>
          <p:nvPr/>
        </p:nvSpPr>
        <p:spPr>
          <a:xfrm>
            <a:off x="2098764" y="3576098"/>
            <a:ext cx="366338" cy="366338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209550"/>
                </a:moveTo>
                <a:lnTo>
                  <a:pt x="152410" y="247650"/>
                </a:lnTo>
                <a:lnTo>
                  <a:pt x="304800" y="209550"/>
                </a:lnTo>
                <a:lnTo>
                  <a:pt x="304800" y="247650"/>
                </a:lnTo>
                <a:lnTo>
                  <a:pt x="152410" y="285750"/>
                </a:lnTo>
                <a:lnTo>
                  <a:pt x="0" y="247650"/>
                </a:lnTo>
                <a:close/>
              </a:path>
              <a:path w="304800" h="304800">
                <a:moveTo>
                  <a:pt x="0" y="133350"/>
                </a:moveTo>
                <a:lnTo>
                  <a:pt x="152410" y="171450"/>
                </a:lnTo>
                <a:lnTo>
                  <a:pt x="304800" y="133350"/>
                </a:lnTo>
                <a:lnTo>
                  <a:pt x="304800" y="171450"/>
                </a:lnTo>
                <a:lnTo>
                  <a:pt x="152410" y="209550"/>
                </a:lnTo>
                <a:lnTo>
                  <a:pt x="0" y="171450"/>
                </a:lnTo>
                <a:close/>
              </a:path>
              <a:path w="304800" h="304800">
                <a:moveTo>
                  <a:pt x="0" y="57150"/>
                </a:moveTo>
                <a:lnTo>
                  <a:pt x="152410" y="19050"/>
                </a:lnTo>
                <a:lnTo>
                  <a:pt x="304800" y="57150"/>
                </a:lnTo>
                <a:lnTo>
                  <a:pt x="304800" y="95250"/>
                </a:lnTo>
                <a:lnTo>
                  <a:pt x="152410" y="133350"/>
                </a:lnTo>
                <a:lnTo>
                  <a:pt x="0" y="95250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7" name="AutoShape 7"/>
          <p:cNvSpPr/>
          <p:nvPr/>
        </p:nvSpPr>
        <p:spPr>
          <a:xfrm>
            <a:off x="792552" y="4264809"/>
            <a:ext cx="2978762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217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数据导入与清洗</a:t>
            </a:r>
            <a:endParaRPr lang="en-US" sz="1100"/>
          </a:p>
        </p:txBody>
      </p:sp>
      <p:sp>
        <p:nvSpPr>
          <p:cNvPr id="8" name="TextBox 8"/>
          <p:cNvSpPr txBox="1"/>
          <p:nvPr/>
        </p:nvSpPr>
        <p:spPr>
          <a:xfrm>
            <a:off x="723582" y="5039353"/>
            <a:ext cx="3116702" cy="1140785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支持Excel、CSV等多种格式导入，提供缺失值处理、异常值检测功能，确保数据质量满足分析要求。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4338324" y="4865151"/>
            <a:ext cx="3505826" cy="1475883"/>
          </a:xfrm>
          <a:prstGeom prst="roundRect">
            <a:avLst>
              <a:gd name="adj" fmla="val 16667"/>
            </a:avLst>
          </a:prstGeom>
          <a:solidFill>
            <a:schemeClr val="lt1">
              <a:alpha val="100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5682630" y="3350659"/>
            <a:ext cx="817215" cy="817215"/>
          </a:xfrm>
          <a:prstGeom prst="ellipse">
            <a:avLst/>
          </a:prstGeom>
          <a:solidFill>
            <a:schemeClr val="accent2">
              <a:alpha val="100000"/>
              <a:lumMod val="50000"/>
            </a:schemeClr>
          </a:solidFill>
        </p:spPr>
      </p:sp>
      <p:sp>
        <p:nvSpPr>
          <p:cNvPr id="11" name="AutoShape 11"/>
          <p:cNvSpPr/>
          <p:nvPr/>
        </p:nvSpPr>
        <p:spPr>
          <a:xfrm>
            <a:off x="4523319" y="4264809"/>
            <a:ext cx="3135837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217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描述性统计分析</a:t>
            </a:r>
            <a:endParaRPr lang="en-US" sz="1100"/>
          </a:p>
        </p:txBody>
      </p:sp>
      <p:sp>
        <p:nvSpPr>
          <p:cNvPr id="12" name="TextBox 12"/>
          <p:cNvSpPr txBox="1"/>
          <p:nvPr/>
        </p:nvSpPr>
        <p:spPr>
          <a:xfrm>
            <a:off x="4532887" y="5039353"/>
            <a:ext cx="3116702" cy="1140785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快速生成均值、标准差、分位数等关键指标，通过直方图、箱线图等可视化工具直观展示数据分布特征。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8157154" y="4865151"/>
            <a:ext cx="3505826" cy="1475883"/>
          </a:xfrm>
          <a:prstGeom prst="roundRect">
            <a:avLst>
              <a:gd name="adj" fmla="val 16667"/>
            </a:avLst>
          </a:prstGeom>
          <a:solidFill>
            <a:schemeClr val="lt1">
              <a:alpha val="100000"/>
            </a:schemeClr>
          </a:solidFill>
        </p:spPr>
      </p:sp>
      <p:sp>
        <p:nvSpPr>
          <p:cNvPr id="14" name="AutoShape 14"/>
          <p:cNvSpPr/>
          <p:nvPr/>
        </p:nvSpPr>
        <p:spPr>
          <a:xfrm>
            <a:off x="9501460" y="3350659"/>
            <a:ext cx="817215" cy="817215"/>
          </a:xfrm>
          <a:prstGeom prst="ellipse">
            <a:avLst/>
          </a:prstGeom>
          <a:solidFill>
            <a:schemeClr val="accent3">
              <a:alpha val="100000"/>
              <a:lumMod val="50000"/>
            </a:schemeClr>
          </a:solidFill>
        </p:spPr>
      </p:sp>
      <p:sp>
        <p:nvSpPr>
          <p:cNvPr id="15" name="AutoShape 15"/>
          <p:cNvSpPr/>
          <p:nvPr/>
        </p:nvSpPr>
        <p:spPr>
          <a:xfrm>
            <a:off x="8334189" y="4264809"/>
            <a:ext cx="3151755" cy="45473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1">
            <a:normAutofit/>
          </a:bodyPr>
          <a:lstStyle/>
          <a:p>
            <a:pPr algn="ctr">
              <a:defRPr/>
            </a:pPr>
            <a:r>
              <a:rPr lang="en-US" sz="217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假设检验与方差分析</a:t>
            </a:r>
            <a:endParaRPr lang="en-US" sz="1100"/>
          </a:p>
        </p:txBody>
      </p:sp>
      <p:sp>
        <p:nvSpPr>
          <p:cNvPr id="16" name="TextBox 16"/>
          <p:cNvSpPr txBox="1"/>
          <p:nvPr/>
        </p:nvSpPr>
        <p:spPr>
          <a:xfrm>
            <a:off x="8418251" y="5032700"/>
            <a:ext cx="3116702" cy="1140785"/>
          </a:xfrm>
          <a:prstGeom prst="rect">
            <a:avLst/>
          </a:prstGeom>
        </p:spPr>
        <p:txBody>
          <a:bodyPr vert="horz" wrap="square" lIns="123825" tIns="57150" rIns="57150" bIns="57150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内置t检验、卡方检验、ANOVA等工具，帮助用户验证数据差异显著性，识别关键影响因素。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Freeform 17"/>
          <p:cNvSpPr/>
          <p:nvPr/>
        </p:nvSpPr>
        <p:spPr>
          <a:xfrm>
            <a:off x="9700479" y="3563125"/>
            <a:ext cx="423166" cy="423166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47180" y="28632"/>
                </a:moveTo>
                <a:lnTo>
                  <a:pt x="19907" y="83468"/>
                </a:lnTo>
                <a:lnTo>
                  <a:pt x="147304" y="137874"/>
                </a:lnTo>
                <a:lnTo>
                  <a:pt x="276015" y="83344"/>
                </a:lnTo>
                <a:lnTo>
                  <a:pt x="147180" y="28632"/>
                </a:lnTo>
                <a:close/>
              </a:path>
              <a:path w="304800" h="304800">
                <a:moveTo>
                  <a:pt x="152400" y="144723"/>
                </a:moveTo>
                <a:lnTo>
                  <a:pt x="152400" y="276168"/>
                </a:lnTo>
                <a:lnTo>
                  <a:pt x="276177" y="217408"/>
                </a:lnTo>
                <a:lnTo>
                  <a:pt x="276177" y="92145"/>
                </a:lnTo>
                <a:lnTo>
                  <a:pt x="152400" y="144723"/>
                </a:lnTo>
                <a:close/>
              </a:path>
              <a:path w="304800" h="304800">
                <a:moveTo>
                  <a:pt x="19098" y="217408"/>
                </a:moveTo>
                <a:lnTo>
                  <a:pt x="143294" y="276168"/>
                </a:lnTo>
                <a:lnTo>
                  <a:pt x="143294" y="144723"/>
                </a:lnTo>
                <a:lnTo>
                  <a:pt x="19098" y="92145"/>
                </a:lnTo>
                <a:lnTo>
                  <a:pt x="19098" y="217408"/>
                </a:ln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8" name="Freeform 18"/>
          <p:cNvSpPr/>
          <p:nvPr/>
        </p:nvSpPr>
        <p:spPr>
          <a:xfrm>
            <a:off x="5891042" y="3570268"/>
            <a:ext cx="416023" cy="416023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74320" y="243840"/>
                </a:moveTo>
                <a:lnTo>
                  <a:pt x="304800" y="243840"/>
                </a:lnTo>
                <a:lnTo>
                  <a:pt x="304800" y="259080"/>
                </a:lnTo>
                <a:cubicBezTo>
                  <a:pt x="304800" y="267500"/>
                  <a:pt x="297980" y="274320"/>
                  <a:pt x="289560" y="274320"/>
                </a:cubicBezTo>
                <a:lnTo>
                  <a:pt x="289560" y="274320"/>
                </a:lnTo>
                <a:lnTo>
                  <a:pt x="15240" y="274320"/>
                </a:lnTo>
                <a:cubicBezTo>
                  <a:pt x="6820" y="274320"/>
                  <a:pt x="0" y="267500"/>
                  <a:pt x="0" y="259080"/>
                </a:cubicBezTo>
                <a:lnTo>
                  <a:pt x="0" y="259080"/>
                </a:lnTo>
                <a:lnTo>
                  <a:pt x="0" y="243840"/>
                </a:lnTo>
                <a:lnTo>
                  <a:pt x="30480" y="243840"/>
                </a:lnTo>
                <a:lnTo>
                  <a:pt x="30480" y="60960"/>
                </a:lnTo>
                <a:cubicBezTo>
                  <a:pt x="30480" y="44196"/>
                  <a:pt x="44196" y="30480"/>
                  <a:pt x="60960" y="30480"/>
                </a:cubicBezTo>
                <a:lnTo>
                  <a:pt x="243840" y="30480"/>
                </a:lnTo>
                <a:cubicBezTo>
                  <a:pt x="260671" y="30480"/>
                  <a:pt x="274320" y="44129"/>
                  <a:pt x="274320" y="60960"/>
                </a:cubicBezTo>
                <a:lnTo>
                  <a:pt x="274320" y="60960"/>
                </a:lnTo>
                <a:lnTo>
                  <a:pt x="274320" y="243840"/>
                </a:lnTo>
                <a:close/>
                <a:moveTo>
                  <a:pt x="60960" y="60960"/>
                </a:moveTo>
                <a:lnTo>
                  <a:pt x="60960" y="198120"/>
                </a:lnTo>
                <a:lnTo>
                  <a:pt x="243840" y="198120"/>
                </a:lnTo>
                <a:lnTo>
                  <a:pt x="243840" y="60960"/>
                </a:lnTo>
                <a:lnTo>
                  <a:pt x="60960" y="60960"/>
                </a:lnTo>
                <a:close/>
                <a:moveTo>
                  <a:pt x="121920" y="228600"/>
                </a:moveTo>
                <a:lnTo>
                  <a:pt x="121920" y="243840"/>
                </a:lnTo>
                <a:lnTo>
                  <a:pt x="182880" y="243840"/>
                </a:lnTo>
                <a:lnTo>
                  <a:pt x="182880" y="228600"/>
                </a:lnTo>
                <a:lnTo>
                  <a:pt x="121920" y="22860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六西格玛发展历史与核心理念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00000"/>
          </a:blip>
          <a:srcRect l="31530" r="31530"/>
          <a:stretch>
            <a:fillRect/>
          </a:stretch>
        </p:blipFill>
        <p:spPr>
          <a:xfrm>
            <a:off x="580909" y="1271253"/>
            <a:ext cx="2628508" cy="5044771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3372015" y="1271253"/>
            <a:ext cx="2628508" cy="504477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5" name="TextBox 5"/>
          <p:cNvSpPr txBox="1"/>
          <p:nvPr/>
        </p:nvSpPr>
        <p:spPr>
          <a:xfrm>
            <a:off x="3512796" y="2561882"/>
            <a:ext cx="2346946" cy="314823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六西格玛由摩托罗拉工程师比尔·史密斯于1986年提出，最初用于解决产品质量缺陷问题，通过统计方法将缺陷率降至百万分之3.4以下，成为质量管理里程碑。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512796" y="1399982"/>
            <a:ext cx="2346946" cy="1104811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摩托罗拉首创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6156270" y="1271253"/>
            <a:ext cx="2628508" cy="504477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8" name="TextBox 8"/>
          <p:cNvSpPr txBox="1"/>
          <p:nvPr/>
        </p:nvSpPr>
        <p:spPr>
          <a:xfrm>
            <a:off x="6297050" y="2561882"/>
            <a:ext cx="2346946" cy="301516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20世纪90年代中期，通用电气CEO杰克·韦尔奇将六西格玛上升为企业战略核心，通过全员培训与项目实践，累计收益超百亿美元，奠定其全球管理方法论地位。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297050" y="1399982"/>
            <a:ext cx="2346946" cy="1104811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通用电气推广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8949764" y="1271253"/>
            <a:ext cx="2628508" cy="5044771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11" name="TextBox 11"/>
          <p:cNvSpPr txBox="1"/>
          <p:nvPr/>
        </p:nvSpPr>
        <p:spPr>
          <a:xfrm>
            <a:off x="9090545" y="2561882"/>
            <a:ext cx="2346946" cy="314823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2000年后，六西格玛与精益生产结合形成“精益六西格玛”，整合了减少变异和消除浪费的双重优势，进一步扩展至服务、研发等多领域应用。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9090545" y="1399982"/>
            <a:ext cx="2346946" cy="1104811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精益融合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27992" y="3238136"/>
            <a:ext cx="10936016" cy="9786045"/>
          </a:xfrm>
          <a:prstGeom prst="ellipse">
            <a:avLst/>
          </a:prstGeom>
          <a:solidFill>
            <a:schemeClr val="accent2">
              <a:alpha val="2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1661793" y="4221839"/>
            <a:ext cx="8868414" cy="7818637"/>
          </a:xfrm>
          <a:prstGeom prst="ellipse">
            <a:avLst/>
          </a:prstGeom>
          <a:solidFill>
            <a:srgbClr val="00B6FF">
              <a:alpha val="0"/>
            </a:srgbClr>
          </a:solidFill>
          <a:ln w="254032">
            <a:solidFill>
              <a:schemeClr val="accent1">
                <a:alpha val="100000"/>
              </a:schemeClr>
            </a:solidFill>
            <a:prstDash val="solid"/>
          </a:ln>
        </p:spPr>
      </p:sp>
      <p:sp>
        <p:nvSpPr>
          <p:cNvPr id="4" name="TextBox 4"/>
          <p:cNvSpPr txBox="1"/>
          <p:nvPr/>
        </p:nvSpPr>
        <p:spPr>
          <a:xfrm>
            <a:off x="3633555" y="4958799"/>
            <a:ext cx="4924890" cy="1661400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通过Minitab Engage等平台整合多源数据，创建动态仪表板，实现关键指标（如缺陷率、周期时间）的实时监控与趋势分析。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347430" y="2007292"/>
            <a:ext cx="3286125" cy="329480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6" name="TextBox 6"/>
          <p:cNvSpPr txBox="1"/>
          <p:nvPr/>
        </p:nvSpPr>
        <p:spPr>
          <a:xfrm>
            <a:off x="675618" y="2918716"/>
            <a:ext cx="2638425" cy="1963969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支持散点图、边际图、多变量图等高级图形，允许用户通过筛选、钻取功能深入分析数据关联性。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61030" y="2298729"/>
            <a:ext cx="2143125" cy="49201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 algn="ctr">
              <a:lnSpc>
                <a:spcPct val="77000"/>
              </a:lnSpc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交互式图表设计</a:t>
            </a:r>
            <a:endParaRPr lang="en-US" sz="18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8" name="Group 8"/>
          <p:cNvGrpSpPr/>
          <p:nvPr/>
        </p:nvGrpSpPr>
        <p:grpSpPr>
          <a:xfrm rot="0">
            <a:off x="2830476" y="4738750"/>
            <a:ext cx="783393" cy="783393"/>
            <a:chOff x="2830476" y="4738750"/>
            <a:chExt cx="783393" cy="783393"/>
          </a:xfrm>
        </p:grpSpPr>
        <p:sp>
          <p:nvSpPr>
            <p:cNvPr id="9" name="AutoShape 9"/>
            <p:cNvSpPr/>
            <p:nvPr/>
          </p:nvSpPr>
          <p:spPr>
            <a:xfrm>
              <a:off x="2830476" y="4738750"/>
              <a:ext cx="783393" cy="783393"/>
            </a:xfrm>
            <a:prstGeom prst="ellipse">
              <a:avLst/>
            </a:prstGeom>
            <a:solidFill>
              <a:schemeClr val="accent2">
                <a:alpha val="100000"/>
              </a:schemeClr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3050525" y="4958799"/>
              <a:ext cx="343295" cy="343295"/>
            </a:xfrm>
            <a:custGeom>
              <a:avLst/>
              <a:gdLst/>
              <a:ahLst/>
              <a:cxnLst/>
              <a:rect l="l" t="t" r="r" b="b"/>
              <a:pathLst>
                <a:path w="304800" h="304800">
                  <a:moveTo>
                    <a:pt x="247650" y="38100"/>
                  </a:moveTo>
                  <a:lnTo>
                    <a:pt x="247650" y="57598"/>
                  </a:lnTo>
                  <a:cubicBezTo>
                    <a:pt x="247650" y="78657"/>
                    <a:pt x="230610" y="95698"/>
                    <a:pt x="209550" y="95698"/>
                  </a:cubicBezTo>
                  <a:cubicBezTo>
                    <a:pt x="188490" y="95698"/>
                    <a:pt x="171450" y="78657"/>
                    <a:pt x="171450" y="57598"/>
                  </a:cubicBezTo>
                  <a:lnTo>
                    <a:pt x="171450" y="38100"/>
                  </a:lnTo>
                  <a:lnTo>
                    <a:pt x="133350" y="38100"/>
                  </a:lnTo>
                  <a:lnTo>
                    <a:pt x="133350" y="57598"/>
                  </a:lnTo>
                  <a:cubicBezTo>
                    <a:pt x="133350" y="78657"/>
                    <a:pt x="116310" y="95698"/>
                    <a:pt x="95250" y="95698"/>
                  </a:cubicBezTo>
                  <a:cubicBezTo>
                    <a:pt x="74190" y="95698"/>
                    <a:pt x="57150" y="78657"/>
                    <a:pt x="57150" y="57598"/>
                  </a:cubicBezTo>
                  <a:lnTo>
                    <a:pt x="57150" y="38100"/>
                  </a:lnTo>
                  <a:lnTo>
                    <a:pt x="0" y="38100"/>
                  </a:lnTo>
                  <a:lnTo>
                    <a:pt x="0" y="304800"/>
                  </a:lnTo>
                  <a:lnTo>
                    <a:pt x="304800" y="304800"/>
                  </a:lnTo>
                  <a:lnTo>
                    <a:pt x="304800" y="38100"/>
                  </a:lnTo>
                  <a:lnTo>
                    <a:pt x="247650" y="38100"/>
                  </a:lnTo>
                  <a:close/>
                  <a:moveTo>
                    <a:pt x="95250" y="266700"/>
                  </a:moveTo>
                  <a:lnTo>
                    <a:pt x="57150" y="266700"/>
                  </a:lnTo>
                  <a:lnTo>
                    <a:pt x="57150" y="228600"/>
                  </a:lnTo>
                  <a:lnTo>
                    <a:pt x="95250" y="228600"/>
                  </a:lnTo>
                  <a:lnTo>
                    <a:pt x="95250" y="266700"/>
                  </a:lnTo>
                  <a:close/>
                  <a:moveTo>
                    <a:pt x="95250" y="190500"/>
                  </a:moveTo>
                  <a:lnTo>
                    <a:pt x="57150" y="190500"/>
                  </a:lnTo>
                  <a:lnTo>
                    <a:pt x="57150" y="152400"/>
                  </a:lnTo>
                  <a:lnTo>
                    <a:pt x="95250" y="152400"/>
                  </a:lnTo>
                  <a:lnTo>
                    <a:pt x="95250" y="190500"/>
                  </a:lnTo>
                  <a:close/>
                  <a:moveTo>
                    <a:pt x="171450" y="266700"/>
                  </a:moveTo>
                  <a:lnTo>
                    <a:pt x="133350" y="266700"/>
                  </a:lnTo>
                  <a:lnTo>
                    <a:pt x="133350" y="228600"/>
                  </a:lnTo>
                  <a:lnTo>
                    <a:pt x="171450" y="228600"/>
                  </a:lnTo>
                  <a:lnTo>
                    <a:pt x="171450" y="266700"/>
                  </a:lnTo>
                  <a:close/>
                  <a:moveTo>
                    <a:pt x="171450" y="190500"/>
                  </a:moveTo>
                  <a:lnTo>
                    <a:pt x="133350" y="190500"/>
                  </a:lnTo>
                  <a:lnTo>
                    <a:pt x="133350" y="152400"/>
                  </a:lnTo>
                  <a:lnTo>
                    <a:pt x="171450" y="152400"/>
                  </a:lnTo>
                  <a:lnTo>
                    <a:pt x="171450" y="190500"/>
                  </a:lnTo>
                  <a:close/>
                  <a:moveTo>
                    <a:pt x="209550" y="266700"/>
                  </a:moveTo>
                  <a:lnTo>
                    <a:pt x="209550" y="228600"/>
                  </a:lnTo>
                  <a:lnTo>
                    <a:pt x="247650" y="228600"/>
                  </a:lnTo>
                  <a:lnTo>
                    <a:pt x="209550" y="266700"/>
                  </a:lnTo>
                  <a:close/>
                  <a:moveTo>
                    <a:pt x="247650" y="190500"/>
                  </a:moveTo>
                  <a:lnTo>
                    <a:pt x="209550" y="190500"/>
                  </a:lnTo>
                  <a:lnTo>
                    <a:pt x="209550" y="152400"/>
                  </a:lnTo>
                  <a:lnTo>
                    <a:pt x="247650" y="152400"/>
                  </a:lnTo>
                  <a:lnTo>
                    <a:pt x="247650" y="190500"/>
                  </a:lnTo>
                  <a:close/>
                  <a:moveTo>
                    <a:pt x="76200" y="57150"/>
                  </a:moveTo>
                  <a:lnTo>
                    <a:pt x="76200" y="19050"/>
                  </a:lnTo>
                  <a:cubicBezTo>
                    <a:pt x="76200" y="8525"/>
                    <a:pt x="84725" y="0"/>
                    <a:pt x="95250" y="0"/>
                  </a:cubicBezTo>
                  <a:cubicBezTo>
                    <a:pt x="105775" y="0"/>
                    <a:pt x="114300" y="8525"/>
                    <a:pt x="114300" y="19050"/>
                  </a:cubicBezTo>
                  <a:lnTo>
                    <a:pt x="114300" y="57150"/>
                  </a:lnTo>
                  <a:cubicBezTo>
                    <a:pt x="114300" y="67675"/>
                    <a:pt x="105775" y="76200"/>
                    <a:pt x="95250" y="76200"/>
                  </a:cubicBezTo>
                  <a:cubicBezTo>
                    <a:pt x="84725" y="76200"/>
                    <a:pt x="76200" y="67675"/>
                    <a:pt x="76200" y="57150"/>
                  </a:cubicBezTo>
                  <a:close/>
                  <a:moveTo>
                    <a:pt x="190500" y="57150"/>
                  </a:moveTo>
                  <a:lnTo>
                    <a:pt x="190500" y="19050"/>
                  </a:lnTo>
                  <a:cubicBezTo>
                    <a:pt x="190500" y="8525"/>
                    <a:pt x="199025" y="0"/>
                    <a:pt x="209550" y="0"/>
                  </a:cubicBezTo>
                  <a:cubicBezTo>
                    <a:pt x="220075" y="0"/>
                    <a:pt x="228600" y="8525"/>
                    <a:pt x="228600" y="19050"/>
                  </a:cubicBezTo>
                  <a:lnTo>
                    <a:pt x="228600" y="57150"/>
                  </a:lnTo>
                  <a:cubicBezTo>
                    <a:pt x="228600" y="67675"/>
                    <a:pt x="220075" y="76200"/>
                    <a:pt x="209550" y="76200"/>
                  </a:cubicBezTo>
                  <a:cubicBezTo>
                    <a:pt x="199025" y="76200"/>
                    <a:pt x="190500" y="67675"/>
                    <a:pt x="190500" y="57150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</p:spPr>
        </p:sp>
      </p:grpSp>
      <p:sp>
        <p:nvSpPr>
          <p:cNvPr id="11" name="AutoShape 11"/>
          <p:cNvSpPr/>
          <p:nvPr/>
        </p:nvSpPr>
        <p:spPr>
          <a:xfrm>
            <a:off x="4452938" y="1008278"/>
            <a:ext cx="3286125" cy="329480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2" name="TextBox 12"/>
          <p:cNvSpPr txBox="1"/>
          <p:nvPr/>
        </p:nvSpPr>
        <p:spPr>
          <a:xfrm>
            <a:off x="4781126" y="1919702"/>
            <a:ext cx="2638425" cy="1963969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自定义仪表板视图，将硬节省成本、项目进度等核心指标以仪表盘、热力图等形式集中展示，提升决策效率。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5066538" y="1299715"/>
            <a:ext cx="2143125" cy="49201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 algn="ctr">
              <a:lnSpc>
                <a:spcPct val="77000"/>
              </a:lnSpc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KPI可视化布局</a:t>
            </a:r>
            <a:endParaRPr lang="en-US" sz="18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14" name="Group 14"/>
          <p:cNvGrpSpPr/>
          <p:nvPr/>
        </p:nvGrpSpPr>
        <p:grpSpPr>
          <a:xfrm rot="0">
            <a:off x="5704304" y="4099293"/>
            <a:ext cx="783393" cy="783393"/>
            <a:chOff x="5704304" y="4099293"/>
            <a:chExt cx="783393" cy="783393"/>
          </a:xfrm>
        </p:grpSpPr>
        <p:sp>
          <p:nvSpPr>
            <p:cNvPr id="15" name="AutoShape 15"/>
            <p:cNvSpPr/>
            <p:nvPr/>
          </p:nvSpPr>
          <p:spPr>
            <a:xfrm>
              <a:off x="5704304" y="4099293"/>
              <a:ext cx="783393" cy="783393"/>
            </a:xfrm>
            <a:prstGeom prst="ellipse">
              <a:avLst/>
            </a:prstGeom>
            <a:solidFill>
              <a:schemeClr val="accent2">
                <a:alpha val="100000"/>
              </a:schemeClr>
            </a:solidFill>
          </p:spPr>
        </p:sp>
        <p:sp>
          <p:nvSpPr>
            <p:cNvPr id="16" name="Freeform 16"/>
            <p:cNvSpPr/>
            <p:nvPr/>
          </p:nvSpPr>
          <p:spPr>
            <a:xfrm>
              <a:off x="5909690" y="4277439"/>
              <a:ext cx="372620" cy="372620"/>
            </a:xfrm>
            <a:custGeom>
              <a:avLst/>
              <a:gdLst/>
              <a:ahLst/>
              <a:cxnLst/>
              <a:rect l="l" t="t" r="r" b="b"/>
              <a:pathLst>
                <a:path w="304800" h="304800">
                  <a:moveTo>
                    <a:pt x="152400" y="190500"/>
                  </a:moveTo>
                  <a:cubicBezTo>
                    <a:pt x="152400" y="169459"/>
                    <a:pt x="169459" y="152400"/>
                    <a:pt x="190500" y="152400"/>
                  </a:cubicBezTo>
                  <a:cubicBezTo>
                    <a:pt x="211541" y="152400"/>
                    <a:pt x="228600" y="169459"/>
                    <a:pt x="228600" y="190500"/>
                  </a:cubicBezTo>
                  <a:cubicBezTo>
                    <a:pt x="228600" y="211541"/>
                    <a:pt x="211541" y="228600"/>
                    <a:pt x="190500" y="228600"/>
                  </a:cubicBezTo>
                  <a:cubicBezTo>
                    <a:pt x="169459" y="228600"/>
                    <a:pt x="152400" y="211541"/>
                    <a:pt x="152400" y="190500"/>
                  </a:cubicBezTo>
                  <a:close/>
                  <a:moveTo>
                    <a:pt x="266700" y="76200"/>
                  </a:moveTo>
                  <a:lnTo>
                    <a:pt x="235372" y="12925"/>
                  </a:lnTo>
                  <a:cubicBezTo>
                    <a:pt x="232801" y="5410"/>
                    <a:pt x="225695" y="0"/>
                    <a:pt x="217284" y="0"/>
                  </a:cubicBezTo>
                  <a:lnTo>
                    <a:pt x="164973" y="0"/>
                  </a:lnTo>
                  <a:cubicBezTo>
                    <a:pt x="156467" y="0"/>
                    <a:pt x="149295" y="5544"/>
                    <a:pt x="146837" y="13192"/>
                  </a:cubicBezTo>
                  <a:lnTo>
                    <a:pt x="114338" y="76200"/>
                  </a:lnTo>
                  <a:lnTo>
                    <a:pt x="38100" y="76200"/>
                  </a:lnTo>
                  <a:cubicBezTo>
                    <a:pt x="17059" y="76200"/>
                    <a:pt x="0" y="93259"/>
                    <a:pt x="0" y="114300"/>
                  </a:cubicBezTo>
                  <a:lnTo>
                    <a:pt x="0" y="304800"/>
                  </a:lnTo>
                  <a:lnTo>
                    <a:pt x="304800" y="304800"/>
                  </a:lnTo>
                  <a:lnTo>
                    <a:pt x="304800" y="114300"/>
                  </a:lnTo>
                  <a:cubicBezTo>
                    <a:pt x="304800" y="93259"/>
                    <a:pt x="287760" y="76200"/>
                    <a:pt x="266700" y="76200"/>
                  </a:cubicBezTo>
                  <a:close/>
                  <a:moveTo>
                    <a:pt x="57150" y="152400"/>
                  </a:moveTo>
                  <a:cubicBezTo>
                    <a:pt x="46625" y="152400"/>
                    <a:pt x="38100" y="143875"/>
                    <a:pt x="38100" y="133350"/>
                  </a:cubicBezTo>
                  <a:cubicBezTo>
                    <a:pt x="38100" y="122825"/>
                    <a:pt x="46625" y="114300"/>
                    <a:pt x="57150" y="114300"/>
                  </a:cubicBezTo>
                  <a:cubicBezTo>
                    <a:pt x="67675" y="114300"/>
                    <a:pt x="76200" y="122825"/>
                    <a:pt x="76200" y="133350"/>
                  </a:cubicBezTo>
                  <a:cubicBezTo>
                    <a:pt x="76200" y="143875"/>
                    <a:pt x="67675" y="152400"/>
                    <a:pt x="57150" y="152400"/>
                  </a:cubicBezTo>
                  <a:close/>
                  <a:moveTo>
                    <a:pt x="190500" y="266700"/>
                  </a:moveTo>
                  <a:cubicBezTo>
                    <a:pt x="148419" y="266700"/>
                    <a:pt x="114300" y="232581"/>
                    <a:pt x="114300" y="190500"/>
                  </a:cubicBezTo>
                  <a:cubicBezTo>
                    <a:pt x="114300" y="148419"/>
                    <a:pt x="148419" y="114300"/>
                    <a:pt x="190500" y="114300"/>
                  </a:cubicBezTo>
                  <a:cubicBezTo>
                    <a:pt x="232581" y="114300"/>
                    <a:pt x="266700" y="148419"/>
                    <a:pt x="266700" y="190500"/>
                  </a:cubicBezTo>
                  <a:cubicBezTo>
                    <a:pt x="266700" y="232581"/>
                    <a:pt x="232581" y="266700"/>
                    <a:pt x="190500" y="266700"/>
                  </a:cubicBez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</p:spPr>
        </p:sp>
      </p:grpSp>
      <p:sp>
        <p:nvSpPr>
          <p:cNvPr id="17" name="AutoShape 17"/>
          <p:cNvSpPr/>
          <p:nvPr/>
        </p:nvSpPr>
        <p:spPr>
          <a:xfrm>
            <a:off x="8558445" y="2007292"/>
            <a:ext cx="3286125" cy="3294802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8" name="TextBox 18"/>
          <p:cNvSpPr txBox="1"/>
          <p:nvPr/>
        </p:nvSpPr>
        <p:spPr>
          <a:xfrm>
            <a:off x="8886634" y="2918716"/>
            <a:ext cx="2638425" cy="1963969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 algn="l">
              <a:lnSpc>
                <a:spcPct val="120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设置定时刷新机制，确保仪表板数据与源系统同步，减少人工维护成本。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9172045" y="2298729"/>
            <a:ext cx="2143125" cy="49201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rmAutofit/>
          </a:bodyPr>
          <a:lstStyle/>
          <a:p>
            <a:pPr algn="ctr">
              <a:lnSpc>
                <a:spcPct val="77000"/>
              </a:lnSpc>
            </a:pPr>
            <a:r>
              <a:rPr lang="en-US" sz="1800" b="1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自动化数据更新</a:t>
            </a:r>
            <a:endParaRPr lang="en-US" sz="1800" b="1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grpSp>
        <p:nvGrpSpPr>
          <p:cNvPr id="20" name="Group 20"/>
          <p:cNvGrpSpPr/>
          <p:nvPr/>
        </p:nvGrpSpPr>
        <p:grpSpPr>
          <a:xfrm rot="0">
            <a:off x="8699755" y="4738750"/>
            <a:ext cx="783393" cy="783393"/>
            <a:chOff x="8699755" y="4738750"/>
            <a:chExt cx="783393" cy="783393"/>
          </a:xfrm>
        </p:grpSpPr>
        <p:sp>
          <p:nvSpPr>
            <p:cNvPr id="21" name="AutoShape 21"/>
            <p:cNvSpPr/>
            <p:nvPr/>
          </p:nvSpPr>
          <p:spPr>
            <a:xfrm>
              <a:off x="8699755" y="4738750"/>
              <a:ext cx="783393" cy="783393"/>
            </a:xfrm>
            <a:prstGeom prst="ellipse">
              <a:avLst/>
            </a:prstGeom>
            <a:solidFill>
              <a:schemeClr val="accent2">
                <a:alpha val="100000"/>
              </a:schemeClr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8933137" y="4946607"/>
              <a:ext cx="341012" cy="341012"/>
            </a:xfrm>
            <a:custGeom>
              <a:avLst/>
              <a:gdLst/>
              <a:ahLst/>
              <a:cxnLst/>
              <a:rect l="l" t="t" r="r" b="b"/>
              <a:pathLst>
                <a:path w="304800" h="304800">
                  <a:moveTo>
                    <a:pt x="0" y="91440"/>
                  </a:moveTo>
                  <a:lnTo>
                    <a:pt x="152400" y="0"/>
                  </a:lnTo>
                  <a:lnTo>
                    <a:pt x="304800" y="91440"/>
                  </a:lnTo>
                  <a:lnTo>
                    <a:pt x="304800" y="121920"/>
                  </a:lnTo>
                  <a:lnTo>
                    <a:pt x="0" y="121920"/>
                  </a:lnTo>
                  <a:lnTo>
                    <a:pt x="0" y="91440"/>
                  </a:lnTo>
                  <a:close/>
                  <a:moveTo>
                    <a:pt x="0" y="274320"/>
                  </a:moveTo>
                  <a:lnTo>
                    <a:pt x="304800" y="274320"/>
                  </a:lnTo>
                  <a:lnTo>
                    <a:pt x="304800" y="304800"/>
                  </a:lnTo>
                  <a:lnTo>
                    <a:pt x="0" y="304800"/>
                  </a:lnTo>
                  <a:lnTo>
                    <a:pt x="0" y="274320"/>
                  </a:lnTo>
                  <a:close/>
                  <a:moveTo>
                    <a:pt x="30480" y="243840"/>
                  </a:moveTo>
                  <a:lnTo>
                    <a:pt x="274320" y="243840"/>
                  </a:lnTo>
                  <a:lnTo>
                    <a:pt x="274320" y="274320"/>
                  </a:lnTo>
                  <a:lnTo>
                    <a:pt x="30480" y="274320"/>
                  </a:lnTo>
                  <a:lnTo>
                    <a:pt x="30480" y="243840"/>
                  </a:lnTo>
                  <a:close/>
                  <a:moveTo>
                    <a:pt x="30480" y="121920"/>
                  </a:moveTo>
                  <a:lnTo>
                    <a:pt x="91440" y="121920"/>
                  </a:lnTo>
                  <a:lnTo>
                    <a:pt x="91440" y="243840"/>
                  </a:lnTo>
                  <a:lnTo>
                    <a:pt x="30480" y="243840"/>
                  </a:lnTo>
                  <a:lnTo>
                    <a:pt x="30480" y="121920"/>
                  </a:lnTo>
                  <a:close/>
                  <a:moveTo>
                    <a:pt x="121920" y="121920"/>
                  </a:moveTo>
                  <a:lnTo>
                    <a:pt x="182880" y="121920"/>
                  </a:lnTo>
                  <a:lnTo>
                    <a:pt x="182880" y="243840"/>
                  </a:lnTo>
                  <a:lnTo>
                    <a:pt x="121920" y="243840"/>
                  </a:lnTo>
                  <a:lnTo>
                    <a:pt x="121920" y="121920"/>
                  </a:lnTo>
                  <a:close/>
                  <a:moveTo>
                    <a:pt x="213360" y="121920"/>
                  </a:moveTo>
                  <a:lnTo>
                    <a:pt x="274320" y="121920"/>
                  </a:lnTo>
                  <a:lnTo>
                    <a:pt x="274320" y="243840"/>
                  </a:lnTo>
                  <a:lnTo>
                    <a:pt x="213360" y="243840"/>
                  </a:lnTo>
                  <a:lnTo>
                    <a:pt x="213360" y="121920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</p:spPr>
        </p:sp>
      </p:grpSp>
      <p:sp>
        <p:nvSpPr>
          <p:cNvPr id="23" name="TextBox 23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可视化分析仪表板搭建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-227" y="1719338"/>
            <a:ext cx="12192000" cy="2034324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-227" y="1719338"/>
            <a:ext cx="12192000" cy="2034324"/>
          </a:xfrm>
          <a:prstGeom prst="rect">
            <a:avLst/>
          </a:prstGeom>
          <a:gradFill>
            <a:gsLst>
              <a:gs pos="0">
                <a:schemeClr val="accent1">
                  <a:alpha val="83000"/>
                  <a:lumMod val="20000"/>
                  <a:lumOff val="80000"/>
                </a:schemeClr>
              </a:gs>
              <a:gs pos="96000">
                <a:schemeClr val="accent1">
                  <a:alpha val="83000"/>
                </a:schemeClr>
              </a:gs>
            </a:gsLst>
            <a:lin ang="0"/>
          </a:gradFill>
        </p:spPr>
      </p:sp>
      <p:sp>
        <p:nvSpPr>
          <p:cNvPr id="4" name="TextBox 4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自动化报告生成技巧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741935" y="2639356"/>
            <a:ext cx="5232953" cy="3645646"/>
          </a:xfrm>
          <a:prstGeom prst="roundRect">
            <a:avLst>
              <a:gd name="adj" fmla="val 8580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1153246" y="3097982"/>
            <a:ext cx="4410330" cy="492557"/>
          </a:xfrm>
          <a:prstGeom prst="rect">
            <a:avLst/>
          </a:prstGeom>
          <a:noFill/>
        </p:spPr>
        <p:txBody>
          <a:bodyPr vert="horz" wrap="square" lIns="76200" tIns="45720" rIns="91440" bIns="45720" rtlCol="0" anchor="t" anchorCtr="1">
            <a:noAutofit/>
          </a:bodyPr>
          <a:lstStyle/>
          <a:p>
            <a:pPr algn="l">
              <a:defRPr/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模板化报告配置</a:t>
            </a:r>
            <a:endParaRPr lang="en-US" sz="1100"/>
          </a:p>
        </p:txBody>
      </p:sp>
      <p:sp>
        <p:nvSpPr>
          <p:cNvPr id="7" name="TextBox 7"/>
          <p:cNvSpPr txBox="1"/>
          <p:nvPr/>
        </p:nvSpPr>
        <p:spPr>
          <a:xfrm>
            <a:off x="1153246" y="3950024"/>
            <a:ext cx="4314344" cy="1960925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marL="228600" lvl="1" indent="-228600" algn="l">
              <a:lnSpc>
                <a:spcPct val="140000"/>
              </a:lnSpc>
              <a:buFont typeface="Arial" panose="020B0604020202090204"/>
              <a:buChar char="•"/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预置DMAIC各阶段标准报告模板（如项目章程、分析阶段摘要），支持一键生成包含图表、统计结果的完整文档。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40000"/>
              </a:lnSpc>
              <a:buFont typeface="Arial" panose="020B0604020202090204"/>
              <a:buChar char="•"/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通过Minitab宏语言实现批量处理，自动导出PDF/PPT格式报告，显著减少重复性操作时间。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1228221" y="3723890"/>
            <a:ext cx="4239369" cy="19050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6266497" y="2639356"/>
            <a:ext cx="5232953" cy="3645646"/>
          </a:xfrm>
          <a:prstGeom prst="roundRect">
            <a:avLst>
              <a:gd name="adj" fmla="val 7569"/>
            </a:avLst>
          </a:prstGeom>
          <a:solidFill>
            <a:schemeClr val="lt2">
              <a:alpha val="100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6677808" y="3097982"/>
            <a:ext cx="4410330" cy="492557"/>
          </a:xfrm>
          <a:prstGeom prst="rect">
            <a:avLst/>
          </a:prstGeom>
          <a:noFill/>
        </p:spPr>
        <p:txBody>
          <a:bodyPr vert="horz" wrap="square" lIns="76200" tIns="45720" rIns="91440" bIns="45720" rtlCol="0" anchor="t" anchorCtr="1">
            <a:noAutofit/>
          </a:bodyPr>
          <a:lstStyle/>
          <a:p>
            <a:pPr algn="l">
              <a:defRPr/>
            </a:pPr>
            <a:r>
              <a:rPr lang="en-US" sz="2400" b="1">
                <a:solidFill>
                  <a:schemeClr val="accent4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动态数据链接</a:t>
            </a:r>
            <a:endParaRPr lang="en-US" sz="1100"/>
          </a:p>
        </p:txBody>
      </p:sp>
      <p:sp>
        <p:nvSpPr>
          <p:cNvPr id="11" name="TextBox 11"/>
          <p:cNvSpPr txBox="1"/>
          <p:nvPr/>
        </p:nvSpPr>
        <p:spPr>
          <a:xfrm>
            <a:off x="6677808" y="3950024"/>
            <a:ext cx="4314344" cy="1960925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marL="228600" lvl="1" indent="-228600" algn="l">
              <a:lnSpc>
                <a:spcPct val="140000"/>
              </a:lnSpc>
              <a:buFont typeface="Arial" panose="020B0604020202090204"/>
              <a:buChar char="•"/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将报告中的图表与原始数据动态关联，确保数据更新后图表自动调整，避免手动修改误差。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40000"/>
              </a:lnSpc>
              <a:buFont typeface="Arial" panose="020B0604020202090204"/>
              <a:buChar char="•"/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集成Python/R脚本扩展分析功能，在报告中嵌入高级统计模型（如回归分析、DOE结果）。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6752783" y="3723890"/>
            <a:ext cx="4239369" cy="19050"/>
          </a:xfrm>
          <a:prstGeom prst="rect">
            <a:avLst/>
          </a:prstGeom>
          <a:solidFill>
            <a:schemeClr val="accent4">
              <a:alpha val="100000"/>
            </a:schemeClr>
          </a:solidFill>
        </p:spPr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929" y="2882845"/>
            <a:ext cx="6029325" cy="262320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575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绿带认证要求</a:t>
            </a:r>
            <a:endParaRPr lang="en-US" sz="4575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01929" y="1498692"/>
            <a:ext cx="5934075" cy="11049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77000"/>
              </a:lnSpc>
            </a:pPr>
            <a:r>
              <a:rPr lang="en-US" sz="7200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13</a:t>
            </a:r>
            <a:endParaRPr lang="en-US" sz="7200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76687" y="1256209"/>
            <a:ext cx="3308352" cy="3640782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3" name="TextBox 3"/>
          <p:cNvSpPr txBox="1"/>
          <p:nvPr/>
        </p:nvSpPr>
        <p:spPr>
          <a:xfrm>
            <a:off x="621138" y="1434529"/>
            <a:ext cx="3097028" cy="44767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DMAIC方法论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20970" y="1909320"/>
            <a:ext cx="3219785" cy="2592766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掌握定义（Define）、测量（Measure）、分析（Analyze）、改进（Improve）、控制（Control）五大阶段的核心工具与技术，包括项目章程、SIPOC图、过程能力分析等。  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理论考试知识体系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570387" y="4616836"/>
            <a:ext cx="3320950" cy="1756392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4413022" y="2732446"/>
            <a:ext cx="3308352" cy="3640782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8" name="TextBox 8"/>
          <p:cNvSpPr txBox="1"/>
          <p:nvPr/>
        </p:nvSpPr>
        <p:spPr>
          <a:xfrm>
            <a:off x="4438423" y="3162514"/>
            <a:ext cx="3123643" cy="44767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统计工具应用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457306" y="3649390"/>
            <a:ext cx="3219785" cy="2592766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熟练运用基础统计方法（如假设检验、回归分析、方差分析）及Minitab等软件进行数据处理，确保问题分析的客观性和准确性。  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alphaModFix amt="100000"/>
          </a:blip>
          <a:srcRect/>
          <a:stretch>
            <a:fillRect/>
          </a:stretch>
        </p:blipFill>
        <p:spPr>
          <a:xfrm>
            <a:off x="4406723" y="1256209"/>
            <a:ext cx="3320950" cy="1756392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8289006" y="1256209"/>
            <a:ext cx="3308352" cy="3640782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12" name="TextBox 12"/>
          <p:cNvSpPr txBox="1"/>
          <p:nvPr/>
        </p:nvSpPr>
        <p:spPr>
          <a:xfrm>
            <a:off x="8342981" y="1434529"/>
            <a:ext cx="3077021" cy="44767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质量管理标准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333289" y="1924249"/>
            <a:ext cx="3219785" cy="2592766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理解ISO 9001、精益生产等质量管理体系与六西格玛的结合点，能够识别流程浪费并制定优化方案。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alphaModFix amt="100000"/>
          </a:blip>
          <a:srcRect/>
          <a:stretch>
            <a:fillRect/>
          </a:stretch>
        </p:blipFill>
        <p:spPr>
          <a:xfrm>
            <a:off x="8282707" y="4616836"/>
            <a:ext cx="3320950" cy="1756392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630295" y="-1017757"/>
            <a:ext cx="9477377" cy="9477377"/>
          </a:xfrm>
          <a:prstGeom prst="ellipse">
            <a:avLst/>
          </a:prstGeom>
          <a:solidFill>
            <a:schemeClr val="accent2">
              <a:alpha val="19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881683" y="3294211"/>
            <a:ext cx="853440" cy="85344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7682406" y="1587331"/>
            <a:ext cx="4267200" cy="4267200"/>
          </a:xfrm>
          <a:prstGeom prst="ellipse">
            <a:avLst/>
          </a:prstGeom>
          <a:solidFill>
            <a:schemeClr val="accent2">
              <a:alpha val="29000"/>
            </a:schemeClr>
          </a:solidFill>
        </p:spPr>
      </p:sp>
      <p:sp>
        <p:nvSpPr>
          <p:cNvPr id="5" name="AutoShape 5"/>
          <p:cNvSpPr/>
          <p:nvPr/>
        </p:nvSpPr>
        <p:spPr>
          <a:xfrm>
            <a:off x="7020359" y="3294211"/>
            <a:ext cx="800044" cy="862118"/>
          </a:xfrm>
          <a:prstGeom prst="rightArrow">
            <a:avLst/>
          </a:prstGeom>
          <a:gradFill>
            <a:gsLst>
              <a:gs pos="0">
                <a:schemeClr val="lt1">
                  <a:alpha val="100000"/>
                </a:schemeClr>
              </a:gs>
              <a:gs pos="100000">
                <a:schemeClr val="accent2">
                  <a:alpha val="100000"/>
                </a:schemeClr>
              </a:gs>
            </a:gsLst>
            <a:lin ang="0"/>
          </a:gradFill>
        </p:spPr>
      </p:sp>
      <p:sp>
        <p:nvSpPr>
          <p:cNvPr id="6" name="TextBox 6"/>
          <p:cNvSpPr txBox="1"/>
          <p:nvPr/>
        </p:nvSpPr>
        <p:spPr>
          <a:xfrm>
            <a:off x="1471170" y="1787279"/>
            <a:ext cx="4624830" cy="99479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必须基于VOC（客户之声）识别关键业务痛点，项目范围需通过SIPOC图明确边界，商业案例需包含具体的财务收益测算（如COPQ降低比例）。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471170" y="5162560"/>
            <a:ext cx="4624830" cy="100012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需包含DOE实验设计记录（如因子筛选结果）、防错措施设计文档，以及控制阶段的SPC控制图、标准化SOP等持续监控机制。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7993848" y="1898772"/>
            <a:ext cx="3644317" cy="3644317"/>
          </a:xfrm>
          <a:prstGeom prst="ellipse">
            <a:avLst/>
          </a:prstGeom>
          <a:solidFill>
            <a:schemeClr val="accent2">
              <a:alpha val="100000"/>
            </a:schemeClr>
          </a:solidFill>
        </p:spPr>
      </p:sp>
      <p:sp>
        <p:nvSpPr>
          <p:cNvPr id="9" name="TextBox 9"/>
          <p:cNvSpPr txBox="1"/>
          <p:nvPr/>
        </p:nvSpPr>
        <p:spPr>
          <a:xfrm>
            <a:off x="8223571" y="2641548"/>
            <a:ext cx="3184870" cy="2158766"/>
          </a:xfrm>
          <a:prstGeom prst="rect">
            <a:avLst/>
          </a:prstGeom>
        </p:spPr>
        <p:txBody>
          <a:bodyPr vert="horz" wrap="square" lIns="114300" tIns="57150" rIns="114300" bIns="57150" rtlCol="0" anchor="ctr" anchorCtr="1">
            <a:normAutofit/>
          </a:bodyPr>
          <a:lstStyle/>
          <a:p>
            <a:pPr algn="ctr">
              <a:lnSpc>
                <a:spcPct val="140000"/>
              </a:lnSpc>
              <a:spcBef>
                <a:spcPct val="0"/>
              </a:spcBef>
            </a:pPr>
            <a:r>
              <a:rPr lang="en-US" sz="1500">
                <a:solidFill>
                  <a:srgbClr val="FFFFFF">
                    <a:alpha val="100000"/>
                  </a:srgbClr>
                </a:solidFill>
                <a:latin typeface="Noto Sans SC"/>
                <a:ea typeface="Noto Sans SC"/>
                <a:cs typeface="Noto Sans SC"/>
              </a:rPr>
              <a:t>六西格玛绿带认证项目需体现完整的DMAIC闭环实施能力，评审重点关注问题解决的逻辑严谨性、数据驱动的决策过程以及可量化的财务收益。</a:t>
            </a:r>
            <a:endParaRPr lang="en-US" sz="1500">
              <a:solidFill>
                <a:srgbClr val="FFFFFF">
                  <a:alpha val="100000"/>
                </a:srgb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497036" y="1587331"/>
            <a:ext cx="853440" cy="85344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1" name="Freeform 11"/>
          <p:cNvSpPr/>
          <p:nvPr/>
        </p:nvSpPr>
        <p:spPr>
          <a:xfrm>
            <a:off x="693146" y="1783441"/>
            <a:ext cx="461221" cy="461221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304800"/>
                </a:moveTo>
                <a:cubicBezTo>
                  <a:pt x="68228" y="304800"/>
                  <a:pt x="0" y="236572"/>
                  <a:pt x="0" y="152400"/>
                </a:cubicBezTo>
                <a:cubicBezTo>
                  <a:pt x="0" y="68228"/>
                  <a:pt x="68228" y="0"/>
                  <a:pt x="152400" y="0"/>
                </a:cubicBezTo>
                <a:lnTo>
                  <a:pt x="152400" y="0"/>
                </a:lnTo>
                <a:cubicBezTo>
                  <a:pt x="236572" y="0"/>
                  <a:pt x="304800" y="68228"/>
                  <a:pt x="304800" y="152400"/>
                </a:cubicBezTo>
                <a:cubicBezTo>
                  <a:pt x="304800" y="236572"/>
                  <a:pt x="236572" y="304800"/>
                  <a:pt x="152400" y="304800"/>
                </a:cubicBezTo>
                <a:lnTo>
                  <a:pt x="152400" y="304800"/>
                </a:lnTo>
                <a:close/>
                <a:moveTo>
                  <a:pt x="99060" y="137160"/>
                </a:moveTo>
                <a:cubicBezTo>
                  <a:pt x="111681" y="137160"/>
                  <a:pt x="121920" y="126921"/>
                  <a:pt x="121920" y="114300"/>
                </a:cubicBezTo>
                <a:cubicBezTo>
                  <a:pt x="121920" y="101679"/>
                  <a:pt x="111681" y="91440"/>
                  <a:pt x="99060" y="91440"/>
                </a:cubicBezTo>
                <a:lnTo>
                  <a:pt x="99060" y="91440"/>
                </a:lnTo>
                <a:cubicBezTo>
                  <a:pt x="86439" y="91440"/>
                  <a:pt x="76200" y="101679"/>
                  <a:pt x="76200" y="114300"/>
                </a:cubicBezTo>
                <a:cubicBezTo>
                  <a:pt x="76200" y="126921"/>
                  <a:pt x="86439" y="137160"/>
                  <a:pt x="99060" y="137160"/>
                </a:cubicBezTo>
                <a:lnTo>
                  <a:pt x="99060" y="137160"/>
                </a:lnTo>
                <a:close/>
                <a:moveTo>
                  <a:pt x="205740" y="137160"/>
                </a:moveTo>
                <a:cubicBezTo>
                  <a:pt x="218361" y="137160"/>
                  <a:pt x="228600" y="126921"/>
                  <a:pt x="228600" y="114300"/>
                </a:cubicBezTo>
                <a:cubicBezTo>
                  <a:pt x="228600" y="101679"/>
                  <a:pt x="218361" y="91440"/>
                  <a:pt x="205740" y="91440"/>
                </a:cubicBezTo>
                <a:lnTo>
                  <a:pt x="205740" y="91440"/>
                </a:lnTo>
                <a:cubicBezTo>
                  <a:pt x="193119" y="91440"/>
                  <a:pt x="182880" y="101679"/>
                  <a:pt x="182880" y="114300"/>
                </a:cubicBezTo>
                <a:cubicBezTo>
                  <a:pt x="182880" y="126921"/>
                  <a:pt x="193119" y="137160"/>
                  <a:pt x="205740" y="137160"/>
                </a:cubicBezTo>
                <a:lnTo>
                  <a:pt x="205740" y="137160"/>
                </a:lnTo>
                <a:close/>
                <a:moveTo>
                  <a:pt x="238658" y="182880"/>
                </a:moveTo>
                <a:lnTo>
                  <a:pt x="66142" y="182880"/>
                </a:lnTo>
                <a:cubicBezTo>
                  <a:pt x="79038" y="218770"/>
                  <a:pt x="112776" y="243973"/>
                  <a:pt x="152400" y="243973"/>
                </a:cubicBezTo>
                <a:cubicBezTo>
                  <a:pt x="192024" y="243973"/>
                  <a:pt x="225762" y="218770"/>
                  <a:pt x="238458" y="183518"/>
                </a:cubicBezTo>
                <a:lnTo>
                  <a:pt x="238658" y="18288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2" name="Freeform 12"/>
          <p:cNvSpPr/>
          <p:nvPr/>
        </p:nvSpPr>
        <p:spPr>
          <a:xfrm>
            <a:off x="1122283" y="3534910"/>
            <a:ext cx="372041" cy="372041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cubicBezTo>
                  <a:pt x="68237" y="0"/>
                  <a:pt x="0" y="68237"/>
                  <a:pt x="0" y="152400"/>
                </a:cubicBezTo>
                <a:cubicBezTo>
                  <a:pt x="0" y="236563"/>
                  <a:pt x="68237" y="304800"/>
                  <a:pt x="152400" y="304800"/>
                </a:cubicBezTo>
                <a:cubicBezTo>
                  <a:pt x="236563" y="304800"/>
                  <a:pt x="304800" y="236563"/>
                  <a:pt x="304800" y="152400"/>
                </a:cubicBezTo>
                <a:cubicBezTo>
                  <a:pt x="304800" y="68237"/>
                  <a:pt x="236563" y="0"/>
                  <a:pt x="152400" y="0"/>
                </a:cubicBezTo>
                <a:close/>
                <a:moveTo>
                  <a:pt x="128778" y="222723"/>
                </a:moveTo>
                <a:lnTo>
                  <a:pt x="58655" y="152591"/>
                </a:lnTo>
                <a:lnTo>
                  <a:pt x="85592" y="125654"/>
                </a:lnTo>
                <a:lnTo>
                  <a:pt x="128768" y="168850"/>
                </a:lnTo>
                <a:lnTo>
                  <a:pt x="220370" y="77248"/>
                </a:lnTo>
                <a:lnTo>
                  <a:pt x="247307" y="104184"/>
                </a:lnTo>
                <a:lnTo>
                  <a:pt x="128778" y="222723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3" name="AutoShape 13"/>
          <p:cNvSpPr/>
          <p:nvPr/>
        </p:nvSpPr>
        <p:spPr>
          <a:xfrm>
            <a:off x="497036" y="5001091"/>
            <a:ext cx="853440" cy="85344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4" name="Freeform 14"/>
          <p:cNvSpPr/>
          <p:nvPr/>
        </p:nvSpPr>
        <p:spPr>
          <a:xfrm>
            <a:off x="708042" y="5212097"/>
            <a:ext cx="431428" cy="431428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02444" y="162220"/>
                </a:moveTo>
                <a:cubicBezTo>
                  <a:pt x="202444" y="162220"/>
                  <a:pt x="207007" y="100841"/>
                  <a:pt x="150752" y="93840"/>
                </a:cubicBezTo>
                <a:cubicBezTo>
                  <a:pt x="102537" y="88916"/>
                  <a:pt x="87868" y="133721"/>
                  <a:pt x="87868" y="133721"/>
                </a:cubicBezTo>
                <a:cubicBezTo>
                  <a:pt x="87868" y="133721"/>
                  <a:pt x="73352" y="119758"/>
                  <a:pt x="53654" y="131159"/>
                </a:cubicBezTo>
                <a:cubicBezTo>
                  <a:pt x="36024" y="142046"/>
                  <a:pt x="39148" y="161963"/>
                  <a:pt x="39148" y="161963"/>
                </a:cubicBezTo>
                <a:cubicBezTo>
                  <a:pt x="39148" y="161963"/>
                  <a:pt x="0" y="169574"/>
                  <a:pt x="0" y="209493"/>
                </a:cubicBezTo>
                <a:cubicBezTo>
                  <a:pt x="1076" y="250031"/>
                  <a:pt x="42262" y="249022"/>
                  <a:pt x="42262" y="249022"/>
                </a:cubicBezTo>
                <a:lnTo>
                  <a:pt x="196310" y="249431"/>
                </a:lnTo>
                <a:cubicBezTo>
                  <a:pt x="196310" y="249431"/>
                  <a:pt x="233182" y="249860"/>
                  <a:pt x="239897" y="211874"/>
                </a:cubicBezTo>
                <a:cubicBezTo>
                  <a:pt x="242497" y="170412"/>
                  <a:pt x="202444" y="162220"/>
                  <a:pt x="202444" y="162220"/>
                </a:cubicBezTo>
                <a:close/>
              </a:path>
              <a:path w="304800" h="304800">
                <a:moveTo>
                  <a:pt x="297694" y="124130"/>
                </a:moveTo>
                <a:cubicBezTo>
                  <a:pt x="297694" y="124130"/>
                  <a:pt x="302257" y="62751"/>
                  <a:pt x="246012" y="55740"/>
                </a:cubicBezTo>
                <a:cubicBezTo>
                  <a:pt x="197796" y="50816"/>
                  <a:pt x="182537" y="96212"/>
                  <a:pt x="182537" y="96212"/>
                </a:cubicBezTo>
                <a:cubicBezTo>
                  <a:pt x="182537" y="96212"/>
                  <a:pt x="210626" y="112509"/>
                  <a:pt x="211817" y="156562"/>
                </a:cubicBezTo>
                <a:cubicBezTo>
                  <a:pt x="229676" y="161925"/>
                  <a:pt x="248707" y="176660"/>
                  <a:pt x="249307" y="211188"/>
                </a:cubicBezTo>
                <a:lnTo>
                  <a:pt x="291560" y="211341"/>
                </a:lnTo>
                <a:cubicBezTo>
                  <a:pt x="291560" y="211341"/>
                  <a:pt x="328432" y="211769"/>
                  <a:pt x="335147" y="173784"/>
                </a:cubicBezTo>
                <a:cubicBezTo>
                  <a:pt x="337747" y="132302"/>
                  <a:pt x="297694" y="124130"/>
                  <a:pt x="297694" y="124130"/>
                </a:cubicBezTo>
              </a:path>
            </a:pathLst>
          </a:custGeom>
          <a:solidFill>
            <a:srgbClr val="FFFFFF">
              <a:alpha val="100000"/>
            </a:srgbClr>
          </a:solidFill>
        </p:spPr>
      </p:sp>
      <p:sp>
        <p:nvSpPr>
          <p:cNvPr id="15" name="TextBox 15"/>
          <p:cNvSpPr txBox="1"/>
          <p:nvPr/>
        </p:nvSpPr>
        <p:spPr>
          <a:xfrm>
            <a:off x="1471170" y="1404968"/>
            <a:ext cx="3533775" cy="40957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77000"/>
              </a:lnSpc>
            </a:pPr>
            <a:r>
              <a:rPr lang="en-US" sz="2025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项目选题合规性</a:t>
            </a:r>
            <a:endParaRPr lang="en-US" sz="2025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850961" y="3391770"/>
            <a:ext cx="4622850" cy="99722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要求提供完整的测量系统分析报告（%GR&amp;R＜10%）、过程能力基线数据（至少3个月历史数据），以及假设检验的P值、置信区间等统计证据。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850961" y="3052871"/>
            <a:ext cx="3533775" cy="40957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77000"/>
              </a:lnSpc>
            </a:pPr>
            <a:r>
              <a:rPr lang="en-US" sz="2025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数据分析严谨度</a:t>
            </a:r>
            <a:endParaRPr lang="en-US" sz="2025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471170" y="4752985"/>
            <a:ext cx="3533775" cy="409575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rmAutofit/>
          </a:bodyPr>
          <a:lstStyle/>
          <a:p>
            <a:pPr>
              <a:lnSpc>
                <a:spcPct val="77000"/>
              </a:lnSpc>
            </a:pPr>
            <a:r>
              <a:rPr lang="en-US" sz="2025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改进方案可落地性</a:t>
            </a:r>
            <a:endParaRPr lang="en-US" sz="2025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项目评审标准详解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持续专业发展路径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7939953" y="1346825"/>
            <a:ext cx="3775571" cy="151892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alphaModFix amt="100000"/>
          </a:blip>
          <a:srcRect/>
          <a:stretch>
            <a:fillRect/>
          </a:stretch>
        </p:blipFill>
        <p:spPr>
          <a:xfrm>
            <a:off x="7939953" y="2994666"/>
            <a:ext cx="3775571" cy="151892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alphaModFix amt="100000"/>
          </a:blip>
          <a:srcRect/>
          <a:stretch>
            <a:fillRect/>
          </a:stretch>
        </p:blipFill>
        <p:spPr>
          <a:xfrm>
            <a:off x="7939953" y="4638635"/>
            <a:ext cx="3775571" cy="1518925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570901" y="2169151"/>
            <a:ext cx="3349680" cy="3991589"/>
          </a:xfrm>
          <a:prstGeom prst="roundRect">
            <a:avLst>
              <a:gd name="adj" fmla="val 7233"/>
            </a:avLst>
          </a:prstGeom>
          <a:solidFill>
            <a:schemeClr val="lt2">
              <a:alpha val="62000"/>
            </a:schemeClr>
          </a:solidFill>
        </p:spPr>
      </p:sp>
      <p:sp>
        <p:nvSpPr>
          <p:cNvPr id="7" name="TextBox 7"/>
          <p:cNvSpPr txBox="1"/>
          <p:nvPr/>
        </p:nvSpPr>
        <p:spPr>
          <a:xfrm>
            <a:off x="844087" y="2377135"/>
            <a:ext cx="2803307" cy="3575622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marL="228600" lvl="1" indent="-228600" algn="l">
              <a:lnSpc>
                <a:spcPct val="140000"/>
              </a:lnSpc>
              <a:buFont typeface="Arial" panose="020B0604020202090204"/>
              <a:buChar char="•"/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推荐学习DFSS（六西格玛设计）方法论，掌握DMADOV流程与QFD（质量功能展开）工具，扩展新产品开发场景的应用能力。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40000"/>
              </a:lnSpc>
              <a:buFont typeface="Arial" panose="020B0604020202090204"/>
              <a:buChar char="•"/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需定期参加ASQ/中质协等权威机构的专题研讨会，跟进统计过程控制（SPC）最新标准及Minitab软件版本更新功能。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70901" y="1430346"/>
            <a:ext cx="3349680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知识体系进阶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4171878" y="2169151"/>
            <a:ext cx="3349680" cy="3991589"/>
          </a:xfrm>
          <a:prstGeom prst="roundRect">
            <a:avLst>
              <a:gd name="adj" fmla="val 7233"/>
            </a:avLst>
          </a:prstGeom>
          <a:solidFill>
            <a:schemeClr val="lt2">
              <a:alpha val="62000"/>
            </a:schemeClr>
          </a:solidFill>
        </p:spPr>
      </p:sp>
      <p:sp>
        <p:nvSpPr>
          <p:cNvPr id="10" name="TextBox 10"/>
          <p:cNvSpPr txBox="1"/>
          <p:nvPr/>
        </p:nvSpPr>
        <p:spPr>
          <a:xfrm>
            <a:off x="4445115" y="2378557"/>
            <a:ext cx="2803207" cy="3572778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marL="228600" lvl="1" indent="-228600" algn="l">
              <a:lnSpc>
                <a:spcPct val="140000"/>
              </a:lnSpc>
              <a:buFont typeface="Arial" panose="020B0604020202090204"/>
              <a:buChar char="•"/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每年至少主导或参与2个跨部门改进项目，项目类型需覆盖制造流程优化、服务周期缩短等多样化场景。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  <a:p>
            <a:pPr marL="228600" lvl="1" indent="-228600" algn="l">
              <a:lnSpc>
                <a:spcPct val="140000"/>
              </a:lnSpc>
              <a:buFont typeface="Arial" panose="020B0604020202090204"/>
              <a:buChar char="•"/>
            </a:pPr>
            <a:r>
              <a:rPr lang="en-US" sz="15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建立项目成果档案库，包含案例研究报告、财务收益证明及团队反馈记录，作为黑带认证的实践依据。</a:t>
            </a:r>
            <a:endParaRPr lang="en-US" sz="15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171878" y="1436034"/>
            <a:ext cx="3349680" cy="501015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375"/>
              </a:spcBef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实践经验积累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929" y="2882845"/>
            <a:ext cx="6029325" cy="262320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575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行业应用案例库</a:t>
            </a:r>
            <a:endParaRPr lang="en-US" sz="4575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01929" y="1498692"/>
            <a:ext cx="5934075" cy="11049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77000"/>
              </a:lnSpc>
            </a:pPr>
            <a:r>
              <a:rPr lang="en-US" sz="7200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14</a:t>
            </a:r>
            <a:endParaRPr lang="en-US" sz="7200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6675" r="16675"/>
          <a:stretch>
            <a:fillRect/>
          </a:stretch>
        </p:blipFill>
        <p:spPr>
          <a:xfrm>
            <a:off x="4462463" y="2088071"/>
            <a:ext cx="3267075" cy="3267075"/>
          </a:xfrm>
          <a:prstGeom prst="ellipse">
            <a:avLst/>
          </a:prstGeom>
          <a:ln w="57150">
            <a:solidFill>
              <a:schemeClr val="accent1"/>
            </a:solidFill>
            <a:prstDash val="solid"/>
          </a:ln>
        </p:spPr>
      </p:pic>
      <p:sp>
        <p:nvSpPr>
          <p:cNvPr id="3" name="TextBox 3"/>
          <p:cNvSpPr txBox="1"/>
          <p:nvPr/>
        </p:nvSpPr>
        <p:spPr>
          <a:xfrm>
            <a:off x="742971" y="2306715"/>
            <a:ext cx="3314231" cy="64799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 algn="r"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降低焊接缺陷率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059848" y="1716027"/>
            <a:ext cx="3794740" cy="1968111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家电企业通过时间研究和回归分析发现模具冷却效率低下是瓶颈，优化冷却水道设计后单件生产时间减少22%，产能提升15%，CPK值从0.8改善至1.33。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059848" y="1097369"/>
            <a:ext cx="3314231" cy="622955"/>
          </a:xfrm>
          <a:prstGeom prst="rect">
            <a:avLst/>
          </a:prstGeom>
        </p:spPr>
        <p:txBody>
          <a:bodyPr vert="horz" wrap="square" lIns="114300" tIns="57150" rIns="114300" bIns="57150" rtlCol="0" anchor="ctr" anchorCtr="0">
            <a:noAutofit/>
          </a:bodyPr>
          <a:lstStyle/>
          <a:p>
            <a:pPr>
              <a:lnSpc>
                <a:spcPct val="96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缩短注塑周期时间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059848" y="4019931"/>
            <a:ext cx="3314231" cy="547835"/>
          </a:xfrm>
          <a:prstGeom prst="rect">
            <a:avLst/>
          </a:prstGeom>
        </p:spPr>
        <p:txBody>
          <a:bodyPr vert="horz" wrap="square" lIns="114300" tIns="57150" rIns="114300" bIns="57150" rtlCol="0" anchor="b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解决涂层厚度变异</a:t>
            </a:r>
            <a:endParaRPr lang="en-US" sz="2400" b="1">
              <a:solidFill>
                <a:schemeClr val="accent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059848" y="4565142"/>
            <a:ext cx="3794740" cy="1995832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电子元件制造商运用假设检验和DOE确定喷涂压力与传送带速度的交互影响，建立参数优化组合后厚度合格率从76%提高到94%，每年减少报废损失350万元。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01071" y="2954711"/>
            <a:ext cx="3656131" cy="2115960"/>
          </a:xfrm>
          <a:prstGeom prst="rect">
            <a:avLst/>
          </a:prstGeom>
        </p:spPr>
        <p:txBody>
          <a:bodyPr vert="horz" wrap="square" lIns="114300" tIns="57150" rIns="114300" bIns="57150" rtlCol="0" anchor="t" anchorCtr="0">
            <a:noAutofit/>
          </a:bodyPr>
          <a:lstStyle/>
          <a:p>
            <a:pPr algn="r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某汽车零部件厂通过DMAIC方法识别出焊接电流波动是关键因子，改进后缺陷率从8.7%降至2.3%，年节约返工成本180万元。采用控制图监控参数稳定性，将过程西格玛水平从2.1提升至3.4。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制造业典型问题解决方案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服务业流程优化实例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618313" y="3277022"/>
            <a:ext cx="10954472" cy="806672"/>
          </a:xfrm>
          <a:custGeom>
            <a:avLst/>
            <a:gdLst/>
            <a:ahLst/>
            <a:cxnLst/>
            <a:rect l="l" t="t" r="r" b="b"/>
            <a:pathLst>
              <a:path w="10302080" h="806677">
                <a:moveTo>
                  <a:pt x="0" y="232726"/>
                </a:moveTo>
                <a:lnTo>
                  <a:pt x="9651270" y="232726"/>
                </a:lnTo>
                <a:lnTo>
                  <a:pt x="9651270" y="0"/>
                </a:lnTo>
                <a:lnTo>
                  <a:pt x="10302081" y="403339"/>
                </a:lnTo>
                <a:lnTo>
                  <a:pt x="9651270" y="806677"/>
                </a:lnTo>
                <a:lnTo>
                  <a:pt x="9651270" y="573951"/>
                </a:lnTo>
                <a:lnTo>
                  <a:pt x="0" y="573951"/>
                </a:lnTo>
              </a:path>
            </a:pathLst>
          </a:custGeom>
          <a:solidFill>
            <a:schemeClr val="accent2">
              <a:alpha val="1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9324347" y="3232827"/>
            <a:ext cx="901256" cy="901256"/>
          </a:xfrm>
          <a:prstGeom prst="ellipse">
            <a:avLst/>
          </a:prstGeom>
          <a:solidFill>
            <a:schemeClr val="accent6">
              <a:alpha val="100000"/>
            </a:schemeClr>
          </a:solidFill>
        </p:spPr>
        <p:txBody>
          <a:bodyPr vert="horz" wrap="none" lIns="91440" tIns="45720" rIns="91440" bIns="45720" rtlCol="0" anchor="ctr" anchorCtr="0">
            <a:normAutofit/>
          </a:bodyPr>
          <a:lstStyle/>
          <a:p>
            <a:pPr algn="ctr">
              <a:defRPr/>
            </a:pPr>
            <a:r>
              <a:rPr lang="en-US" sz="2100" b="1">
                <a:solidFill>
                  <a:schemeClr val="lt1">
                    <a:alpha val="100000"/>
                  </a:schemeClr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4</a:t>
            </a:r>
            <a:endParaRPr lang="en-US" sz="1100"/>
          </a:p>
        </p:txBody>
      </p:sp>
      <p:sp>
        <p:nvSpPr>
          <p:cNvPr id="5" name="TextBox 5"/>
          <p:cNvSpPr txBox="1"/>
          <p:nvPr/>
        </p:nvSpPr>
        <p:spPr>
          <a:xfrm>
            <a:off x="8373113" y="1487010"/>
            <a:ext cx="2777109" cy="44796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1800" b="1">
                <a:solidFill>
                  <a:schemeClr val="accent6">
                    <a:alpha val="100000"/>
                  </a:schemeClr>
                </a:solidFill>
                <a:latin typeface="微软雅黑"/>
                <a:ea typeface="微软雅黑"/>
                <a:cs typeface="微软雅黑"/>
              </a:rPr>
              <a:t>电商订单差错控制</a:t>
            </a:r>
            <a:endParaRPr lang="en-US" sz="1800" b="1">
              <a:solidFill>
                <a:schemeClr val="accent6">
                  <a:alpha val="100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6893147" y="3232827"/>
            <a:ext cx="901256" cy="901256"/>
          </a:xfrm>
          <a:prstGeom prst="ellipse">
            <a:avLst/>
          </a:prstGeom>
          <a:solidFill>
            <a:schemeClr val="accent5">
              <a:alpha val="100000"/>
            </a:schemeClr>
          </a:solidFill>
        </p:spPr>
        <p:txBody>
          <a:bodyPr vert="horz" wrap="none" lIns="91440" tIns="45720" rIns="91440" bIns="45720" rtlCol="0" anchor="ctr" anchorCtr="0">
            <a:normAutofit/>
          </a:bodyPr>
          <a:lstStyle/>
          <a:p>
            <a:pPr algn="ctr">
              <a:defRPr/>
            </a:pPr>
            <a:r>
              <a:rPr lang="en-US" sz="2100" b="1">
                <a:solidFill>
                  <a:schemeClr val="lt1">
                    <a:alpha val="100000"/>
                  </a:schemeClr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3</a:t>
            </a:r>
            <a:endParaRPr lang="en-US" sz="1100"/>
          </a:p>
        </p:txBody>
      </p:sp>
      <p:sp>
        <p:nvSpPr>
          <p:cNvPr id="7" name="TextBox 7"/>
          <p:cNvSpPr txBox="1"/>
          <p:nvPr/>
        </p:nvSpPr>
        <p:spPr>
          <a:xfrm>
            <a:off x="5955220" y="4271960"/>
            <a:ext cx="2777109" cy="44796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1800" b="1">
                <a:solidFill>
                  <a:schemeClr val="accent5">
                    <a:alpha val="100000"/>
                  </a:schemeClr>
                </a:solidFill>
                <a:latin typeface="微软雅黑"/>
                <a:ea typeface="微软雅黑"/>
                <a:cs typeface="微软雅黑"/>
              </a:rPr>
              <a:t>酒店客房服务响应</a:t>
            </a:r>
            <a:endParaRPr lang="en-US" sz="1800" b="1">
              <a:solidFill>
                <a:schemeClr val="accent5">
                  <a:alpha val="100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4433372" y="3232827"/>
            <a:ext cx="901256" cy="901256"/>
          </a:xfrm>
          <a:prstGeom prst="ellipse">
            <a:avLst/>
          </a:prstGeom>
          <a:solidFill>
            <a:schemeClr val="accent4">
              <a:alpha val="100000"/>
            </a:schemeClr>
          </a:solidFill>
        </p:spPr>
        <p:txBody>
          <a:bodyPr vert="horz" wrap="none" lIns="91440" tIns="45720" rIns="91440" bIns="45720" rtlCol="0" anchor="ctr" anchorCtr="0">
            <a:normAutofit/>
          </a:bodyPr>
          <a:lstStyle/>
          <a:p>
            <a:pPr algn="ctr">
              <a:defRPr/>
            </a:pPr>
            <a:r>
              <a:rPr lang="en-US" sz="2100" b="1">
                <a:solidFill>
                  <a:schemeClr val="lt1">
                    <a:alpha val="100000"/>
                  </a:schemeClr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2</a:t>
            </a:r>
            <a:endParaRPr lang="en-US" sz="1100"/>
          </a:p>
        </p:txBody>
      </p:sp>
      <p:sp>
        <p:nvSpPr>
          <p:cNvPr id="9" name="TextBox 9"/>
          <p:cNvSpPr txBox="1"/>
          <p:nvPr/>
        </p:nvSpPr>
        <p:spPr>
          <a:xfrm>
            <a:off x="3482138" y="1487010"/>
            <a:ext cx="2777109" cy="44796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1800" b="1">
                <a:solidFill>
                  <a:schemeClr val="accent4">
                    <a:alpha val="100000"/>
                  </a:schemeClr>
                </a:solidFill>
                <a:latin typeface="微软雅黑"/>
                <a:ea typeface="微软雅黑"/>
                <a:cs typeface="微软雅黑"/>
              </a:rPr>
              <a:t>医院检验报告时效改善</a:t>
            </a:r>
            <a:endParaRPr lang="en-US" sz="1800" b="1">
              <a:solidFill>
                <a:schemeClr val="accent4">
                  <a:alpha val="100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1953634" y="3232827"/>
            <a:ext cx="901256" cy="901256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  <p:txBody>
          <a:bodyPr vert="horz" wrap="none" lIns="91440" tIns="45720" rIns="91440" bIns="45720" rtlCol="0" anchor="ctr" anchorCtr="0">
            <a:normAutofit/>
          </a:bodyPr>
          <a:lstStyle/>
          <a:p>
            <a:pPr algn="ctr">
              <a:defRPr/>
            </a:pPr>
            <a:r>
              <a:rPr lang="en-US" sz="2100" b="1">
                <a:solidFill>
                  <a:schemeClr val="lt1">
                    <a:alpha val="100000"/>
                  </a:schemeClr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</a:t>
            </a:r>
            <a:endParaRPr lang="en-US" sz="1100"/>
          </a:p>
        </p:txBody>
      </p:sp>
      <p:sp>
        <p:nvSpPr>
          <p:cNvPr id="11" name="TextBox 11"/>
          <p:cNvSpPr txBox="1"/>
          <p:nvPr/>
        </p:nvSpPr>
        <p:spPr>
          <a:xfrm>
            <a:off x="1015707" y="4271960"/>
            <a:ext cx="2777109" cy="44796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1800" b="1">
                <a:solidFill>
                  <a:schemeClr val="accent3">
                    <a:alpha val="100000"/>
                  </a:schemeClr>
                </a:solidFill>
                <a:latin typeface="微软雅黑"/>
                <a:ea typeface="微软雅黑"/>
                <a:cs typeface="微软雅黑"/>
              </a:rPr>
              <a:t>银行贷款审批加速</a:t>
            </a:r>
            <a:endParaRPr lang="en-US" sz="1800" b="1">
              <a:solidFill>
                <a:schemeClr val="accent3">
                  <a:alpha val="100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296000" y="1934971"/>
            <a:ext cx="2931336" cy="105489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建立Poka-Yoke防错机制校验关键字段，配合SPC监控打单过程，错发率从万分之十五降至万分之二，年节省退换货成本超200万元。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405025" y="1934971"/>
            <a:ext cx="2931336" cy="105489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运用FMEA识别样本流转中的7个潜在失效模式，重新设计交接流程并引入条码追踪，报告出具准时率从68%提升至92%，减少患者投诉53%。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878107" y="4719921"/>
            <a:ext cx="2931336" cy="1162713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通过因果矩阵分析确定布草配送路线不合理是主要痛点，优化楼层仓库布局后平均响应时间从25分钟降至12分钟，获评年度最佳服务效率奖。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38594" y="4719921"/>
            <a:ext cx="2931336" cy="1069563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某商业银行通过价值流图分析发现资料复核环节耗时占比达45%，采用并行审批和电子化系统改造后，审批周期从7天压缩至3天，客户满意度提升28个百分点。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4915035" y="4715149"/>
            <a:ext cx="6480577" cy="1472880"/>
          </a:xfrm>
          <a:prstGeom prst="roundRect">
            <a:avLst>
              <a:gd name="adj" fmla="val 16667"/>
            </a:avLst>
          </a:prstGeom>
          <a:solidFill>
            <a:schemeClr val="lt1">
              <a:alpha val="100000"/>
            </a:schemeClr>
          </a:solidFill>
        </p:spPr>
      </p:sp>
      <p:sp>
        <p:nvSpPr>
          <p:cNvPr id="3" name="AutoShape 3"/>
          <p:cNvSpPr/>
          <p:nvPr/>
        </p:nvSpPr>
        <p:spPr>
          <a:xfrm>
            <a:off x="4918415" y="3060483"/>
            <a:ext cx="6480577" cy="1472880"/>
          </a:xfrm>
          <a:prstGeom prst="roundRect">
            <a:avLst>
              <a:gd name="adj" fmla="val 16667"/>
            </a:avLst>
          </a:prstGeom>
          <a:solidFill>
            <a:schemeClr val="lt1">
              <a:alpha val="100000"/>
            </a:schemeClr>
          </a:solidFill>
        </p:spPr>
      </p:sp>
      <p:sp>
        <p:nvSpPr>
          <p:cNvPr id="4" name="Freeform 4"/>
          <p:cNvSpPr/>
          <p:nvPr/>
        </p:nvSpPr>
        <p:spPr>
          <a:xfrm>
            <a:off x="3999788" y="1823026"/>
            <a:ext cx="891411" cy="3949143"/>
          </a:xfrm>
          <a:custGeom>
            <a:avLst/>
            <a:gdLst/>
            <a:ahLst/>
            <a:cxnLst/>
            <a:rect l="l" t="t" r="r" b="b"/>
            <a:pathLst>
              <a:path w="891411" h="3949143">
                <a:moveTo>
                  <a:pt x="891411" y="0"/>
                </a:moveTo>
                <a:quadBezTo>
                  <a:pt x="445706" y="0"/>
                  <a:pt x="445706" y="394914"/>
                </a:quadBezTo>
                <a:lnTo>
                  <a:pt x="445706" y="1579657"/>
                </a:lnTo>
                <a:quadBezTo>
                  <a:pt x="445706" y="1974572"/>
                  <a:pt x="0" y="1974572"/>
                </a:quadBezTo>
                <a:quadBezTo>
                  <a:pt x="445706" y="1974572"/>
                  <a:pt x="445706" y="2369486"/>
                </a:quadBezTo>
                <a:lnTo>
                  <a:pt x="445706" y="3554229"/>
                </a:lnTo>
                <a:quadBezTo>
                  <a:pt x="445706" y="3949143"/>
                  <a:pt x="891411" y="3949143"/>
                </a:quadBezTo>
              </a:path>
            </a:pathLst>
          </a:custGeom>
          <a:noFill/>
          <a:ln w="127000">
            <a:gradFill>
              <a:gsLst>
                <a:gs pos="0">
                  <a:schemeClr val="accent1">
                    <a:alpha val="0"/>
                    <a:lumMod val="5000"/>
                    <a:lumOff val="95000"/>
                  </a:schemeClr>
                </a:gs>
                <a:gs pos="62000">
                  <a:schemeClr val="accent1">
                    <a:alpha val="20000"/>
                  </a:schemeClr>
                </a:gs>
                <a:gs pos="100000">
                  <a:schemeClr val="accent1">
                    <a:alpha val="20000"/>
                    <a:lumMod val="40000"/>
                    <a:lumOff val="60000"/>
                  </a:schemeClr>
                </a:gs>
              </a:gsLst>
              <a:lin ang="10800000"/>
            </a:gradFill>
            <a:prstDash val="solid"/>
          </a:ln>
        </p:spPr>
      </p:sp>
      <p:sp>
        <p:nvSpPr>
          <p:cNvPr id="5" name="TextBox 5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跨职能项目协同经验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829525" y="2300544"/>
            <a:ext cx="2994106" cy="2994106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1015825" y="2486844"/>
            <a:ext cx="2621506" cy="2621506"/>
          </a:xfrm>
          <a:prstGeom prst="ellipse">
            <a:avLst/>
          </a:prstGeom>
          <a:solidFill>
            <a:srgbClr val="FFFFFF">
              <a:alpha val="100000"/>
            </a:srgbClr>
          </a:solidFill>
        </p:spPr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alphaModFix amt="100000"/>
          </a:blip>
          <a:srcRect/>
          <a:stretch>
            <a:fillRect/>
          </a:stretch>
        </p:blipFill>
        <p:spPr>
          <a:xfrm>
            <a:off x="1147718" y="2618737"/>
            <a:ext cx="2357721" cy="2357721"/>
          </a:xfrm>
          <a:prstGeom prst="ellipse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4929622" y="1421605"/>
            <a:ext cx="6480577" cy="1472880"/>
          </a:xfrm>
          <a:prstGeom prst="roundRect">
            <a:avLst>
              <a:gd name="adj" fmla="val 16667"/>
            </a:avLst>
          </a:prstGeom>
          <a:solidFill>
            <a:schemeClr val="lt1">
              <a:alpha val="100000"/>
            </a:schemeClr>
          </a:solidFill>
        </p:spPr>
      </p:sp>
      <p:sp>
        <p:nvSpPr>
          <p:cNvPr id="10" name="AutoShape 10"/>
          <p:cNvSpPr/>
          <p:nvPr/>
        </p:nvSpPr>
        <p:spPr>
          <a:xfrm>
            <a:off x="5163786" y="1545356"/>
            <a:ext cx="4410330" cy="49255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US" sz="2400" b="1">
                <a:solidFill>
                  <a:schemeClr val="accent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质量-生产联合攻关</a:t>
            </a:r>
            <a:endParaRPr lang="en-US" sz="1100"/>
          </a:p>
        </p:txBody>
      </p:sp>
      <p:sp>
        <p:nvSpPr>
          <p:cNvPr id="11" name="TextBox 11"/>
          <p:cNvSpPr txBox="1"/>
          <p:nvPr/>
        </p:nvSpPr>
        <p:spPr>
          <a:xfrm>
            <a:off x="5135211" y="2009338"/>
            <a:ext cx="5964430" cy="609398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组建包含工艺、设备和质检人员的跨部门团队，采用质量功能展开(QFD)将客户CTQ转化为32项可测量参数，使新产品首次合格率同比提升40%。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124004" y="3648216"/>
            <a:ext cx="5964430" cy="609398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通过跨职能价值流分析识别出库存周转率与采购批次的关联性，建立动态安全库存模型后资金占用减少1900万元，缺货率同步下降18%。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5120625" y="5302882"/>
            <a:ext cx="5964430" cy="609398"/>
          </a:xfrm>
          <a:prstGeom prst="rect">
            <a:avLst/>
          </a:prstGeom>
        </p:spPr>
        <p:txBody>
          <a:bodyPr vert="horz" wrap="square" lIns="7620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运用KANO模型分析客户隐性需求，在产品设计阶段嵌入12项六西格玛特性，使新产品上市周期缩短30%，客户溢价接受度提高22个百分点。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10540951" y="1696385"/>
            <a:ext cx="190500" cy="1905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5" name="AutoShape 15"/>
          <p:cNvSpPr/>
          <p:nvPr/>
        </p:nvSpPr>
        <p:spPr>
          <a:xfrm>
            <a:off x="10674301" y="1696385"/>
            <a:ext cx="190500" cy="190500"/>
          </a:xfrm>
          <a:prstGeom prst="ellipse">
            <a:avLst/>
          </a:pr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16" name="AutoShape 16"/>
          <p:cNvSpPr/>
          <p:nvPr/>
        </p:nvSpPr>
        <p:spPr>
          <a:xfrm>
            <a:off x="10807651" y="1696385"/>
            <a:ext cx="190500" cy="190500"/>
          </a:xfrm>
          <a:prstGeom prst="ellipse">
            <a:avLst/>
          </a:prstGeom>
          <a:solidFill>
            <a:schemeClr val="accent1">
              <a:alpha val="100000"/>
              <a:lumMod val="50000"/>
            </a:schemeClr>
          </a:solidFill>
        </p:spPr>
      </p:sp>
      <p:sp>
        <p:nvSpPr>
          <p:cNvPr id="17" name="AutoShape 17"/>
          <p:cNvSpPr/>
          <p:nvPr/>
        </p:nvSpPr>
        <p:spPr>
          <a:xfrm>
            <a:off x="10540951" y="3335263"/>
            <a:ext cx="190500" cy="1905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18" name="AutoShape 18"/>
          <p:cNvSpPr/>
          <p:nvPr/>
        </p:nvSpPr>
        <p:spPr>
          <a:xfrm>
            <a:off x="10674301" y="3335263"/>
            <a:ext cx="190500" cy="190500"/>
          </a:xfrm>
          <a:prstGeom prst="ellipse">
            <a:avLst/>
          </a:pr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19" name="AutoShape 19"/>
          <p:cNvSpPr/>
          <p:nvPr/>
        </p:nvSpPr>
        <p:spPr>
          <a:xfrm>
            <a:off x="10807651" y="3335263"/>
            <a:ext cx="190500" cy="190500"/>
          </a:xfrm>
          <a:prstGeom prst="ellipse">
            <a:avLst/>
          </a:prstGeom>
          <a:solidFill>
            <a:schemeClr val="accent1">
              <a:alpha val="100000"/>
              <a:lumMod val="50000"/>
            </a:schemeClr>
          </a:solidFill>
        </p:spPr>
      </p:sp>
      <p:sp>
        <p:nvSpPr>
          <p:cNvPr id="20" name="AutoShape 20"/>
          <p:cNvSpPr/>
          <p:nvPr/>
        </p:nvSpPr>
        <p:spPr>
          <a:xfrm>
            <a:off x="10588296" y="4989928"/>
            <a:ext cx="190500" cy="190500"/>
          </a:xfrm>
          <a:prstGeom prst="ellipse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21" name="AutoShape 21"/>
          <p:cNvSpPr/>
          <p:nvPr/>
        </p:nvSpPr>
        <p:spPr>
          <a:xfrm>
            <a:off x="10721646" y="4989928"/>
            <a:ext cx="190500" cy="190500"/>
          </a:xfrm>
          <a:prstGeom prst="ellipse">
            <a:avLst/>
          </a:prstGeom>
          <a:solidFill>
            <a:schemeClr val="accent1">
              <a:alpha val="100000"/>
              <a:lumMod val="75000"/>
            </a:schemeClr>
          </a:solidFill>
        </p:spPr>
      </p:sp>
      <p:sp>
        <p:nvSpPr>
          <p:cNvPr id="22" name="AutoShape 22"/>
          <p:cNvSpPr/>
          <p:nvPr/>
        </p:nvSpPr>
        <p:spPr>
          <a:xfrm>
            <a:off x="10854996" y="4989928"/>
            <a:ext cx="190500" cy="190500"/>
          </a:xfrm>
          <a:prstGeom prst="ellipse">
            <a:avLst/>
          </a:prstGeom>
          <a:solidFill>
            <a:schemeClr val="accent1">
              <a:alpha val="100000"/>
              <a:lumMod val="50000"/>
            </a:schemeClr>
          </a:solidFill>
        </p:spPr>
      </p:sp>
      <p:sp>
        <p:nvSpPr>
          <p:cNvPr id="23" name="AutoShape 23"/>
          <p:cNvSpPr/>
          <p:nvPr/>
        </p:nvSpPr>
        <p:spPr>
          <a:xfrm>
            <a:off x="5163786" y="3184234"/>
            <a:ext cx="4410330" cy="49255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US" sz="2400" b="1">
                <a:solidFill>
                  <a:schemeClr val="accent4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供应链-财务协同降本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5163786" y="4862072"/>
            <a:ext cx="4410330" cy="49255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US" sz="2400" b="1">
                <a:solidFill>
                  <a:schemeClr val="accent6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研发-市场需求对接</a:t>
            </a:r>
            <a:endParaRPr lang="en-US"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质量成本与过程变异的经济影响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618313" y="3277022"/>
            <a:ext cx="10954472" cy="806672"/>
          </a:xfrm>
          <a:custGeom>
            <a:avLst/>
            <a:gdLst/>
            <a:ahLst/>
            <a:cxnLst/>
            <a:rect l="l" t="t" r="r" b="b"/>
            <a:pathLst>
              <a:path w="10302080" h="806677">
                <a:moveTo>
                  <a:pt x="0" y="232726"/>
                </a:moveTo>
                <a:lnTo>
                  <a:pt x="9651270" y="232726"/>
                </a:lnTo>
                <a:lnTo>
                  <a:pt x="9651270" y="0"/>
                </a:lnTo>
                <a:lnTo>
                  <a:pt x="10302081" y="403339"/>
                </a:lnTo>
                <a:lnTo>
                  <a:pt x="9651270" y="806677"/>
                </a:lnTo>
                <a:lnTo>
                  <a:pt x="9651270" y="573951"/>
                </a:lnTo>
                <a:lnTo>
                  <a:pt x="0" y="573951"/>
                </a:lnTo>
              </a:path>
            </a:pathLst>
          </a:custGeom>
          <a:solidFill>
            <a:schemeClr val="accent2">
              <a:alpha val="10000"/>
            </a:schemeClr>
          </a:solidFill>
        </p:spPr>
      </p:sp>
      <p:sp>
        <p:nvSpPr>
          <p:cNvPr id="4" name="AutoShape 4"/>
          <p:cNvSpPr/>
          <p:nvPr/>
        </p:nvSpPr>
        <p:spPr>
          <a:xfrm>
            <a:off x="9324347" y="3232827"/>
            <a:ext cx="901256" cy="901256"/>
          </a:xfrm>
          <a:prstGeom prst="ellipse">
            <a:avLst/>
          </a:prstGeom>
          <a:solidFill>
            <a:schemeClr val="accent6">
              <a:alpha val="100000"/>
            </a:schemeClr>
          </a:solidFill>
        </p:spPr>
        <p:txBody>
          <a:bodyPr vert="horz" wrap="none" lIns="91440" tIns="45720" rIns="91440" bIns="45720" rtlCol="0" anchor="ctr" anchorCtr="0">
            <a:normAutofit/>
          </a:bodyPr>
          <a:lstStyle/>
          <a:p>
            <a:pPr algn="ctr">
              <a:defRPr/>
            </a:pPr>
            <a:r>
              <a:rPr lang="en-US" sz="2100" b="1">
                <a:solidFill>
                  <a:schemeClr val="lt1">
                    <a:alpha val="100000"/>
                  </a:schemeClr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4</a:t>
            </a:r>
            <a:endParaRPr lang="en-US" sz="1100"/>
          </a:p>
        </p:txBody>
      </p:sp>
      <p:sp>
        <p:nvSpPr>
          <p:cNvPr id="5" name="TextBox 5"/>
          <p:cNvSpPr txBox="1"/>
          <p:nvPr/>
        </p:nvSpPr>
        <p:spPr>
          <a:xfrm>
            <a:off x="8373113" y="1487010"/>
            <a:ext cx="2777109" cy="44796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1800" b="1">
                <a:solidFill>
                  <a:schemeClr val="accent6">
                    <a:alpha val="100000"/>
                  </a:schemeClr>
                </a:solidFill>
                <a:latin typeface="微软雅黑"/>
                <a:ea typeface="微软雅黑"/>
                <a:cs typeface="微软雅黑"/>
              </a:rPr>
              <a:t>长期财务收益</a:t>
            </a:r>
            <a:endParaRPr lang="en-US" sz="1800" b="1">
              <a:solidFill>
                <a:schemeClr val="accent6">
                  <a:alpha val="100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6893147" y="3232827"/>
            <a:ext cx="901256" cy="901256"/>
          </a:xfrm>
          <a:prstGeom prst="ellipse">
            <a:avLst/>
          </a:prstGeom>
          <a:solidFill>
            <a:schemeClr val="accent5">
              <a:alpha val="100000"/>
            </a:schemeClr>
          </a:solidFill>
        </p:spPr>
        <p:txBody>
          <a:bodyPr vert="horz" wrap="none" lIns="91440" tIns="45720" rIns="91440" bIns="45720" rtlCol="0" anchor="ctr" anchorCtr="0">
            <a:normAutofit/>
          </a:bodyPr>
          <a:lstStyle/>
          <a:p>
            <a:pPr algn="ctr">
              <a:defRPr/>
            </a:pPr>
            <a:r>
              <a:rPr lang="en-US" sz="2100" b="1">
                <a:solidFill>
                  <a:schemeClr val="lt1">
                    <a:alpha val="100000"/>
                  </a:schemeClr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3</a:t>
            </a:r>
            <a:endParaRPr lang="en-US" sz="1100"/>
          </a:p>
        </p:txBody>
      </p:sp>
      <p:sp>
        <p:nvSpPr>
          <p:cNvPr id="7" name="TextBox 7"/>
          <p:cNvSpPr txBox="1"/>
          <p:nvPr/>
        </p:nvSpPr>
        <p:spPr>
          <a:xfrm>
            <a:off x="5955220" y="4271960"/>
            <a:ext cx="2777109" cy="44796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1800" b="1">
                <a:solidFill>
                  <a:schemeClr val="accent5">
                    <a:alpha val="100000"/>
                  </a:schemeClr>
                </a:solidFill>
                <a:latin typeface="微软雅黑"/>
                <a:ea typeface="微软雅黑"/>
                <a:cs typeface="微软雅黑"/>
              </a:rPr>
              <a:t>过程变异的经济损失</a:t>
            </a:r>
            <a:endParaRPr lang="en-US" sz="1800" b="1">
              <a:solidFill>
                <a:schemeClr val="accent5">
                  <a:alpha val="100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4433372" y="3232827"/>
            <a:ext cx="901256" cy="901256"/>
          </a:xfrm>
          <a:prstGeom prst="ellipse">
            <a:avLst/>
          </a:prstGeom>
          <a:solidFill>
            <a:schemeClr val="accent4">
              <a:alpha val="100000"/>
            </a:schemeClr>
          </a:solidFill>
        </p:spPr>
        <p:txBody>
          <a:bodyPr vert="horz" wrap="none" lIns="91440" tIns="45720" rIns="91440" bIns="45720" rtlCol="0" anchor="ctr" anchorCtr="0">
            <a:normAutofit/>
          </a:bodyPr>
          <a:lstStyle/>
          <a:p>
            <a:pPr algn="ctr">
              <a:defRPr/>
            </a:pPr>
            <a:r>
              <a:rPr lang="en-US" sz="2100" b="1">
                <a:solidFill>
                  <a:schemeClr val="lt1">
                    <a:alpha val="100000"/>
                  </a:schemeClr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2</a:t>
            </a:r>
            <a:endParaRPr lang="en-US" sz="1100"/>
          </a:p>
        </p:txBody>
      </p:sp>
      <p:sp>
        <p:nvSpPr>
          <p:cNvPr id="9" name="TextBox 9"/>
          <p:cNvSpPr txBox="1"/>
          <p:nvPr/>
        </p:nvSpPr>
        <p:spPr>
          <a:xfrm>
            <a:off x="3482138" y="1487010"/>
            <a:ext cx="2777109" cy="44796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1800" b="1">
                <a:solidFill>
                  <a:schemeClr val="accent4">
                    <a:alpha val="100000"/>
                  </a:schemeClr>
                </a:solidFill>
                <a:latin typeface="微软雅黑"/>
                <a:ea typeface="微软雅黑"/>
                <a:cs typeface="微软雅黑"/>
              </a:rPr>
              <a:t>缺陷率与客户流失</a:t>
            </a:r>
            <a:endParaRPr lang="en-US" sz="1800" b="1">
              <a:solidFill>
                <a:schemeClr val="accent4">
                  <a:alpha val="100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1953634" y="3232827"/>
            <a:ext cx="901256" cy="901256"/>
          </a:xfrm>
          <a:prstGeom prst="ellipse">
            <a:avLst/>
          </a:prstGeom>
          <a:solidFill>
            <a:schemeClr val="accent3">
              <a:alpha val="100000"/>
            </a:schemeClr>
          </a:solidFill>
        </p:spPr>
        <p:txBody>
          <a:bodyPr vert="horz" wrap="none" lIns="91440" tIns="45720" rIns="91440" bIns="45720" rtlCol="0" anchor="ctr" anchorCtr="0">
            <a:normAutofit/>
          </a:bodyPr>
          <a:lstStyle/>
          <a:p>
            <a:pPr algn="ctr">
              <a:defRPr/>
            </a:pPr>
            <a:r>
              <a:rPr lang="en-US" sz="2100" b="1">
                <a:solidFill>
                  <a:schemeClr val="lt1">
                    <a:alpha val="100000"/>
                  </a:schemeClr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</a:t>
            </a:r>
            <a:endParaRPr lang="en-US" sz="1100"/>
          </a:p>
        </p:txBody>
      </p:sp>
      <p:sp>
        <p:nvSpPr>
          <p:cNvPr id="11" name="TextBox 11"/>
          <p:cNvSpPr txBox="1"/>
          <p:nvPr/>
        </p:nvSpPr>
        <p:spPr>
          <a:xfrm>
            <a:off x="1015707" y="4271960"/>
            <a:ext cx="2777109" cy="447961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1800" b="1">
                <a:solidFill>
                  <a:schemeClr val="accent3">
                    <a:alpha val="100000"/>
                  </a:schemeClr>
                </a:solidFill>
                <a:latin typeface="微软雅黑"/>
                <a:ea typeface="微软雅黑"/>
                <a:cs typeface="微软雅黑"/>
              </a:rPr>
              <a:t>隐性成本占比高</a:t>
            </a:r>
            <a:endParaRPr lang="en-US" sz="1800" b="1">
              <a:solidFill>
                <a:schemeClr val="accent3">
                  <a:alpha val="100000"/>
                </a:schemeClr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8296000" y="1934971"/>
            <a:ext cx="2931336" cy="105489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摩托罗拉实施六西格玛10年间累计节省成本超140亿美元，验证了其“质量改进—成本降低—利润增长”的正向循环逻辑。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3405025" y="1934971"/>
            <a:ext cx="2931336" cy="1054894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每百万次操作中缺陷数从6210（4σ水平）降至3.4（6σ水平），显著降低客户投诉率，提升品牌忠诚度与市场份额。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878107" y="4719921"/>
            <a:ext cx="2931336" cy="1162713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生产流程中的变异会直接增加原材料浪费、设备停机时间及人工调试成本，六西格玛通过DMAIC方法系统性减少变异，实现成本节约。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38594" y="4719921"/>
            <a:ext cx="2931336" cy="1069563"/>
          </a:xfrm>
          <a:prstGeom prst="rect">
            <a:avLst/>
          </a:prstGeom>
        </p:spPr>
        <p:txBody>
          <a:bodyPr vert="horz" wrap="square" lIns="66008" tIns="33052" rIns="66008" bIns="33052" rtlCol="0" anchor="t" anchorCtr="0">
            <a:noAutofit/>
          </a:bodyPr>
          <a:lstStyle/>
          <a:p>
            <a:pPr algn="ctr">
              <a:lnSpc>
                <a:spcPct val="140000"/>
              </a:lnSpc>
            </a:pPr>
            <a:r>
              <a:rPr lang="en-US" sz="120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传统3σ-4σ水平企业因质量缺陷导致的返工、报废等隐性成本占销售额15%-30%，而六西格玛企业通过流程优化可将其控制在5%以内。</a:t>
            </a:r>
            <a:endParaRPr lang="en-US" sz="120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1658600" y="457200"/>
            <a:ext cx="73152" cy="5943600"/>
          </a:xfrm>
          <a:prstGeom prst="rect">
            <a:avLst/>
          </a:prstGeom>
          <a:solidFill>
            <a:srgbClr val="0EA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11521440" y="457200"/>
            <a:ext cx="73152" cy="5943600"/>
          </a:xfrm>
          <a:prstGeom prst="rect">
            <a:avLst/>
          </a:prstGeom>
          <a:solidFill>
            <a:srgbClr val="38BD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1384280" y="457200"/>
            <a:ext cx="73152" cy="5943600"/>
          </a:xfrm>
          <a:prstGeom prst="rect">
            <a:avLst/>
          </a:prstGeom>
          <a:solidFill>
            <a:srgbClr val="22C55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1247120" y="457200"/>
            <a:ext cx="73152" cy="59436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2194560" y="1234440"/>
            <a:ext cx="7772400" cy="4480560"/>
          </a:xfrm>
          <a:prstGeom prst="roundRect">
            <a:avLst/>
          </a:prstGeom>
          <a:solidFill>
            <a:srgbClr val="FFFFFF"/>
          </a:solidFill>
          <a:ln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7" name="Picture 6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920" y="1691640"/>
            <a:ext cx="2902784" cy="12344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60320" y="3063240"/>
            <a:ext cx="70408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600" b="1">
                <a:solidFill>
                  <a:srgbClr val="1E293B"/>
                </a:solidFill>
              </a:defRPr>
            </a:pPr>
            <a:r>
              <a:t>感谢聆听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0" y="3886200"/>
            <a:ext cx="704088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 b="1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0" y="4434840"/>
            <a:ext cx="704088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600">
                <a:solidFill>
                  <a:srgbClr val="64748B"/>
                </a:solidFill>
              </a:defRPr>
            </a:pPr>
            <a:r>
              <a:t>卓越质量智库</a:t>
            </a:r>
          </a:p>
        </p:txBody>
      </p:sp>
      <p:pic>
        <p:nvPicPr>
          <p:cNvPr id="11" name="Picture 10" descr="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5560" y="320040"/>
            <a:ext cx="1548151" cy="6583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114800" y="6400800"/>
            <a:ext cx="3962095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100">
                <a:solidFill>
                  <a:srgbClr val="0EA5E9"/>
                </a:solidFill>
              </a:defRPr>
            </a:pPr>
            <a:r>
              <a:t>www.zhiliangclub.com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绿带在六西格玛组织中的角色定位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00000"/>
          </a:blip>
          <a:srcRect l="27721" r="27721"/>
          <a:stretch>
            <a:fillRect/>
          </a:stretch>
        </p:blipFill>
        <p:spPr>
          <a:xfrm>
            <a:off x="752047" y="1412707"/>
            <a:ext cx="3005958" cy="449635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alphaModFix amt="100000"/>
          </a:blip>
          <a:srcRect/>
          <a:stretch>
            <a:fillRect/>
          </a:stretch>
        </p:blipFill>
        <p:spPr>
          <a:xfrm>
            <a:off x="7833544" y="3730249"/>
            <a:ext cx="3737850" cy="2127687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7849473" y="1413759"/>
            <a:ext cx="3725999" cy="2129142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3952581" y="3730249"/>
            <a:ext cx="3725999" cy="2129142"/>
          </a:xfrm>
          <a:prstGeom prst="rect">
            <a:avLst/>
          </a:prstGeom>
          <a:solidFill>
            <a:schemeClr val="lt2">
              <a:alpha val="100000"/>
            </a:schemeClr>
          </a:solidFill>
        </p:spPr>
      </p:sp>
      <p:sp>
        <p:nvSpPr>
          <p:cNvPr id="7" name="AutoShape 7"/>
          <p:cNvSpPr/>
          <p:nvPr/>
        </p:nvSpPr>
        <p:spPr>
          <a:xfrm>
            <a:off x="3952581" y="1412707"/>
            <a:ext cx="3725999" cy="2129142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</p:sp>
      <p:sp>
        <p:nvSpPr>
          <p:cNvPr id="8" name="AutoShape 8"/>
          <p:cNvSpPr/>
          <p:nvPr/>
        </p:nvSpPr>
        <p:spPr>
          <a:xfrm>
            <a:off x="3952581" y="1412707"/>
            <a:ext cx="3725999" cy="53229"/>
          </a:xfrm>
          <a:prstGeom prst="rect">
            <a:avLst/>
          </a:prstGeom>
          <a:solidFill>
            <a:schemeClr val="accent1">
              <a:alpha val="100000"/>
            </a:schemeClr>
          </a:solidFill>
        </p:spPr>
      </p:sp>
      <p:sp>
        <p:nvSpPr>
          <p:cNvPr id="9" name="AutoShape 9"/>
          <p:cNvSpPr/>
          <p:nvPr/>
        </p:nvSpPr>
        <p:spPr>
          <a:xfrm>
            <a:off x="4099978" y="1672358"/>
            <a:ext cx="3431205" cy="481351"/>
          </a:xfrm>
          <a:prstGeom prst="rect">
            <a:avLst/>
          </a:prstGeom>
          <a:noFill/>
        </p:spPr>
        <p:txBody>
          <a:bodyPr vert="horz" wrap="square" lIns="95250" tIns="45720" rIns="91440" bIns="45720" rtlCol="0" anchor="t" anchorCtr="1">
            <a:noAutofit/>
          </a:bodyPr>
          <a:lstStyle/>
          <a:p>
            <a:pPr algn="l">
              <a:defRPr/>
            </a:pPr>
            <a:r>
              <a:rPr lang="en-US" sz="23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项目执行主力</a:t>
            </a:r>
            <a:endParaRPr lang="en-US" sz="1100"/>
          </a:p>
        </p:txBody>
      </p:sp>
      <p:sp>
        <p:nvSpPr>
          <p:cNvPr id="10" name="TextBox 10"/>
          <p:cNvSpPr txBox="1"/>
          <p:nvPr/>
        </p:nvSpPr>
        <p:spPr>
          <a:xfrm>
            <a:off x="4099978" y="2110737"/>
            <a:ext cx="3431205" cy="1270638"/>
          </a:xfrm>
          <a:prstGeom prst="rect">
            <a:avLst/>
          </a:prstGeom>
        </p:spPr>
        <p:txBody>
          <a:bodyPr vert="horz" wrap="square" lIns="952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绿带作为六西格玛项目的核心执行者，负责数据收集、基础统计分析及改进方案实施，需掌握MINITAB等工具完成80%的日常改进任务。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4099978" y="4036516"/>
            <a:ext cx="3431205" cy="481351"/>
          </a:xfrm>
          <a:prstGeom prst="rect">
            <a:avLst/>
          </a:prstGeom>
          <a:noFill/>
        </p:spPr>
        <p:txBody>
          <a:bodyPr vert="horz" wrap="square" lIns="95250" tIns="45720" rIns="91440" bIns="45720" rtlCol="0" anchor="t" anchorCtr="1">
            <a:noAutofit/>
          </a:bodyPr>
          <a:lstStyle/>
          <a:p>
            <a:pPr algn="l">
              <a:defRPr/>
            </a:pPr>
            <a:r>
              <a:rPr lang="en-US" sz="23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文化传播者</a:t>
            </a:r>
            <a:endParaRPr lang="en-US" sz="1100"/>
          </a:p>
        </p:txBody>
      </p:sp>
      <p:sp>
        <p:nvSpPr>
          <p:cNvPr id="12" name="TextBox 12"/>
          <p:cNvSpPr txBox="1"/>
          <p:nvPr/>
        </p:nvSpPr>
        <p:spPr>
          <a:xfrm>
            <a:off x="4099978" y="4470242"/>
            <a:ext cx="3431205" cy="1276624"/>
          </a:xfrm>
          <a:prstGeom prst="rect">
            <a:avLst/>
          </a:prstGeom>
        </p:spPr>
        <p:txBody>
          <a:bodyPr vert="horz" wrap="square" lIns="952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通过参与DMAIC项目，绿带在部门内推广数据驱动决策理念，推动企业形成持续改进的质量文化。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7996869" y="1672358"/>
            <a:ext cx="3431205" cy="481351"/>
          </a:xfrm>
          <a:prstGeom prst="rect">
            <a:avLst/>
          </a:prstGeom>
          <a:noFill/>
        </p:spPr>
        <p:txBody>
          <a:bodyPr vert="horz" wrap="square" lIns="95250" tIns="45720" rIns="91440" bIns="45720" rtlCol="0" anchor="t" anchorCtr="1">
            <a:noAutofit/>
          </a:bodyPr>
          <a:lstStyle/>
          <a:p>
            <a:pPr algn="l">
              <a:defRPr/>
            </a:pPr>
            <a:r>
              <a:rPr lang="en-US" sz="23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跨部门协作桥梁</a:t>
            </a:r>
            <a:endParaRPr lang="en-US" sz="1100"/>
          </a:p>
        </p:txBody>
      </p:sp>
      <p:sp>
        <p:nvSpPr>
          <p:cNvPr id="14" name="TextBox 14"/>
          <p:cNvSpPr txBox="1"/>
          <p:nvPr/>
        </p:nvSpPr>
        <p:spPr>
          <a:xfrm>
            <a:off x="7996869" y="2110737"/>
            <a:ext cx="3431205" cy="1270638"/>
          </a:xfrm>
          <a:prstGeom prst="rect">
            <a:avLst/>
          </a:prstGeom>
        </p:spPr>
        <p:txBody>
          <a:bodyPr vert="horz" wrap="square" lIns="952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绿带需协调黑带大师与一线员工，将六西格玛方法论转化为具体操作步骤，确保改进措施在生产、服务等环节落地。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01929" y="2882845"/>
            <a:ext cx="6029325" cy="262320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575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DMAIC方法论框架</a:t>
            </a:r>
            <a:endParaRPr lang="en-US" sz="4575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01929" y="1498692"/>
            <a:ext cx="5934075" cy="1104900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>
              <a:lnSpc>
                <a:spcPct val="77000"/>
              </a:lnSpc>
            </a:pPr>
            <a:r>
              <a:rPr lang="en-US" sz="7200" b="1">
                <a:solidFill>
                  <a:schemeClr val="lt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02</a:t>
            </a:r>
            <a:endParaRPr lang="en-US" sz="7200" b="1">
              <a:solidFill>
                <a:schemeClr val="lt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10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76023" y="265328"/>
            <a:ext cx="11239500" cy="914400"/>
          </a:xfrm>
          <a:prstGeom prst="rect">
            <a:avLst/>
          </a:prstGeom>
        </p:spPr>
        <p:txBody>
          <a:bodyPr vert="horz" wrap="square" lIns="123825" tIns="123825" rIns="57150" bIns="123825" rtlCol="0" anchor="ctr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sz="3000" b="1">
                <a:solidFill>
                  <a:schemeClr val="dk2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定义阶段关键任务与输出</a:t>
            </a:r>
            <a:endParaRPr lang="en-US" sz="3000" b="1">
              <a:solidFill>
                <a:schemeClr val="dk2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00000"/>
          </a:blip>
          <a:srcRect l="29657" r="29657"/>
          <a:stretch>
            <a:fillRect/>
          </a:stretch>
        </p:blipFill>
        <p:spPr>
          <a:xfrm>
            <a:off x="8488800" y="1777403"/>
            <a:ext cx="3049996" cy="4216695"/>
          </a:xfrm>
          <a:prstGeom prst="round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alphaModFix amt="100000"/>
          </a:blip>
          <a:srcRect/>
          <a:stretch>
            <a:fillRect/>
          </a:stretch>
        </p:blipFill>
        <p:spPr>
          <a:xfrm>
            <a:off x="5335151" y="1777403"/>
            <a:ext cx="3005958" cy="4216695"/>
          </a:xfrm>
          <a:prstGeom prst="round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5335151" y="1339414"/>
            <a:ext cx="6203645" cy="292757"/>
          </a:xfrm>
          <a:prstGeom prst="roundRect">
            <a:avLst>
              <a:gd name="adj" fmla="val 45454"/>
            </a:avLst>
          </a:prstGeom>
          <a:solidFill>
            <a:schemeClr val="accent1">
              <a:alpha val="100000"/>
            </a:schemeClr>
          </a:solidFill>
        </p:spPr>
      </p:sp>
      <p:sp>
        <p:nvSpPr>
          <p:cNvPr id="6" name="AutoShape 6"/>
          <p:cNvSpPr/>
          <p:nvPr/>
        </p:nvSpPr>
        <p:spPr>
          <a:xfrm>
            <a:off x="720401" y="1296052"/>
            <a:ext cx="3431205" cy="48135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US" sz="23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明确项目范围与目标</a:t>
            </a:r>
            <a:endParaRPr lang="en-US" sz="1100"/>
          </a:p>
        </p:txBody>
      </p:sp>
      <p:sp>
        <p:nvSpPr>
          <p:cNvPr id="7" name="TextBox 7"/>
          <p:cNvSpPr txBox="1"/>
          <p:nvPr/>
        </p:nvSpPr>
        <p:spPr>
          <a:xfrm>
            <a:off x="609373" y="1732534"/>
            <a:ext cx="4282862" cy="983867"/>
          </a:xfrm>
          <a:prstGeom prst="rect">
            <a:avLst/>
          </a:prstGeom>
        </p:spPr>
        <p:txBody>
          <a:bodyPr vert="horz" wrap="square" lIns="952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通过制定项目章程，界定流程改进的边界和核心指标（如CTQ），避免资源浪费和方向偏离，确保团队对问题达成共识。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09373" y="3369312"/>
            <a:ext cx="4282862" cy="1010481"/>
          </a:xfrm>
          <a:prstGeom prst="rect">
            <a:avLst/>
          </a:prstGeom>
        </p:spPr>
        <p:txBody>
          <a:bodyPr vert="horz" wrap="square" lIns="952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运用VOC（客户之声）分析和SIPOC图（供应商-输入-流程-输出-客户）工具，精准捕捉关键质量特性，为后续测量提供基准。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09373" y="5010231"/>
            <a:ext cx="4282862" cy="1156860"/>
          </a:xfrm>
          <a:prstGeom prst="rect">
            <a:avLst/>
          </a:prstGeom>
        </p:spPr>
        <p:txBody>
          <a:bodyPr vert="horz" wrap="square" lIns="95250" tIns="57150" rIns="57150" bIns="57150" rtlCol="0" anchor="t" anchorCtr="0">
            <a:noAutofit/>
          </a:bodyPr>
          <a:lstStyle/>
          <a:p>
            <a:pPr algn="l">
              <a:lnSpc>
                <a:spcPct val="140000"/>
              </a:lnSpc>
            </a:pPr>
            <a:r>
              <a:rPr lang="en-US" sz="1350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跨职能团队需明确角色分工，形成项目宪章文档，减少后期沟通成本，提升执行效率。</a:t>
            </a:r>
            <a:endParaRPr lang="en-US" sz="1350">
              <a:solidFill>
                <a:schemeClr val="dk1">
                  <a:alpha val="100000"/>
                </a:schemeClr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701351" y="2916535"/>
            <a:ext cx="3431205" cy="48135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US" sz="23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识别客户需求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720401" y="4528880"/>
            <a:ext cx="3431205" cy="481351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noAutofit/>
          </a:bodyPr>
          <a:lstStyle/>
          <a:p>
            <a:pPr algn="l">
              <a:spcBef>
                <a:spcPct val="0"/>
              </a:spcBef>
              <a:defRPr/>
            </a:pPr>
            <a:r>
              <a:rPr lang="en-US" sz="2325" b="1">
                <a:solidFill>
                  <a:schemeClr val="dk1">
                    <a:alpha val="100000"/>
                  </a:schemeClr>
                </a:solidFill>
                <a:latin typeface="Noto Sans SC"/>
                <a:ea typeface="Noto Sans SC"/>
                <a:cs typeface="Noto Sans SC"/>
              </a:rPr>
              <a:t>建立团队协作机制</a:t>
            </a:r>
            <a:endParaRPr lang="en-US"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1F1F1F"/>
      </a:dk1>
      <a:lt1>
        <a:srgbClr val="F2F2F2"/>
      </a:lt1>
      <a:dk2>
        <a:srgbClr val="1F1F1F"/>
      </a:dk2>
      <a:lt2>
        <a:srgbClr val="FFFFFF"/>
      </a:lt2>
      <a:accent1>
        <a:srgbClr val="004DED"/>
      </a:accent1>
      <a:accent2>
        <a:srgbClr val="0043CD"/>
      </a:accent2>
      <a:accent3>
        <a:srgbClr val="0037A7"/>
      </a:accent3>
      <a:accent4>
        <a:srgbClr val="002C86"/>
      </a:accent4>
      <a:accent5>
        <a:srgbClr val="356ADB"/>
      </a:accent5>
      <a:accent6>
        <a:srgbClr val="5985E1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E382D"/>
      </a:accent1>
      <a:accent2>
        <a:srgbClr val="0079C2"/>
      </a:accent2>
      <a:accent3>
        <a:srgbClr val="FFFFFF"/>
      </a:accent3>
      <a:accent4>
        <a:srgbClr val="000000"/>
      </a:accent4>
      <a:accent5>
        <a:srgbClr val="DBAEAC"/>
      </a:accent5>
      <a:accent6>
        <a:srgbClr val="006CAE"/>
      </a:accent6>
      <a:hlink>
        <a:srgbClr val="0563C1"/>
      </a:hlink>
      <a:folHlink>
        <a:srgbClr val="954F72"/>
      </a:folHlink>
    </a:clrScheme>
    <a:fontScheme name="">
      <a:majorFont>
        <a:latin typeface="Eras Medium ITC"/>
        <a:ea typeface="微软雅黑"/>
        <a:cs typeface=""/>
      </a:majorFont>
      <a:minorFont>
        <a:latin typeface="Eras Medium ITC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BE382D"/>
        </a:accent1>
        <a:accent2>
          <a:srgbClr val="0079C2"/>
        </a:accent2>
        <a:accent3>
          <a:srgbClr val="FFFFFF"/>
        </a:accent3>
        <a:accent4>
          <a:srgbClr val="000000"/>
        </a:accent4>
        <a:accent5>
          <a:srgbClr val="DBAEAC"/>
        </a:accent5>
        <a:accent6>
          <a:srgbClr val="006CAE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10409</Words>
  <Application>WPS 演示</Application>
  <PresentationFormat>宽屏</PresentationFormat>
  <Paragraphs>795</Paragraphs>
  <Slides>60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60</vt:i4>
      </vt:variant>
    </vt:vector>
  </HeadingPairs>
  <TitlesOfParts>
    <vt:vector size="87" baseType="lpstr">
      <vt:lpstr>Arial</vt:lpstr>
      <vt:lpstr>宋体</vt:lpstr>
      <vt:lpstr>Wingdings</vt:lpstr>
      <vt:lpstr>Arial</vt:lpstr>
      <vt:lpstr>Eras Medium ITC</vt:lpstr>
      <vt:lpstr>苹方-简</vt:lpstr>
      <vt:lpstr>微软雅黑</vt:lpstr>
      <vt:lpstr>儷宋 Pro</vt:lpstr>
      <vt:lpstr>汉仪旗黑</vt:lpstr>
      <vt:lpstr>Eras Light ITC</vt:lpstr>
      <vt:lpstr>Segoe UI</vt:lpstr>
      <vt:lpstr>Noto Sans SC</vt:lpstr>
      <vt:lpstr>Thonburi</vt:lpstr>
      <vt:lpstr>微软雅黑</vt:lpstr>
      <vt:lpstr>宋体</vt:lpstr>
      <vt:lpstr>Arial Unicode MS</vt:lpstr>
      <vt:lpstr>宋体-简</vt:lpstr>
      <vt:lpstr>Calibri</vt:lpstr>
      <vt:lpstr>Helvetica Neue</vt:lpstr>
      <vt:lpstr>Microsoft Yahei</vt:lpstr>
      <vt:lpstr>等线 Light</vt:lpstr>
      <vt:lpstr>等线</vt:lpstr>
      <vt:lpstr>Microsoft Yahei</vt:lpstr>
      <vt:lpstr>Noto Sans SC</vt:lpstr>
      <vt:lpstr>微软雅黑</vt:lpstr>
      <vt:lpstr>Office 主题​​</vt:lpstr>
      <vt:lpstr>2_Office 主题</vt:lpstr>
      <vt:lpstr>供应商质量管理体系搭建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Thanks！谢谢！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zhangqishou</dc:creator>
  <cp:lastModifiedBy>王新民</cp:lastModifiedBy>
  <cp:revision>7</cp:revision>
  <dcterms:created xsi:type="dcterms:W3CDTF">2026-03-31T16:04:25Z</dcterms:created>
  <dcterms:modified xsi:type="dcterms:W3CDTF">2026-03-31T16:04:25Z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001191110000802100433B10001","ProduceID":"ed287ae69e055a9baf67031544a9011d_1772466199_23843481e13b986530452f9ac4c1d1da","ReservedCode1":"5233ab75215b3ecd2eff4dd8d9170b66297f5317bfffd3ae05b520a89d5c61ba","ContentPropagator":"001191110000802100433B10001","PropagateID":"ed287ae69e055a9baf67031544a9011d_1772466199_23843481e13b986530452f9ac4c1d1da","ReservedCode2":"5233ab75215b3ecd2eff4dd8d9170b66297f5317bfffd3ae05b520a89d5c61ba"}</vt:lpwstr>
  </property>
  <property fmtid="{D5CDD505-2E9C-101B-9397-08002B2CF9AE}" pid="3" name="ICV">
    <vt:lpwstr>303CEF5A0FCD3586D2B1A5698AF36EA5_42</vt:lpwstr>
  </property>
  <property fmtid="{D5CDD505-2E9C-101B-9397-08002B2CF9AE}" pid="4" name="KSOProductBuildVer">
    <vt:lpwstr>2052-12.1.23155.23155</vt:lpwstr>
  </property>
</Properties>
</file>