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83" r:id="rId3"/>
    <p:sldId id="30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73" r:id="rId27"/>
  </p:sldIdLst>
  <p:sldSz cx="12192000" cy="6858000"/>
  <p:notesSz cx="6858000" cy="9144000"/>
  <p:embeddedFontLst>
    <p:embeddedFont>
      <p:font typeface="Eras Medium ITC" panose="020B0602030504020804" pitchFamily="2" charset="0"/>
      <p:regular r:id="rId33"/>
    </p:embeddedFont>
    <p:embeddedFont>
      <p:font typeface="微软雅黑" pitchFamily="2" charset="-122"/>
      <p:regular r:id="rId34"/>
    </p:embeddedFont>
    <p:embeddedFont>
      <p:font typeface="STXinwei" panose="02010800040101010101" pitchFamily="2" charset="-122"/>
      <p:regular r:id="rId35"/>
    </p:embeddedFont>
    <p:embeddedFont>
      <p:font typeface="微软雅黑"/>
      <p:regular r:id="rId36"/>
    </p:embeddedFont>
    <p:embeddedFont>
      <p:font typeface="宋体" charset="0"/>
      <p:regular r:id="rId37"/>
    </p:embeddedFont>
    <p:embeddedFont>
      <p:font typeface="Eras Light ITC" panose="020B0402030504020804" pitchFamily="2" charset="0"/>
      <p:regular r:id="rId38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pos="66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_1679281038" initials="W" lastIdx="0" clrIdx="0"/>
  <p:cmAuthor id="2" name="123" initials="1" lastIdx="0" clrIdx="1"/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82D"/>
    <a:srgbClr val="E61E0F"/>
    <a:srgbClr val="FF8900"/>
    <a:srgbClr val="F03C0A"/>
    <a:srgbClr val="0079C2"/>
    <a:srgbClr val="007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116" d="100"/>
          <a:sy n="116" d="100"/>
        </p:scale>
        <p:origin x="600" y="192"/>
      </p:cViewPr>
      <p:guideLst>
        <p:guide orient="horz" pos="2201"/>
        <p:guide pos="3840"/>
        <p:guide pos="1005"/>
        <p:guide pos="6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2" charset="0"/>
                <a:ea typeface="宋体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zhiliangclub.com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2" action="ppaction://hlinkfile"/>
            </a:endParaRPr>
          </a:p>
        </p:txBody>
      </p:sp>
      <p:pic>
        <p:nvPicPr>
          <p:cNvPr id="6" name="图片 5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5210" y="81280"/>
            <a:ext cx="836295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6945" y="95250"/>
            <a:ext cx="935990" cy="39814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36576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54864" cy="3474720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/>
        </p:nvSpPr>
        <p:spPr>
          <a:xfrm>
            <a:off x="548640" y="1097280"/>
            <a:ext cx="54864" cy="731520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10515600" y="5303520"/>
            <a:ext cx="457200" cy="457200"/>
          </a:xfrm>
          <a:prstGeom prst="ellipse">
            <a:avLst/>
          </a:prstGeom>
          <a:solidFill>
            <a:srgbClr val="2B7A78">
              <a:alpha val="2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/>
        </p:nvSpPr>
        <p:spPr>
          <a:xfrm>
            <a:off x="11155680" y="5669280"/>
            <a:ext cx="274320" cy="274320"/>
          </a:xfrm>
          <a:prstGeom prst="ellipse">
            <a:avLst/>
          </a:prstGeom>
          <a:solidFill>
            <a:srgbClr val="FFB347">
              <a:alpha val="4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/>
          <p:nvPr/>
        </p:nvSpPr>
        <p:spPr>
          <a:xfrm>
            <a:off x="868680" y="1280160"/>
            <a:ext cx="7772400" cy="1188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A1A2E"/>
                </a:solidFill>
                <a:latin typeface="Arial Black" panose="020B0A04020102020204" pitchFamily="34" charset="0"/>
                <a:ea typeface="Arial Black" panose="020B0A04020102020204" pitchFamily="34" charset="-122"/>
                <a:cs typeface="Arial Black" panose="020B0A04020102020204" pitchFamily="34" charset="-120"/>
              </a:rPr>
              <a:t>深度解读QC七大工具 · 检查表</a:t>
            </a:r>
            <a:endParaRPr lang="en-US" sz="4000" b="1" dirty="0">
              <a:solidFill>
                <a:srgbClr val="1A1A2E"/>
              </a:solidFill>
              <a:latin typeface="Arial Black" panose="020B0A04020102020204" pitchFamily="34" charset="0"/>
              <a:ea typeface="Arial Black" panose="020B0A04020102020204" pitchFamily="34" charset="-122"/>
              <a:cs typeface="Arial Black" panose="020B0A04020102020204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68680" y="2423160"/>
            <a:ext cx="7772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7A78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最"简单"的工具，往往是最容易被用废的工具</a:t>
            </a:r>
            <a:endParaRPr lang="en-US" sz="2400" b="1" dirty="0">
              <a:solidFill>
                <a:srgbClr val="2B7A78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868680" y="3154680"/>
            <a:ext cx="1828800" cy="32004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868680" y="3383280"/>
            <a:ext cx="77724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B0B0B0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|  </a:t>
            </a:r>
            <a:r>
              <a:rPr lang="zh-CN" altLang="en-US" sz="1600" dirty="0">
                <a:solidFill>
                  <a:srgbClr val="666666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  |  内部资料</a:t>
            </a:r>
            <a:endParaRPr lang="zh-CN" altLang="en-US" sz="1600" dirty="0">
              <a:solidFill>
                <a:srgbClr val="666666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68680" y="3840480"/>
            <a:ext cx="274320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99999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2026年5月</a:t>
            </a:r>
            <a:endParaRPr lang="en-US" sz="13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35640" y="2194560"/>
            <a:ext cx="320040" cy="320040"/>
          </a:xfrm>
          <a:prstGeom prst="rect">
            <a:avLst/>
          </a:prstGeom>
        </p:spPr>
      </p:pic>
      <p:sp>
        <p:nvSpPr>
          <p:cNvPr id="23" name="Shape 16"/>
          <p:cNvSpPr/>
          <p:nvPr/>
        </p:nvSpPr>
        <p:spPr>
          <a:xfrm>
            <a:off x="0" y="6309360"/>
            <a:ext cx="12188952" cy="548640"/>
          </a:xfrm>
          <a:prstGeom prst="rect">
            <a:avLst/>
          </a:prstGeom>
          <a:solidFill>
            <a:srgbClr val="4974B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4" name="Text 17"/>
          <p:cNvSpPr/>
          <p:nvPr/>
        </p:nvSpPr>
        <p:spPr>
          <a:xfrm>
            <a:off x="548640" y="6327648"/>
            <a:ext cx="10972800" cy="5029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</a:t>
            </a:r>
            <a:r>
              <a:rPr lang="en-US" altLang="zh-CN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 </a:t>
            </a:r>
            <a:r>
              <a:rPr lang="en-US" altLang="zh-CN" sz="1000" dirty="0" err="1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www.zhiliangclub.com</a:t>
            </a: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altLang="zh-CN" sz="1000" dirty="0">
              <a:solidFill>
                <a:srgbClr val="FFFFFF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32104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632" y="1719072"/>
            <a:ext cx="585216" cy="585216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950976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352" y="1719072"/>
            <a:ext cx="585216" cy="585216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832104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32" y="2907792"/>
            <a:ext cx="585216" cy="585216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950976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352" y="2907792"/>
            <a:ext cx="585216" cy="58521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solidFill>
                <a:schemeClr val="bg1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5615" y="5972810"/>
            <a:ext cx="2473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知识编号：05.0</a:t>
            </a:r>
            <a:r>
              <a:rPr kumimoji="1" lang="en-US" altLang="zh-CN" sz="1400" dirty="0"/>
              <a:t>2</a:t>
            </a:r>
            <a:r>
              <a:rPr kumimoji="1" lang="zh-CN" altLang="en-US" sz="1400" dirty="0"/>
              <a:t>.0</a:t>
            </a:r>
            <a:r>
              <a:rPr kumimoji="1" lang="en-US" altLang="zh-CN" sz="1400" dirty="0"/>
              <a:t>4</a:t>
            </a:r>
            <a:endParaRPr kumimoji="1" lang="en-US" altLang="zh-CN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2.2 设计流程 &amp; 2.3 检查表格式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45720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71BB"/>
                </a:solidFill>
                <a:latin typeface="微软雅黑"/>
              </a:defRPr>
            </a:pPr>
            <a:r>
              <a:t>设计6步法：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645920"/>
            <a:ext cx="45720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Step 1  明确目的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Step 2  确定检查项目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Step 3  确定记录方式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Step 4  设计表格格式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Step 5  制定填写说明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Step 6  试运行和优化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109728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ED7D31"/>
                </a:solidFill>
                <a:latin typeface="微软雅黑"/>
              </a:defRPr>
            </a:pPr>
            <a:r>
              <a:t>四种常用格式</a:t>
            </a:r>
          </a:p>
        </p:txBody>
      </p:sp>
      <p:pic>
        <p:nvPicPr>
          <p:cNvPr id="6" name="Picture 5" descr="check_format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1645920"/>
            <a:ext cx="59436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10/26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第三章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检查表的实战案例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11/26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</a:t>
            </a:r>
            <a:r>
              <a:rPr lang="en-US"/>
              <a:t>1</a:t>
            </a:r>
            <a:r>
              <a:t>-</a:t>
            </a:r>
            <a:r>
              <a:rPr lang="en-US"/>
              <a:t>3</a:t>
            </a:r>
            <a:r>
              <a:t>：设备点检 / 5S检查 / 客户投诉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188720"/>
            <a:ext cx="3657600" cy="35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0071BB"/>
                </a:solidFill>
                <a:latin typeface="微软雅黑"/>
              </a:defRPr>
            </a:pPr>
            <a:r>
              <a:t>案例</a:t>
            </a:r>
            <a:r>
              <a:rPr lang="en-US"/>
              <a:t>1</a:t>
            </a:r>
            <a:r>
              <a:t>：设备点检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737360"/>
            <a:ext cx="36576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CNC每日点检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5个项目×3个班次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打✓/✗记录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→ 设备停机率降低40%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关键：每项有判定标准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188720"/>
            <a:ext cx="3657600" cy="35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ED7D31"/>
                </a:solidFill>
                <a:latin typeface="微软雅黑"/>
              </a:defRPr>
            </a:pPr>
            <a:r>
              <a:t>案例</a:t>
            </a:r>
            <a:r>
              <a:rPr lang="en-US"/>
              <a:t>2</a:t>
            </a:r>
            <a:r>
              <a:t>：5S检查表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737360"/>
            <a:ext cx="36576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按区域×5S维度评分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1-5分制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→ 定性→定量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→ 横向对比不同区域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→ 纵向对比改善进度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2480" y="1188720"/>
            <a:ext cx="3657600" cy="35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9B59B6"/>
                </a:solidFill>
                <a:latin typeface="微软雅黑"/>
              </a:defRPr>
            </a:pPr>
            <a:r>
              <a:t>案例</a:t>
            </a:r>
            <a:r>
              <a:rPr lang="en-US"/>
              <a:t>3</a:t>
            </a:r>
            <a:r>
              <a:t>：客户投诉记录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2480" y="1737360"/>
            <a:ext cx="36576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投诉分类+严重程度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→ 数据可直接画柏拉图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→ 发现A产品包装投诉最多</a:t>
            </a:r>
          </a:p>
          <a:p>
            <a:pPr>
              <a:spcAft>
                <a:spcPts val="200"/>
              </a:spcAft>
              <a:defRPr sz="1500">
                <a:solidFill>
                  <a:srgbClr val="444444"/>
                </a:solidFill>
                <a:latin typeface="微软雅黑"/>
              </a:defRPr>
            </a:pPr>
            <a:r>
              <a:t>→ 针对性改善包装方案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13/26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第四章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检查表的常见误区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14/26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检查表五大常见误区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误区1：项目太多，填表成负担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30-40个项目，填15分钟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控制在10-15项，填表不超过3分钟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误区2：没有操作定义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"产品外观"→全靠感觉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"表面无可见划痕、无色差"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误区3：为填表而填表，后续不分析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填完存档，从未分析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定期分析数据，用柏拉图/层别法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误区4：检查表"一次性"，从来不优化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同一张表用3年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1个月回顾，半年评审一次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误区5：检查表=质量部的事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质量部设计，生产部抵触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使用人员参与设计，看到数据价值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15/26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第五章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检查表与其他工具的组合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16/26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5.1-5.4 检查表是数据驱动的起点</a:t>
            </a:r>
          </a:p>
        </p:txBody>
      </p:sp>
      <p:pic>
        <p:nvPicPr>
          <p:cNvPr id="3" name="Picture 2" descr="check_flo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4389120"/>
            <a:ext cx="100584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检查表 + 柏拉图：收集原始数据→分析关键少数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检查表 + 层别法：设计时加入分层维度→天然可分层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检查表 + 直方图/控制图：持续收集→分析分布→监控波动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检查表 + 鱼骨图：鱼骨图提出假设→检查表收集数据验证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17/26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第六章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检查表的数字化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18/26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6.1-6.2 数字化检查表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50292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纸质检查表的局限：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数据录入：纸质→电子，额外工作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查询翻阅纸质档案，效率低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统计需人工录入电脑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纸质表格容易丢失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数字化检查表的优势：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实时录入：手机/平板直接填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自动汇总：自动生成统计图表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即时反馈：异常时自动提醒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数据安全：云端存储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097280"/>
            <a:ext cx="50292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数字化时代的原则升级：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目的明确→数据库结构设计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简单易懂→移动端UI设计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操作定义→选项+图片参考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防错设计→必填项+逻辑校验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便于分析→自动生成图表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时间记录→自动时间戳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持续改进→A/B测试优化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19/26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第七章 — 检查表的评价标准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097280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53142"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评价维度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好的标准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不好的表现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目的明确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知道数据用来分析什么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为填表而填表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项目合理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10-15项，3分钟内填完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30项以上负担重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定义清楚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每个项目有操作定义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全靠感觉判断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格式简洁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一目了然，不用思考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布局混乱要培训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便于分析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数据可直接画图统计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格式混乱无法分析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持续更新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定期回顾优化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用过就不管了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20/26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3865"/>
                </a:solidFill>
                <a:latin typeface="微软雅黑"/>
              </a:defRPr>
            </a:pPr>
            <a:r>
              <a:t>目  录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914400"/>
            <a:ext cx="2743200" cy="36576"/>
          </a:xfrm>
          <a:prstGeom prst="rect">
            <a:avLst/>
          </a:prstGeom>
          <a:solidFill>
            <a:srgbClr val="0071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828800" y="1371600"/>
            <a:ext cx="8229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第一章  检查表的本质</a:t>
            </a:r>
          </a:p>
          <a:p>
            <a:pPr>
              <a:spcAft>
                <a:spcPts val="10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第二章  检查表的设计原则</a:t>
            </a:r>
          </a:p>
          <a:p>
            <a:pPr>
              <a:spcAft>
                <a:spcPts val="10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第三章  检查表的实战案例</a:t>
            </a:r>
          </a:p>
          <a:p>
            <a:pPr>
              <a:spcAft>
                <a:spcPts val="10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第四章  检查表的常见误区</a:t>
            </a:r>
          </a:p>
          <a:p>
            <a:pPr>
              <a:spcAft>
                <a:spcPts val="10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第五章  检查表与其他工具的组合</a:t>
            </a:r>
          </a:p>
          <a:p>
            <a:pPr>
              <a:spcAft>
                <a:spcPts val="10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第六章  检查表的数字化</a:t>
            </a:r>
          </a:p>
          <a:p>
            <a:pPr>
              <a:spcAft>
                <a:spcPts val="10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第七章  检查表的评价标准</a:t>
            </a:r>
          </a:p>
          <a:p>
            <a:pPr>
              <a:spcAft>
                <a:spcPts val="10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总结：检查表的"道"与"术"</a:t>
            </a:r>
          </a:p>
          <a:p>
            <a:pPr>
              <a:spcAft>
                <a:spcPts val="10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附录：QC七大工具完整框架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2/26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总结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检查表的"道"与"术"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21/26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9144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  <a:latin typeface="微软雅黑"/>
              </a:defRPr>
            </a:pPr>
            <a:r>
              <a:t>总结：检查表的"道"与"术"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1828800"/>
            <a:ext cx="5486400" cy="2743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术（怎么设计）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先明确目的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项目控制在15项以内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每个项目有操作定义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格式简洁，定期优化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道（为什么设计）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不是"填完就完事了"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是"收集可靠的数据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  来支持决策"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是"把现场经验转化为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  可分析的数据"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828800"/>
            <a:ext cx="27432" cy="4572000"/>
          </a:xfrm>
          <a:prstGeom prst="rect">
            <a:avLst/>
          </a:prstGeom>
          <a:solidFill>
            <a:srgbClr val="FFFFFF">
              <a:lumMod val="50000"/>
              <a:lumOff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700" b="0">
                <a:solidFill>
                  <a:srgbClr val="ED7D31"/>
                </a:solidFill>
                <a:latin typeface="微软雅黑"/>
              </a:defRPr>
            </a:pPr>
            <a:r>
              <a:t>检查表最大的价值——让你有数据可说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94360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DCF0"/>
                </a:solidFill>
                <a:latin typeface="微软雅黑"/>
              </a:defRPr>
            </a:pPr>
            <a:r>
              <a:t>没有数据，你只能"我觉得"；有了数据，你可以说"数据显示"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22/26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附录：QC七大工具完整框架 — 用数据说话</a:t>
            </a:r>
          </a:p>
        </p:txBody>
      </p:sp>
      <p:pic>
        <p:nvPicPr>
          <p:cNvPr id="3" name="Picture 2" descr="check_summary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23/26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微软雅黑"/>
              </a:defRPr>
            </a:pPr>
            <a:r>
              <a:t>系列</a:t>
            </a:r>
            <a:r>
              <a:rPr lang="zh-CN"/>
              <a:t>之一</a:t>
            </a:r>
            <a:endParaRPr lang="zh-CN"/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深度解读QC七大工具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657600"/>
            <a:ext cx="100584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>
                <a:solidFill>
                  <a:srgbClr val="C8DCF0"/>
                </a:solidFill>
                <a:latin typeface="微软雅黑"/>
              </a:defRPr>
            </a:pPr>
            <a:r>
              <a:t>第1期 </a:t>
            </a:r>
            <a:r>
              <a:rPr lang="zh-CN"/>
              <a:t>检查表</a:t>
            </a:r>
            <a:r>
              <a:t> → 第2期 </a:t>
            </a:r>
            <a:r>
              <a:rPr lang="zh-CN"/>
              <a:t>层别法</a:t>
            </a:r>
            <a:r>
              <a:t> → 第3期 </a:t>
            </a:r>
            <a:r>
              <a:rPr>
                <a:sym typeface="+mn-ea"/>
              </a:rPr>
              <a:t>柏拉图</a:t>
            </a:r>
            <a:endParaRPr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206240"/>
            <a:ext cx="100584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>
                <a:solidFill>
                  <a:srgbClr val="C8DCF0"/>
                </a:solidFill>
                <a:latin typeface="微软雅黑"/>
              </a:defRPr>
            </a:pPr>
            <a:r>
              <a:t>第4期 </a:t>
            </a:r>
            <a:r>
              <a:rPr lang="zh-CN"/>
              <a:t>鱼骨图</a:t>
            </a:r>
            <a:r>
              <a:t> → 第5期 </a:t>
            </a:r>
            <a:r>
              <a:rPr lang="zh-CN"/>
              <a:t>散点图</a:t>
            </a:r>
            <a:r>
              <a:t> → 第6期 </a:t>
            </a:r>
            <a:r>
              <a:rPr lang="zh-CN"/>
              <a:t>直方图</a:t>
            </a:r>
            <a:endParaRPr lang="zh-CN"/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0584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>
                <a:solidFill>
                  <a:srgbClr val="C8DCF0"/>
                </a:solidFill>
                <a:latin typeface="微软雅黑"/>
              </a:defRPr>
            </a:pPr>
            <a:r>
              <a:t>第7期 </a:t>
            </a:r>
            <a:r>
              <a:rPr lang="zh-CN"/>
              <a:t>控制图</a:t>
            </a:r>
            <a:endParaRPr lang="zh-CN"/>
          </a:p>
        </p:txBody>
      </p:sp>
      <p:sp>
        <p:nvSpPr>
          <p:cNvPr id="7" name="Rectangle 6"/>
          <p:cNvSpPr/>
          <p:nvPr/>
        </p:nvSpPr>
        <p:spPr>
          <a:xfrm>
            <a:off x="2743200" y="5303520"/>
            <a:ext cx="6400800" cy="3657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5486400"/>
            <a:ext cx="100584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0">
                <a:solidFill>
                  <a:srgbClr val="FFC864"/>
                </a:solidFill>
                <a:latin typeface="微软雅黑"/>
              </a:defRPr>
            </a:pPr>
            <a:r>
              <a:t>不要做"会用工具"的质量工程师，要做"会选工具"的质量工程师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603504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>
                <a:solidFill>
                  <a:srgbClr val="C8DCF0"/>
                </a:solidFill>
                <a:latin typeface="微软雅黑"/>
              </a:defRPr>
            </a:pPr>
            <a:r>
              <a:t>卓越质量智库  ·  与你一起持续改进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24/26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782820" y="2209800"/>
            <a:ext cx="2835910" cy="165544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Thanks</a:t>
            </a:r>
            <a:r>
              <a:rPr lang="zh-CN" altLang="en-US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！谢谢！</a:t>
            </a:r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4800" dirty="0">
              <a:solidFill>
                <a:srgbClr val="40404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写在前面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"最简单的工具，往往是最容易被用废的工具。"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检查表——QC七大手法中最"简单"的一个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简单到几乎每个QC都会用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但正因为太简单了，很少有人认真思考：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什么样的检查表能真正解决问题？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什么样的检查表只是"走形式"？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一个设计好的检查表 → 数据收集轻松、准确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一个设计差的检查表 → 现场应付了事、数据无价值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3/26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第一章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检查表的本质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4/26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1.1-1.2 什么是检查表 &amp; 两种类型</a:t>
            </a:r>
          </a:p>
        </p:txBody>
      </p:sp>
      <p:pic>
        <p:nvPicPr>
          <p:cNvPr id="3" name="Picture 2" descr="check_type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5/26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1.4 检查表 vs 普通数据记录表</a:t>
            </a:r>
          </a:p>
        </p:txBody>
      </p:sp>
      <p:pic>
        <p:nvPicPr>
          <p:cNvPr id="3" name="Picture 2" descr="check_good_vs_ba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6/26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1.3 检查表的三大作用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097280"/>
          <a:ext cx="1051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85800"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作用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说明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适用场景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标准化数据收集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确保不同人员用统一方式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日常检验、巡检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防止遗漏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结构化表格避免遗忘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设备点检、安全检查</a:t>
                      </a: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提高效率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打勾比写文字更快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批量数据记录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7/26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第二章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检查表的设计原则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8/26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2.1 检查表设计七项原则</a:t>
            </a:r>
          </a:p>
        </p:txBody>
      </p:sp>
      <p:pic>
        <p:nvPicPr>
          <p:cNvPr id="3" name="Picture 2" descr="check_principle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9/26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2092</Words>
  <Application>WPS 演示</Application>
  <PresentationFormat>宽屏</PresentationFormat>
  <Paragraphs>323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8" baseType="lpstr">
      <vt:lpstr>Arial</vt:lpstr>
      <vt:lpstr>宋体</vt:lpstr>
      <vt:lpstr>Wingdings</vt:lpstr>
      <vt:lpstr>Eras Medium ITC</vt:lpstr>
      <vt:lpstr>微软雅黑</vt:lpstr>
      <vt:lpstr>儷宋 Pro</vt:lpstr>
      <vt:lpstr>Calibri</vt:lpstr>
      <vt:lpstr>Helvetica Neue</vt:lpstr>
      <vt:lpstr>汉仪书宋二KW</vt:lpstr>
      <vt:lpstr>Arial Black</vt:lpstr>
      <vt:lpstr>Arial Black</vt:lpstr>
      <vt:lpstr>Arial Black</vt:lpstr>
      <vt:lpstr>Calibri</vt:lpstr>
      <vt:lpstr>Calibri</vt:lpstr>
      <vt:lpstr>STXinwei</vt:lpstr>
      <vt:lpstr>微软雅黑</vt:lpstr>
      <vt:lpstr>宋体</vt:lpstr>
      <vt:lpstr>宋体-简</vt:lpstr>
      <vt:lpstr>Arial Unicode MS</vt:lpstr>
      <vt:lpstr>Eras Light ITC</vt:lpstr>
      <vt:lpstr>Segoe UI</vt:lpstr>
      <vt:lpstr>苹方-简</vt:lpstr>
      <vt:lpstr>微软雅黑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Thanks！谢谢！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Gavin Yan</dc:creator>
  <cp:lastModifiedBy>王林</cp:lastModifiedBy>
  <cp:revision>71</cp:revision>
  <dcterms:created xsi:type="dcterms:W3CDTF">2026-05-03T13:20:46Z</dcterms:created>
  <dcterms:modified xsi:type="dcterms:W3CDTF">2026-05-03T13:20:46Z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2052-12.1.25869.25869</vt:lpwstr>
  </property>
  <property fmtid="{D5CDD505-2E9C-101B-9397-08002B2CF9AE}" pid="3" name="ICV">
    <vt:lpwstr>F73CC889C48B0708003DF769041EA750_43</vt:lpwstr>
  </property>
</Properties>
</file>