
<file path=[Content_Types].xml><?xml version="1.0" encoding="utf-8"?>
<Types xmlns="http://schemas.openxmlformats.org/package/2006/content-types">
  <Default Extension="svg" ContentType="image/svg+xml"/>
  <Default Extension="png" ContentType="image/png"/>
  <Default Extension="xml" ContentType="application/xml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docProps/core.xml" ContentType="application/vnd.openxmlformats-package.core-properties+xml"/>
  <Override PartName="/ppt/slides/slide3.xml" ContentType="application/vnd.openxmlformats-officedocument.presentationml.slide+xml"/>
  <Override PartName="/ppt/slides/slide16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s/slide2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s/slide12.xml" ContentType="application/vnd.openxmlformats-officedocument.presentationml.slide+xml"/>
  <Override PartName="/docProps/app.xml" ContentType="application/vnd.openxmlformats-officedocument.extended-properties+xml"/>
  <Override PartName="/ppt/slides/slide9.xml" ContentType="application/vnd.openxmlformats-officedocument.presentationml.slide+xml"/>
  <Override PartName="/ppt/slides/slide7.xml" ContentType="application/vnd.openxmlformats-officedocument.presentationml.slide+xml"/>
  <Override PartName="/ppt/theme/theme1.xml" ContentType="application/vnd.openxmlformats-officedocument.theme+xml"/>
  <Override PartName="/ppt/slides/slide6.xml" ContentType="application/vnd.openxmlformats-officedocument.presentationml.slide+xml"/>
  <Override PartName="/ppt/slideLayouts/slideLayout1.xml" ContentType="application/vnd.openxmlformats-officedocument.presentationml.slideLayout+xml"/>
</Types>
</file>

<file path=_rels/.rels><?xml version="1.0" encoding="UTF-8" standalone="yes"?><Relationships xmlns="http://schemas.openxmlformats.org/package/2006/relationships"><Relationship Id="rId2" Type="http://schemas.openxmlformats.org/officeDocument/2006/relationships/extended-properties" Target="docProps/app.xml" /><Relationship Id="rId1" Type="http://schemas.openxmlformats.org/package/2006/relationships/metadata/core-properties" Target="docProps/core.xml" /><Relationship Id="rId0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1">
  <p:sldMasterIdLst>
    <p:sldMasterId id="2147483648" r:id="rId0"/>
  </p:sldMasterIdLst>
  <p:notesMasterIdLst>
    <p:notesMasterId r:id="rId19"/>
  </p:notesMasterIdLst>
  <p:sldIdLst>
    <p:sldId id="256" r:id="rId1"/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uri="{E76CE94A-603C-4142-B9EB-6D1370010A27}"/>
    <p:ext uri="{D31A062A-798A-4329-ABDD-BBA856620510}"/>
    <p:ext uri="{FD5EFAAD-0ECE-453E-9831-46B23BE46B34}"/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9" Type="http://schemas.openxmlformats.org/officeDocument/2006/relationships/slide" Target="slides/slide9.xml" /><Relationship Id="rId6" Type="http://schemas.openxmlformats.org/officeDocument/2006/relationships/slide" Target="slides/slide6.xml" /><Relationship Id="rId3" Type="http://schemas.openxmlformats.org/officeDocument/2006/relationships/slide" Target="slides/slide3.xml" /><Relationship Id="rId2" Type="http://schemas.openxmlformats.org/officeDocument/2006/relationships/slide" Target="slides/slide2.xml" /><Relationship Id="rId20" Type="http://schemas.openxmlformats.org/officeDocument/2006/relationships/presProps" Target="presProps.xml" /><Relationship Id="rId18" Type="http://schemas.openxmlformats.org/officeDocument/2006/relationships/slide" Target="slides/slide18.xml" /><Relationship Id="rId17" Type="http://schemas.openxmlformats.org/officeDocument/2006/relationships/slide" Target="slides/slide17.xml" /><Relationship Id="rId16" Type="http://schemas.openxmlformats.org/officeDocument/2006/relationships/slide" Target="slides/slide16.xml" /><Relationship Id="rId5" Type="http://schemas.openxmlformats.org/officeDocument/2006/relationships/slide" Target="slides/slide5.xml" /><Relationship Id="rId4" Type="http://schemas.openxmlformats.org/officeDocument/2006/relationships/slide" Target="slides/slide4.xml" /><Relationship Id="rId11" Type="http://schemas.openxmlformats.org/officeDocument/2006/relationships/slide" Target="slides/slide11.xml" /><Relationship Id="rId14" Type="http://schemas.openxmlformats.org/officeDocument/2006/relationships/slide" Target="slides/slide14.xml" /><Relationship Id="rId10" Type="http://schemas.openxmlformats.org/officeDocument/2006/relationships/slide" Target="slides/slide10.xml" /><Relationship Id="rId8" Type="http://schemas.openxmlformats.org/officeDocument/2006/relationships/slide" Target="slides/slide8.xml" /><Relationship Id="rId7" Type="http://schemas.openxmlformats.org/officeDocument/2006/relationships/slide" Target="slides/slide7.xml" /><Relationship Id="rId12" Type="http://schemas.openxmlformats.org/officeDocument/2006/relationships/slide" Target="slides/slide12.xml" /><Relationship Id="rId22" Type="http://schemas.openxmlformats.org/officeDocument/2006/relationships/viewProps" Target="viewProps.xml" /><Relationship Id="rId15" Type="http://schemas.openxmlformats.org/officeDocument/2006/relationships/slide" Target="slides/slide15.xml" /><Relationship Id="rId1" Type="http://schemas.openxmlformats.org/officeDocument/2006/relationships/slide" Target="slides/slide1.xml" /><Relationship Id="rId21" Type="http://schemas.openxmlformats.org/officeDocument/2006/relationships/tableStyles" Target="tableStyles.xml" /><Relationship Id="rId19" Type="http://schemas.openxmlformats.org/officeDocument/2006/relationships/notesMaster" Target="notesMasters/notesMaster1.xml" /><Relationship Id="rId13" Type="http://schemas.openxmlformats.org/officeDocument/2006/relationships/slide" Target="slides/slide13.xml" /><Relationship Id="rId0" Type="http://schemas.openxmlformats.org/officeDocument/2006/relationships/slideMaster" Target="slideMasters/slideMaster1.xml" /></Relationships>
</file>

<file path=ppt/notesMasters/_rels/notesMaster1.xml.rels><?xml version="1.0" encoding="UTF-8" standalone="yes"?><Relationships xmlns="http://schemas.openxmlformats.org/package/2006/relationships"><Relationship Id="rId0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 /><Relationship Id="rId0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0"/>
  </p:sldLayoutIdLst>
  <p:hf sldNum="0" hdr="0" ftr="0" dt="0"/>
  <p:txStyles>
    <p:titleStyle>
      <a:lvl1pPr algn="ctr" defTabSz="914400" rtl="0" eaLnBrk="1" latinLnBrk="0" hangingPunct="1">
        <a:spcBef>
          <a:spcPct val="1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3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image" Target="media/image12.svg" /><Relationship Id="rId0" Type="http://schemas.openxmlformats.org/officeDocument/2006/relationships/slideLayout" Target="../slideLayouts/slideLayout1.xml" 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image" Target="media/image13.png" /><Relationship Id="rId0" Type="http://schemas.openxmlformats.org/officeDocument/2006/relationships/slideLayout" Target="../slideLayouts/slideLayout1.xml" 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image" Target="media/image10.svg" /><Relationship Id="rId0" Type="http://schemas.openxmlformats.org/officeDocument/2006/relationships/slideLayout" Target="../slideLayouts/slideLayout1.xml" /></Relationships>
</file>

<file path=ppt/slides/_rels/slide7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8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9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image" Target="media/image2.png" /><Relationship Id="rId0" Type="http://schemas.openxmlformats.org/officeDocument/2006/relationships/slideLayout" Target="../slideLayouts/slideLayout1.xml" /></Relationships>
</file>

<file path=ppt/slides/_rels/slide1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image" Target="media/image3.png" /><Relationship Id="rId0" Type="http://schemas.openxmlformats.org/officeDocument/2006/relationships/slideLayout" Target="../slideLayouts/slideLayout1.xml" /></Relationships>
</file>

<file path=ppt/slides/_rels/slide13.xml.rels><?xml version="1.0" encoding="UTF-8" standalone="yes"?><Relationships xmlns="http://schemas.openxmlformats.org/package/2006/relationships"><Relationship Id="rId5" Type="http://schemas.openxmlformats.org/officeDocument/2006/relationships/image" Target="media/image8.svg" /><Relationship Id="rId3" Type="http://schemas.openxmlformats.org/officeDocument/2006/relationships/image" Target="media/image6.svg" /><Relationship Id="rId2" Type="http://schemas.openxmlformats.org/officeDocument/2006/relationships/image" Target="media/image5.svg" /><Relationship Id="rId4" Type="http://schemas.openxmlformats.org/officeDocument/2006/relationships/image" Target="media/image7.svg" /><Relationship Id="rId1" Type="http://schemas.openxmlformats.org/officeDocument/2006/relationships/image" Target="media/image4.svg" /><Relationship Id="rId0" Type="http://schemas.openxmlformats.org/officeDocument/2006/relationships/slideLayout" Target="../slideLayouts/slideLayout1.xml" 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image" Target="media/image9.svg" /><Relationship Id="rId0" Type="http://schemas.openxmlformats.org/officeDocument/2006/relationships/slideLayout" Target="../slideLayouts/slideLayout1.xml" /></Relationships>
</file>

<file path=ppt/slides/_rels/slide15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6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image" Target="media/image10.svg" /><Relationship Id="rId0" Type="http://schemas.openxmlformats.org/officeDocument/2006/relationships/slideLayout" Target="../slideLayouts/slideLayout1.xml" 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320040"/>
            <a:ext cx="1549101" cy="6583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868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97280" y="1371600"/>
            <a:ext cx="98755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65760" tIns="457200"/>
          <a:lstStyle/>
          <a:p>
            <a:pPr algn="ctr">
              <a:defRPr sz="4400" b="1">
                <a:solidFill>
                  <a:srgbClr val="0EA5E9"/>
                </a:solidFill>
              </a:defRPr>
            </a:pPr>
            <a:r>
              <a:t>QC 检验实操培训</a:t>
            </a:r>
          </a:p>
          <a:p>
            <a:pPr>
              <a:defRPr sz="3200">
                <a:solidFill>
                  <a:srgbClr val="1E293B"/>
                </a:solidFill>
              </a:defRPr>
            </a:pPr>
            <a:r>
              <a:t>来料 · 制程 · 成品全流程作业标准</a:t>
            </a:r>
          </a:p>
          <a:p>
            <a:pPr>
              <a:defRPr sz="1800">
                <a:solidFill>
                  <a:srgbClr val="64748B"/>
                </a:solidFill>
              </a:defRPr>
            </a:pPr>
            <a:r>
              <a:t>新员工上岗必修 · IQC / IPQC / FQC / OQC 三检体系与异常闭环</a:t>
            </a:r>
          </a:p>
          <a:p>
            <a:pPr>
              <a:defRPr sz="1400">
                <a:solidFill>
                  <a:srgbClr val="64748B"/>
                </a:solidFill>
              </a:defRPr>
            </a:pPr>
            <a:r>
              <a:t>卓越质量智库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4114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</a:defRPr>
            </a:pPr>
            <a:r>
              <a:t>知识编号 11.1.1 · IQC/IPQC/FQC/OQC 策划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www.zhiliangclub.com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>
  <p:cSld>
    <p:spTree>
      <p:nvGrpSpPr>
        <p:cNvPr id="254" name="" descr="&lt;Slide style={{ width: 1280, height: 720, background: '#FFFFFF', padding: '20px 70px', flexDirection: 'column' }}&gt;&#10;  &lt;Box style={{ height: 96, flexDirection: 'column', justifyContent: 'flex-end', gap: 6 }}&gt;&#10;    &lt;Text style={{ fontSize: 34, fontWeight: 'bold', color: '#10403B' }}&gt;本次培训讲什么&lt;/Text&gt;&#10;    &lt;Text style={{ fontSize: 16, color: '#6C8280' }}&gt;四个章节：从体系地图，到独立完成一次合格检验&lt;/Text&gt;&#10;  &lt;/Box&gt;&#10;  &lt;Box style={{ height: 10 }} /&gt;&#10;  &lt;Box style={{ height: 540, flexDirection: 'row', gap: 36 }}&gt;&#10;    &lt;Box style={{ width: 320, background: '#10403B', borderRadius: 10, padding: '36px 32px', flexDirection: 'column' }}&gt;&#10;      &lt;Text style={{ fontSize: 14, color: 'rgba(255,255,255,0.62)', marginBottom: 18 }}&gt;培训路线图&lt;/Text&gt;&#10;      &lt;Text style={{ fontSize: 40, fontWeight: 'bold', color: '#FFFFFF', lineHeight: 1.25, marginBottom: 24 }}&gt;&#10;        从标准&lt;br /&gt;到判定&#10;      &lt;/Text&gt;&#10;      &lt;Box style={{ width: 40, height: 4, background: '#D9822B', marginBottom: 24 }} /&gt;&#10;      &lt;Text style={{ fontSize: 16, color: 'rgba(255,255,255,0.88)', lineHeight: 1.7 }}&gt;&#10;        不讲理论推导，只讲你明天上岗就要用的动作——看哪本标准、用什么量具、怎么取样、怎么判定、异常往哪里抛。&#10;      &lt;/Text&gt;&#10;      &lt;Box style={{ marginTop: 'auto', flexDirection: 'row', alignItems: 'center', gap: 10 }}&gt;&#10;        &lt;Text style={{ fontSize: 15, fontWeight: 'bold', color: '#1E7F6E', fontFamily: '&quot;DIN Alternate&quot;, &quot;Helvetica Neue&quot;, Arial, sans-serif' }}&gt;4 章&lt;/Text&gt;&#10;        &lt;Box style={{ width: 1, height: 14, background: 'rgba(255,255,255,0.3)' }} /&gt;&#10;        &lt;Text style={{ fontSize: 15, fontWeight: 'bold', color: '#1E7F6E', fontFamily: '&quot;DIN Alternate&quot;, &quot;Helvetica Neue&quot;, Arial, sans-serif' }}&gt;18 页&lt;/Text&gt;&#10;      &lt;/Box&gt;&#10;    &lt;/Box&gt;&#10;    &lt;Box style={{ flex: 1, flexDirection: 'column' }}&gt;&#10;      {[&#10;        { n: '01', t: '检验总览与上岗准备', d: '认识三检体系在厂内的位置，学会量具内校怎么做、检验记录怎么填，上岗前先把标准、量具、记录备齐。' },&#10;        { n: '02', t: '来料检验 IQC', d: '学会按抽样方案取样，掌握开箱核对、外观检验与四色标识的用法，把不合格挡在厂门之外。' },&#10;        { n: '03', t: '制程检验 IPQC', d: '掌握首件确认的触发条件与判定动作，学会按固定路线巡检，用 Cpk 判断制程是否真的稳定。' },&#10;        { n: '04', t: '成品出厂检验与异常闭环', d: '看懂玻璃专项检验项目与判定依据，掌握不合格品四步闭环，出货放行前再做一次确认。' },&#10;      ].map((item, idx) =&gt; (&#10;        &lt;Box key={idx} style={{&#10;          flex: 1, flexDirection: 'row', gap: 20, alignItems: 'flex-start',&#10;          paddingTop: 20, paddingBottom: 20,&#10;          borderBottom: idx &lt; 3 ? '1px solid #ECF4F1' : 'none',&#10;        }}&gt;&#10;          &lt;Text style={{ fontSize: 28, fontWeight: 'bold', color: '#1E7F6E', lineHeight: 1.1, fontFamily: '&quot;DIN Alternate&quot;, &quot;Helvetica Neue&quot;, Arial, sans-serif' }}&gt;{item.n}&lt;/Text&gt;&#10;          &lt;Box style={{ flex: 1, flexDirection: 'column', gap: 6 }}&gt;&#10;            &lt;Text style={{ fontSize: 21, fontWeight: 'bold', color: '#10403B' }}&gt;{item.t}&lt;/Text&gt;&#10;            &lt;Text style={{ fontSize: 16, color: '#6C8280', lineHeight: 1.6 }}&gt;{item.d}&lt;/Text&gt;&#10;          &lt;/Box&gt;&#10;        &lt;/Box&gt;&#10;      ))}&#10;    &lt;/Box&gt;&#10;  &lt;/Box&gt;&#10;  &lt;Box style={{ height: 10 }} /&gt;&#10;  &lt;Box style={{ height: 24, flexDirection: 'row', justifyContent: 'space-between', alignItems: 'center' }}&gt;&#10;    &lt;Text style={{ fontSize: 13, color: '#85A8A1' }}&gt;QC 检验实操培训 · 品质部&lt;/Text&gt;&#10;    &lt;Text style={{ fontSize: 14, color: '#85A8A1', fontFamily: '&quot;DIN Alternate&quot;, &quot;Helvetica Neue&quot;, Arial, sans-serif' }}&gt;02 / 18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56" name="" descr="{&quot;isTemplate&quot;:true,&quot;type&quot;:&quot;text&quot;}"/>
          <p:cNvSpPr txBox="1"/>
          <p:nvPr/>
        </p:nvSpPr>
        <p:spPr>
          <a:xfrm rot="0" flipH="0" flipV="0">
            <a:off x="666750" y="466725"/>
            <a:ext cx="108585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0403B"/>
                </a:solidFill>
                <a:latin typeface="Microsoft YaHei"/>
                <a:ea typeface="Microsoft YaHei"/>
              </a:rPr>
              <a:t>本次培训讲什么</a:t>
            </a:r>
            <a:endParaRPr/>
          </a:p>
        </p:txBody>
      </p:sp>
      <p:sp>
        <p:nvSpPr>
          <p:cNvPr id="257" name="" descr="{&quot;isTemplate&quot;:true,&quot;type&quot;:&quot;text&quot;}"/>
          <p:cNvSpPr txBox="1"/>
          <p:nvPr/>
        </p:nvSpPr>
        <p:spPr>
          <a:xfrm rot="0" flipH="0" flipV="0">
            <a:off x="666750" y="914400"/>
            <a:ext cx="108585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6C8280"/>
                </a:solidFill>
                <a:latin typeface="Microsoft YaHei"/>
                <a:ea typeface="Microsoft YaHei"/>
              </a:rPr>
              <a:t>四个章节：从体系地图，到独立完成一次合格检验</a:t>
            </a:r>
            <a:endParaRPr/>
          </a:p>
        </p:txBody>
      </p:sp>
      <p:sp>
        <p:nvSpPr>
          <p:cNvPr id="258" name=""/>
          <p:cNvSpPr/>
          <p:nvPr/>
        </p:nvSpPr>
        <p:spPr>
          <a:xfrm rot="0" flipH="0" flipV="0">
            <a:off x="666750" y="1200150"/>
            <a:ext cx="3048000" cy="5143500"/>
          </a:xfrm>
          <a:prstGeom prst="roundRect">
            <a:avLst>
              <a:gd name="adj" fmla="val 3125"/>
            </a:avLst>
          </a:prstGeom>
          <a:solidFill>
            <a:srgbClr val="10403B"/>
          </a:solidFill>
          <a:ln/>
        </p:spPr>
        <p:txBody>
          <a:bodyPr/>
          <a:p/>
        </p:txBody>
      </p:sp>
      <p:sp>
        <p:nvSpPr>
          <p:cNvPr id="259" name="" descr="{&quot;isTemplate&quot;:true,&quot;type&quot;:&quot;text&quot;}"/>
          <p:cNvSpPr txBox="1"/>
          <p:nvPr/>
        </p:nvSpPr>
        <p:spPr>
          <a:xfrm rot="0" flipH="0" flipV="0">
            <a:off x="971550" y="1543050"/>
            <a:ext cx="24384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FFFFFF">
                    <a:alpha val="62000"/>
                  </a:srgbClr>
                </a:solidFill>
                <a:latin typeface="Microsoft YaHei"/>
                <a:ea typeface="Microsoft YaHei"/>
              </a:rPr>
              <a:t>培训路线图</a:t>
            </a:r>
            <a:endParaRPr/>
          </a:p>
        </p:txBody>
      </p:sp>
      <p:sp>
        <p:nvSpPr>
          <p:cNvPr id="260" name="" descr="{&quot;isTemplate&quot;:true,&quot;type&quot;:&quot;text&quot;}"/>
          <p:cNvSpPr txBox="1"/>
          <p:nvPr/>
        </p:nvSpPr>
        <p:spPr>
          <a:xfrm rot="0" flipH="0" flipV="0">
            <a:off x="971550" y="1876425"/>
            <a:ext cx="2438400" cy="1143000"/>
          </a:xfrm>
          <a:prstGeom prst="rect"/>
        </p:spPr>
        <p:txBody>
          <a:bodyPr wrap="none" lIns="0" tIns="0" rIns="0" bIns="0"/>
          <a:p>
            <a:pPr>
              <a:lnSpc>
                <a:spcPct val="125000"/>
              </a:lnSpc>
            </a:pPr>
            <a:r>
              <a:rPr lang="zh-CN" sz="3000" b="1">
                <a:solidFill>
                  <a:srgbClr val="FFFFFF"/>
                </a:solidFill>
                <a:latin typeface="Microsoft YaHei"/>
                <a:ea typeface="Microsoft YaHei"/>
              </a:rPr>
              <a:t>从标准</a:t>
            </a:r>
            <a:endParaRPr/>
          </a:p>
          <a:p>
            <a:pPr>
              <a:lnSpc>
                <a:spcPct val="125000"/>
              </a:lnSpc>
            </a:pPr>
            <a:r>
              <a:rPr lang="zh-CN" sz="3000" b="1">
                <a:solidFill>
                  <a:srgbClr val="FFFFFF"/>
                </a:solidFill>
                <a:latin typeface="Microsoft YaHei"/>
                <a:ea typeface="Microsoft YaHei"/>
              </a:rPr>
              <a:t>到判定</a:t>
            </a:r>
            <a:endParaRPr/>
          </a:p>
        </p:txBody>
      </p:sp>
      <p:sp>
        <p:nvSpPr>
          <p:cNvPr id="261" name=""/>
          <p:cNvSpPr/>
          <p:nvPr/>
        </p:nvSpPr>
        <p:spPr>
          <a:xfrm rot="0" flipH="0" flipV="0">
            <a:off x="971550" y="3248025"/>
            <a:ext cx="381000" cy="38100"/>
          </a:xfrm>
          <a:prstGeom prst="rect">
            <a:avLst/>
          </a:prstGeom>
          <a:solidFill>
            <a:srgbClr val="D9822B"/>
          </a:solidFill>
          <a:ln/>
        </p:spPr>
        <p:txBody>
          <a:bodyPr/>
          <a:p/>
        </p:txBody>
      </p:sp>
      <p:sp>
        <p:nvSpPr>
          <p:cNvPr id="262" name="" descr="{&quot;isTemplate&quot;:true,&quot;type&quot;:&quot;text&quot;}"/>
          <p:cNvSpPr txBox="1"/>
          <p:nvPr/>
        </p:nvSpPr>
        <p:spPr>
          <a:xfrm rot="0" flipH="0" flipV="0">
            <a:off x="971550" y="3514725"/>
            <a:ext cx="2438400" cy="12477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200">
                <a:solidFill>
                  <a:srgbClr val="FFFFFF">
                    <a:alpha val="88000"/>
                  </a:srgbClr>
                </a:solidFill>
                <a:latin typeface="Microsoft YaHei"/>
                <a:ea typeface="Microsoft YaHei"/>
              </a:rPr>
              <a:t>不讲理论推导，只讲你明天上岗就要用的动作——看哪本标准、用什么量具、怎么取样、怎么判定、异常往哪里抛。</a:t>
            </a:r>
            <a:endParaRPr/>
          </a:p>
        </p:txBody>
      </p:sp>
      <p:sp>
        <p:nvSpPr>
          <p:cNvPr id="263" name="" descr="{&quot;isTemplate&quot;:true,&quot;type&quot;:&quot;text&quot;}"/>
          <p:cNvSpPr txBox="1"/>
          <p:nvPr/>
        </p:nvSpPr>
        <p:spPr>
          <a:xfrm rot="0" flipH="0" flipV="0">
            <a:off x="971550" y="5829300"/>
            <a:ext cx="2476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1E7F6E"/>
                </a:solidFill>
                <a:latin typeface="DIN Alternate"/>
                <a:ea typeface="DIN Alternate"/>
              </a:rPr>
              <a:t>4 </a:t>
            </a:r>
            <a:r>
              <a:rPr lang="zh-CN" sz="1125" b="1">
                <a:solidFill>
                  <a:srgbClr val="1E7F6E"/>
                </a:solidFill>
                <a:latin typeface="DIN Alternate"/>
                <a:ea typeface="DIN Alternate"/>
              </a:rPr>
              <a:t>章</a:t>
            </a:r>
            <a:endParaRPr/>
          </a:p>
        </p:txBody>
      </p:sp>
      <p:sp>
        <p:nvSpPr>
          <p:cNvPr id="264" name=""/>
          <p:cNvSpPr/>
          <p:nvPr/>
        </p:nvSpPr>
        <p:spPr>
          <a:xfrm rot="0" flipH="0" flipV="0">
            <a:off x="1314450" y="5848350"/>
            <a:ext cx="9525" cy="133350"/>
          </a:xfrm>
          <a:prstGeom prst="rect">
            <a:avLst/>
          </a:prstGeom>
          <a:solidFill>
            <a:srgbClr val="FFFFFF">
              <a:alpha val="30000"/>
            </a:srgbClr>
          </a:solidFill>
          <a:ln/>
        </p:spPr>
        <p:txBody>
          <a:bodyPr/>
          <a:p/>
        </p:txBody>
      </p:sp>
      <p:sp>
        <p:nvSpPr>
          <p:cNvPr id="265" name="" descr="{&quot;isTemplate&quot;:true,&quot;type&quot;:&quot;text&quot;}"/>
          <p:cNvSpPr txBox="1"/>
          <p:nvPr/>
        </p:nvSpPr>
        <p:spPr>
          <a:xfrm rot="0" flipH="0" flipV="0">
            <a:off x="1419225" y="5829300"/>
            <a:ext cx="31432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1E7F6E"/>
                </a:solidFill>
                <a:latin typeface="DIN Alternate"/>
                <a:ea typeface="DIN Alternate"/>
              </a:rPr>
              <a:t>18 </a:t>
            </a:r>
            <a:r>
              <a:rPr lang="zh-CN" sz="1125" b="1">
                <a:solidFill>
                  <a:srgbClr val="1E7F6E"/>
                </a:solidFill>
                <a:latin typeface="DIN Alternate"/>
                <a:ea typeface="DIN Alternate"/>
              </a:rPr>
              <a:t>页</a:t>
            </a:r>
            <a:endParaRPr/>
          </a:p>
        </p:txBody>
      </p:sp>
      <p:sp>
        <p:nvSpPr>
          <p:cNvPr id="266" name=""/>
          <p:cNvSpPr/>
          <p:nvPr/>
        </p:nvSpPr>
        <p:spPr>
          <a:xfrm rot="0" flipH="0" flipV="0">
            <a:off x="4057650" y="1200150"/>
            <a:ext cx="7467600" cy="1295400"/>
          </a:xfrm>
          <a:custGeom>
            <a:pathLst>
              <a:path w="784" h="136">
                <a:moveTo>
                  <a:pt x="0" y="135"/>
                </a:moveTo>
                <a:lnTo>
                  <a:pt x="784" y="135"/>
                </a:lnTo>
                <a:lnTo>
                  <a:pt x="784" y="136"/>
                </a:lnTo>
                <a:lnTo>
                  <a:pt x="0" y="136"/>
                </a:lnTo>
                <a:close/>
              </a:path>
            </a:pathLst>
          </a:custGeom>
          <a:solidFill>
            <a:srgbClr val="ECF4F1"/>
          </a:solidFill>
          <a:ln/>
        </p:spPr>
        <p:txBody>
          <a:bodyPr/>
          <a:p/>
        </p:txBody>
      </p:sp>
      <p:sp>
        <p:nvSpPr>
          <p:cNvPr id="267" name="" descr="{&quot;isTemplate&quot;:true,&quot;type&quot;:&quot;text&quot;}"/>
          <p:cNvSpPr txBox="1"/>
          <p:nvPr/>
        </p:nvSpPr>
        <p:spPr>
          <a:xfrm rot="0" flipH="0" flipV="0">
            <a:off x="4057650" y="1390650"/>
            <a:ext cx="257175" cy="352425"/>
          </a:xfrm>
          <a:prstGeom prst="rect"/>
        </p:spPr>
        <p:txBody>
          <a:bodyPr wrap="none" lIns="0" tIns="0" rIns="0" bIns="0"/>
          <a:p>
            <a:pPr>
              <a:lnSpc>
                <a:spcPct val="110000"/>
              </a:lnSpc>
            </a:pPr>
            <a:r>
              <a:rPr lang="en-US" sz="2100" b="1">
                <a:solidFill>
                  <a:srgbClr val="1E7F6E"/>
                </a:solidFill>
                <a:latin typeface="DIN Alternate"/>
                <a:ea typeface="DIN Alternate"/>
              </a:rPr>
              <a:t>01</a:t>
            </a:r>
            <a:endParaRPr/>
          </a:p>
        </p:txBody>
      </p:sp>
      <p:sp>
        <p:nvSpPr>
          <p:cNvPr id="268" name="" descr="{&quot;isTemplate&quot;:true,&quot;type&quot;:&quot;text&quot;}"/>
          <p:cNvSpPr txBox="1"/>
          <p:nvPr/>
        </p:nvSpPr>
        <p:spPr>
          <a:xfrm rot="0" flipH="0" flipV="0">
            <a:off x="4505325" y="1390650"/>
            <a:ext cx="7019925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10403B"/>
                </a:solidFill>
                <a:latin typeface="Microsoft YaHei"/>
                <a:ea typeface="Microsoft YaHei"/>
              </a:rPr>
              <a:t>检验总览与上岗准备</a:t>
            </a:r>
            <a:endParaRPr/>
          </a:p>
        </p:txBody>
      </p:sp>
      <p:sp>
        <p:nvSpPr>
          <p:cNvPr id="269" name="" descr="{&quot;isTemplate&quot;:true,&quot;type&quot;:&quot;text&quot;}"/>
          <p:cNvSpPr txBox="1"/>
          <p:nvPr/>
        </p:nvSpPr>
        <p:spPr>
          <a:xfrm rot="0" flipH="0" flipV="0">
            <a:off x="4505325" y="1695450"/>
            <a:ext cx="7019925" cy="5905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200">
                <a:solidFill>
                  <a:srgbClr val="6C8280"/>
                </a:solidFill>
                <a:latin typeface="Microsoft YaHei"/>
                <a:ea typeface="Microsoft YaHei"/>
              </a:rPr>
              <a:t>认识三检体系在厂内的位置，学会量具内校怎么做、检验记录怎么填，上岗前先把标准、量具、记录备齐。</a:t>
            </a:r>
            <a:endParaRPr/>
          </a:p>
        </p:txBody>
      </p:sp>
      <p:sp>
        <p:nvSpPr>
          <p:cNvPr id="270" name=""/>
          <p:cNvSpPr/>
          <p:nvPr/>
        </p:nvSpPr>
        <p:spPr>
          <a:xfrm rot="0" flipH="0" flipV="0">
            <a:off x="4057650" y="2486025"/>
            <a:ext cx="7467600" cy="1304925"/>
          </a:xfrm>
          <a:custGeom>
            <a:pathLst>
              <a:path w="784" h="137">
                <a:moveTo>
                  <a:pt x="0" y="136"/>
                </a:moveTo>
                <a:lnTo>
                  <a:pt x="784" y="136"/>
                </a:lnTo>
                <a:lnTo>
                  <a:pt x="784" y="137"/>
                </a:lnTo>
                <a:lnTo>
                  <a:pt x="0" y="137"/>
                </a:lnTo>
                <a:close/>
              </a:path>
            </a:pathLst>
          </a:custGeom>
          <a:solidFill>
            <a:srgbClr val="ECF4F1"/>
          </a:solidFill>
          <a:ln/>
        </p:spPr>
        <p:txBody>
          <a:bodyPr/>
          <a:p/>
        </p:txBody>
      </p:sp>
      <p:sp>
        <p:nvSpPr>
          <p:cNvPr id="271" name="" descr="{&quot;isTemplate&quot;:true,&quot;type&quot;:&quot;text&quot;}"/>
          <p:cNvSpPr txBox="1"/>
          <p:nvPr/>
        </p:nvSpPr>
        <p:spPr>
          <a:xfrm rot="0" flipH="0" flipV="0">
            <a:off x="4057650" y="2676525"/>
            <a:ext cx="257175" cy="352425"/>
          </a:xfrm>
          <a:prstGeom prst="rect"/>
        </p:spPr>
        <p:txBody>
          <a:bodyPr wrap="none" lIns="0" tIns="0" rIns="0" bIns="0"/>
          <a:p>
            <a:pPr>
              <a:lnSpc>
                <a:spcPct val="110000"/>
              </a:lnSpc>
            </a:pPr>
            <a:r>
              <a:rPr lang="en-US" sz="2100" b="1">
                <a:solidFill>
                  <a:srgbClr val="1E7F6E"/>
                </a:solidFill>
                <a:latin typeface="DIN Alternate"/>
                <a:ea typeface="DIN Alternate"/>
              </a:rPr>
              <a:t>02</a:t>
            </a:r>
            <a:endParaRPr/>
          </a:p>
        </p:txBody>
      </p:sp>
      <p:sp>
        <p:nvSpPr>
          <p:cNvPr id="272" name="" descr="{&quot;isTemplate&quot;:true,&quot;type&quot;:&quot;text&quot;}"/>
          <p:cNvSpPr txBox="1"/>
          <p:nvPr/>
        </p:nvSpPr>
        <p:spPr>
          <a:xfrm rot="0" flipH="0" flipV="0">
            <a:off x="4505325" y="2676525"/>
            <a:ext cx="7019925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10403B"/>
                </a:solidFill>
                <a:latin typeface="Microsoft YaHei"/>
                <a:ea typeface="Microsoft YaHei"/>
              </a:rPr>
              <a:t>来料检验</a:t>
            </a:r>
            <a:r>
              <a:rPr lang="en-US" sz="1575" b="1">
                <a:solidFill>
                  <a:srgbClr val="10403B"/>
                </a:solidFill>
                <a:latin typeface="Microsoft YaHei"/>
                <a:ea typeface="Microsoft YaHei"/>
              </a:rPr>
              <a:t> IQC</a:t>
            </a:r>
            <a:endParaRPr/>
          </a:p>
        </p:txBody>
      </p:sp>
      <p:sp>
        <p:nvSpPr>
          <p:cNvPr id="273" name="" descr="{&quot;isTemplate&quot;:true,&quot;type&quot;:&quot;text&quot;}"/>
          <p:cNvSpPr txBox="1"/>
          <p:nvPr/>
        </p:nvSpPr>
        <p:spPr>
          <a:xfrm rot="0" flipH="0" flipV="0">
            <a:off x="4505325" y="2981325"/>
            <a:ext cx="7019925" cy="2952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200">
                <a:solidFill>
                  <a:srgbClr val="6C8280"/>
                </a:solidFill>
                <a:latin typeface="Microsoft YaHei"/>
                <a:ea typeface="Microsoft YaHei"/>
              </a:rPr>
              <a:t>学会按抽样方案取样，掌握开箱核对、外观检验与四色标识的用法，把不合格挡在厂门之外。</a:t>
            </a:r>
            <a:endParaRPr/>
          </a:p>
        </p:txBody>
      </p:sp>
      <p:sp>
        <p:nvSpPr>
          <p:cNvPr id="274" name=""/>
          <p:cNvSpPr/>
          <p:nvPr/>
        </p:nvSpPr>
        <p:spPr>
          <a:xfrm rot="0" flipH="0" flipV="0">
            <a:off x="4057650" y="3781425"/>
            <a:ext cx="7467600" cy="1295400"/>
          </a:xfrm>
          <a:custGeom>
            <a:pathLst>
              <a:path w="784" h="136">
                <a:moveTo>
                  <a:pt x="0" y="135"/>
                </a:moveTo>
                <a:lnTo>
                  <a:pt x="784" y="135"/>
                </a:lnTo>
                <a:lnTo>
                  <a:pt x="784" y="136"/>
                </a:lnTo>
                <a:lnTo>
                  <a:pt x="0" y="136"/>
                </a:lnTo>
                <a:close/>
              </a:path>
            </a:pathLst>
          </a:custGeom>
          <a:solidFill>
            <a:srgbClr val="ECF4F1"/>
          </a:solidFill>
          <a:ln/>
        </p:spPr>
        <p:txBody>
          <a:bodyPr/>
          <a:p/>
        </p:txBody>
      </p:sp>
      <p:sp>
        <p:nvSpPr>
          <p:cNvPr id="275" name="" descr="{&quot;isTemplate&quot;:true,&quot;type&quot;:&quot;text&quot;}"/>
          <p:cNvSpPr txBox="1"/>
          <p:nvPr/>
        </p:nvSpPr>
        <p:spPr>
          <a:xfrm rot="0" flipH="0" flipV="0">
            <a:off x="4057650" y="3971925"/>
            <a:ext cx="257175" cy="352425"/>
          </a:xfrm>
          <a:prstGeom prst="rect"/>
        </p:spPr>
        <p:txBody>
          <a:bodyPr wrap="none" lIns="0" tIns="0" rIns="0" bIns="0"/>
          <a:p>
            <a:pPr>
              <a:lnSpc>
                <a:spcPct val="110000"/>
              </a:lnSpc>
            </a:pPr>
            <a:r>
              <a:rPr lang="en-US" sz="2100" b="1">
                <a:solidFill>
                  <a:srgbClr val="1E7F6E"/>
                </a:solidFill>
                <a:latin typeface="DIN Alternate"/>
                <a:ea typeface="DIN Alternate"/>
              </a:rPr>
              <a:t>03</a:t>
            </a:r>
            <a:endParaRPr/>
          </a:p>
        </p:txBody>
      </p:sp>
      <p:sp>
        <p:nvSpPr>
          <p:cNvPr id="276" name="" descr="{&quot;isTemplate&quot;:true,&quot;type&quot;:&quot;text&quot;}"/>
          <p:cNvSpPr txBox="1"/>
          <p:nvPr/>
        </p:nvSpPr>
        <p:spPr>
          <a:xfrm rot="0" flipH="0" flipV="0">
            <a:off x="4505325" y="3971925"/>
            <a:ext cx="7019925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10403B"/>
                </a:solidFill>
                <a:latin typeface="Microsoft YaHei"/>
                <a:ea typeface="Microsoft YaHei"/>
              </a:rPr>
              <a:t>制程检验</a:t>
            </a:r>
            <a:r>
              <a:rPr lang="en-US" sz="1575" b="1">
                <a:solidFill>
                  <a:srgbClr val="10403B"/>
                </a:solidFill>
                <a:latin typeface="Microsoft YaHei"/>
                <a:ea typeface="Microsoft YaHei"/>
              </a:rPr>
              <a:t> IPQC</a:t>
            </a:r>
            <a:endParaRPr/>
          </a:p>
        </p:txBody>
      </p:sp>
      <p:sp>
        <p:nvSpPr>
          <p:cNvPr id="277" name="" descr="{&quot;isTemplate&quot;:true,&quot;type&quot;:&quot;text&quot;}"/>
          <p:cNvSpPr txBox="1"/>
          <p:nvPr/>
        </p:nvSpPr>
        <p:spPr>
          <a:xfrm rot="0" flipH="0" flipV="0">
            <a:off x="4505325" y="4276725"/>
            <a:ext cx="7019925" cy="2952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200">
                <a:solidFill>
                  <a:srgbClr val="6C8280"/>
                </a:solidFill>
                <a:latin typeface="Microsoft YaHei"/>
                <a:ea typeface="Microsoft YaHei"/>
              </a:rPr>
              <a:t>掌握首件确认的触发条件与判定动作，学会按固定路线巡检，用</a:t>
            </a:r>
            <a:r>
              <a:rPr lang="en-US" sz="1200">
                <a:solidFill>
                  <a:srgbClr val="6C8280"/>
                </a:solidFill>
                <a:latin typeface="Microsoft YaHei"/>
                <a:ea typeface="Microsoft YaHei"/>
              </a:rPr>
              <a:t> Cpk </a:t>
            </a:r>
            <a:r>
              <a:rPr lang="zh-CN" sz="1200">
                <a:solidFill>
                  <a:srgbClr val="6C8280"/>
                </a:solidFill>
                <a:latin typeface="Microsoft YaHei"/>
                <a:ea typeface="Microsoft YaHei"/>
              </a:rPr>
              <a:t>判断制程是否真的稳定。</a:t>
            </a:r>
            <a:endParaRPr/>
          </a:p>
        </p:txBody>
      </p:sp>
      <p:sp>
        <p:nvSpPr>
          <p:cNvPr id="278" name="" descr="{&quot;isTemplate&quot;:true,&quot;type&quot;:&quot;text&quot;}"/>
          <p:cNvSpPr txBox="1"/>
          <p:nvPr/>
        </p:nvSpPr>
        <p:spPr>
          <a:xfrm rot="0" flipH="0" flipV="0">
            <a:off x="4057650" y="5257800"/>
            <a:ext cx="257175" cy="352425"/>
          </a:xfrm>
          <a:prstGeom prst="rect"/>
        </p:spPr>
        <p:txBody>
          <a:bodyPr wrap="none" lIns="0" tIns="0" rIns="0" bIns="0"/>
          <a:p>
            <a:pPr>
              <a:lnSpc>
                <a:spcPct val="110000"/>
              </a:lnSpc>
            </a:pPr>
            <a:r>
              <a:rPr lang="en-US" sz="2100" b="1">
                <a:solidFill>
                  <a:srgbClr val="1E7F6E"/>
                </a:solidFill>
                <a:latin typeface="DIN Alternate"/>
                <a:ea typeface="DIN Alternate"/>
              </a:rPr>
              <a:t>04</a:t>
            </a:r>
            <a:endParaRPr/>
          </a:p>
        </p:txBody>
      </p:sp>
      <p:sp>
        <p:nvSpPr>
          <p:cNvPr id="279" name="" descr="{&quot;isTemplate&quot;:true,&quot;type&quot;:&quot;text&quot;}"/>
          <p:cNvSpPr txBox="1"/>
          <p:nvPr/>
        </p:nvSpPr>
        <p:spPr>
          <a:xfrm rot="0" flipH="0" flipV="0">
            <a:off x="4505325" y="5257800"/>
            <a:ext cx="7019925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10403B"/>
                </a:solidFill>
                <a:latin typeface="Microsoft YaHei"/>
                <a:ea typeface="Microsoft YaHei"/>
              </a:rPr>
              <a:t>成品出厂检验与异常闭环</a:t>
            </a:r>
            <a:endParaRPr/>
          </a:p>
        </p:txBody>
      </p:sp>
      <p:sp>
        <p:nvSpPr>
          <p:cNvPr id="280" name="" descr="{&quot;isTemplate&quot;:true,&quot;type&quot;:&quot;text&quot;}"/>
          <p:cNvSpPr txBox="1"/>
          <p:nvPr/>
        </p:nvSpPr>
        <p:spPr>
          <a:xfrm rot="0" flipH="0" flipV="0">
            <a:off x="4505325" y="5562600"/>
            <a:ext cx="7019925" cy="2952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200">
                <a:solidFill>
                  <a:srgbClr val="6C8280"/>
                </a:solidFill>
                <a:latin typeface="Microsoft YaHei"/>
                <a:ea typeface="Microsoft YaHei"/>
              </a:rPr>
              <a:t>看懂玻璃专项检验项目与判定依据，掌握不合格品四步闭环，出货放行前再做一次确认。</a:t>
            </a:r>
            <a:endParaRPr/>
          </a:p>
        </p:txBody>
      </p:sp>
      <p:sp>
        <p:nvSpPr>
          <p:cNvPr id="281" name="" descr="{&quot;isTemplate&quot;:true,&quot;type&quot;:&quot;text&quot;}"/>
          <p:cNvSpPr txBox="1"/>
          <p:nvPr/>
        </p:nvSpPr>
        <p:spPr>
          <a:xfrm rot="0" flipH="0" flipV="0">
            <a:off x="666750" y="6477000"/>
            <a:ext cx="14478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5A8A1"/>
                </a:solidFill>
                <a:latin typeface="Microsoft YaHei"/>
                <a:ea typeface="Microsoft YaHei"/>
              </a:rPr>
              <a:t>QC </a:t>
            </a:r>
            <a:r>
              <a:rPr lang="zh-CN" sz="975">
                <a:solidFill>
                  <a:srgbClr val="85A8A1"/>
                </a:solidFill>
                <a:latin typeface="Microsoft YaHei"/>
                <a:ea typeface="Microsoft YaHei"/>
              </a:rPr>
              <a:t>检验实操培训</a:t>
            </a:r>
            <a:r>
              <a:rPr lang="en-US" sz="975">
                <a:solidFill>
                  <a:srgbClr val="85A8A1"/>
                </a:solidFill>
                <a:latin typeface="Microsoft YaHei"/>
                <a:ea typeface="Microsoft YaHei"/>
              </a:rPr>
              <a:t> · </a:t>
            </a:r>
            <a:r>
              <a:rPr lang="zh-CN" sz="975">
                <a:solidFill>
                  <a:srgbClr val="85A8A1"/>
                </a:solidFill>
                <a:latin typeface="Microsoft YaHei"/>
                <a:ea typeface="Microsoft YaHei"/>
              </a:rPr>
              <a:t>品质部</a:t>
            </a:r>
            <a:endParaRPr/>
          </a:p>
        </p:txBody>
      </p:sp>
      <p:sp>
        <p:nvSpPr>
          <p:cNvPr id="282" name="" descr="{&quot;isTemplate&quot;:true,&quot;type&quot;:&quot;text&quot;}"/>
          <p:cNvSpPr txBox="1"/>
          <p:nvPr/>
        </p:nvSpPr>
        <p:spPr>
          <a:xfrm rot="0" flipH="0" flipV="0">
            <a:off x="11153775" y="6477000"/>
            <a:ext cx="3714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5A8A1"/>
                </a:solidFill>
                <a:latin typeface="DIN Alternate"/>
                <a:ea typeface="DIN Alternate"/>
              </a:rPr>
              <a:t>02 / 18</a:t>
            </a:r>
            <a:endParaRPr/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>
  <p:cSld>
    <p:spTree>
      <p:nvGrpSpPr>
        <p:cNvPr id="283" name="" descr="&lt;Slide style={{ width: 1280, height: 720, position: 'relative', background: '#FFFFFF', overflow: 'hidden' }}&gt;&#10;  &lt;Box style={{ position: 'absolute', left: 0, top: 0, width: 470, height: 720, background: '#10403B', padding: '66px 50px 54px 70px', flexDirection: 'column' }}&gt;&#10;    &lt;Text style={{ fontSize: 14, color: 'rgba(255,255,255,0.5)' }}&gt;CHAPTER 01&lt;/Text&gt;&#10;    &lt;Text style={{ fontSize: 190, fontWeight: 'bold', color: 'rgba(255,255,255,0.16)', lineHeight: 1.05, marginTop: 18, fontFamily: '&quot;DIN Alternate&quot;, &quot;Helvetica Neue&quot;, Arial, sans-serif' }}&gt;01&lt;/Text&gt;&#10;    &lt;Text style={{ fontSize: 38, fontWeight: 'bold', color: '#FFFFFF', lineHeight: 1.3, marginTop: 22 }}&gt;&#10;      检验总览&lt;br /&gt;与上岗准备&#10;    &lt;/Text&gt;&#10;    &lt;Box style={{ width: 44, height: 4, background: '#D9822B', marginTop: 26 }} /&gt;&#10;    &lt;Text style={{ fontSize: 13, color: 'rgba(255,255,255,0.5)', marginTop: 'auto' }}&gt;QC 检验实操培训&lt;/Text&gt;&#10;  &lt;/Box&gt;&#10;  &lt;Box style={{ position: 'absolute', left: 470, top: 0, width: 810, height: 720, padding: '0 90px 0 82px', flexDirection: 'column', justifyContent: 'center' }}&gt;&#10;    &lt;Text style={{ fontSize: 15, color: '#85A8A1', marginBottom: 18 }}&gt;本章解决什么问题&lt;/Text&gt;&#10;    &lt;Text style={{ fontSize: 32, fontWeight: 'bold', color: '#10403B', lineHeight: 1.35, marginBottom: 22 }}&gt;&#10;      上岗第一天，我该先搞懂什么？&#10;    &lt;/Text&gt;&#10;    &lt;Text style={{ fontSize: 18, color: '#6C8280', lineHeight: 1.85, marginBottom: 34 }}&gt;&#10;      三检体系把不合格挡在哪一道，以及标准、量具、记录这三件套怎么用——这是后面所有检验动作的地基，地基础不牢，后面的判定全都站不住。&#10;    &lt;/Text&gt;&#10;    &lt;Box style={{ flexDirection: 'row', gap: 12 }}&gt;&#10;      {['三检体系', '量具内校', '检验记录'].map((t, i) =&gt; (&#10;        &lt;Box key={i} style={{ background: '#ECF4F1', borderRadius: 999, padding: '7px 18px' }}&gt;&#10;          &lt;Text style={{ fontSize: 14, color: '#10403B' }}&gt;{t}&lt;/Text&gt;&#10;        &lt;/Box&gt;&#10;      ))}&#10;    &lt;/Box&gt;&#10;  &lt;/Box&gt;&#10;  &lt;Text style={{ position: 'absolute', right: 70, bottom: 26, fontSize: 14, color: '#85A8A1', fontFamily: '&quot;DIN Alternate&quot;, &quot;Helvetica Neue&quot;, Arial, sans-serif' }}&gt;03 / 18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85" name=""/>
          <p:cNvSpPr/>
          <p:nvPr/>
        </p:nvSpPr>
        <p:spPr>
          <a:xfrm rot="0" flipH="0" flipV="0">
            <a:off x="0" y="0"/>
            <a:ext cx="4476750" cy="6858000"/>
          </a:xfrm>
          <a:prstGeom prst="rect">
            <a:avLst/>
          </a:prstGeom>
          <a:solidFill>
            <a:srgbClr val="10403B"/>
          </a:solidFill>
          <a:ln/>
        </p:spPr>
        <p:txBody>
          <a:bodyPr/>
          <a:p/>
        </p:txBody>
      </p:sp>
      <p:sp>
        <p:nvSpPr>
          <p:cNvPr id="286" name="" descr="{&quot;isTemplate&quot;:true,&quot;type&quot;:&quot;text&quot;}"/>
          <p:cNvSpPr txBox="1"/>
          <p:nvPr/>
        </p:nvSpPr>
        <p:spPr>
          <a:xfrm rot="0" flipH="0" flipV="0">
            <a:off x="666750" y="628650"/>
            <a:ext cx="33337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FFFFFF">
                    <a:alpha val="50000"/>
                  </a:srgbClr>
                </a:solidFill>
                <a:latin typeface="Microsoft YaHei"/>
                <a:ea typeface="Microsoft YaHei"/>
              </a:rPr>
              <a:t>CHAPTER 01</a:t>
            </a:r>
            <a:endParaRPr/>
          </a:p>
        </p:txBody>
      </p:sp>
      <p:sp>
        <p:nvSpPr>
          <p:cNvPr id="287" name="" descr="{&quot;isTemplate&quot;:true,&quot;type&quot;:&quot;text&quot;}"/>
          <p:cNvSpPr txBox="1"/>
          <p:nvPr/>
        </p:nvSpPr>
        <p:spPr>
          <a:xfrm rot="0" flipH="0" flipV="0">
            <a:off x="666750" y="962025"/>
            <a:ext cx="3333750" cy="2286000"/>
          </a:xfrm>
          <a:prstGeom prst="rect"/>
        </p:spPr>
        <p:txBody>
          <a:bodyPr wrap="none" lIns="0" tIns="0" rIns="0" bIns="0"/>
          <a:p>
            <a:pPr>
              <a:lnSpc>
                <a:spcPct val="105000"/>
              </a:lnSpc>
            </a:pPr>
            <a:r>
              <a:rPr lang="en-US" sz="14250" b="1">
                <a:solidFill>
                  <a:srgbClr val="FFFFFF">
                    <a:alpha val="16000"/>
                  </a:srgbClr>
                </a:solidFill>
                <a:latin typeface="DIN Alternate"/>
                <a:ea typeface="DIN Alternate"/>
              </a:rPr>
              <a:t>01</a:t>
            </a:r>
            <a:endParaRPr/>
          </a:p>
        </p:txBody>
      </p:sp>
      <p:sp>
        <p:nvSpPr>
          <p:cNvPr id="288" name="" descr="{&quot;isTemplate&quot;:true,&quot;type&quot;:&quot;text&quot;}"/>
          <p:cNvSpPr txBox="1"/>
          <p:nvPr/>
        </p:nvSpPr>
        <p:spPr>
          <a:xfrm rot="0" flipH="0" flipV="0">
            <a:off x="666750" y="3457575"/>
            <a:ext cx="3333750" cy="1133475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2850" b="1">
                <a:solidFill>
                  <a:srgbClr val="FFFFFF"/>
                </a:solidFill>
                <a:latin typeface="Microsoft YaHei"/>
                <a:ea typeface="Microsoft YaHei"/>
              </a:rPr>
              <a:t>检验总览</a:t>
            </a:r>
            <a:endParaRPr/>
          </a:p>
          <a:p>
            <a:pPr>
              <a:lnSpc>
                <a:spcPct val="130000"/>
              </a:lnSpc>
            </a:pPr>
            <a:r>
              <a:rPr lang="zh-CN" sz="2850" b="1">
                <a:solidFill>
                  <a:srgbClr val="FFFFFF"/>
                </a:solidFill>
                <a:latin typeface="Microsoft YaHei"/>
                <a:ea typeface="Microsoft YaHei"/>
              </a:rPr>
              <a:t>与上岗准备</a:t>
            </a:r>
            <a:endParaRPr/>
          </a:p>
        </p:txBody>
      </p:sp>
      <p:sp>
        <p:nvSpPr>
          <p:cNvPr id="289" name=""/>
          <p:cNvSpPr/>
          <p:nvPr/>
        </p:nvSpPr>
        <p:spPr>
          <a:xfrm rot="0" flipH="0" flipV="0">
            <a:off x="666750" y="4838700"/>
            <a:ext cx="419100" cy="38100"/>
          </a:xfrm>
          <a:prstGeom prst="rect">
            <a:avLst/>
          </a:prstGeom>
          <a:solidFill>
            <a:srgbClr val="D9822B"/>
          </a:solidFill>
          <a:ln/>
        </p:spPr>
        <p:txBody>
          <a:bodyPr/>
          <a:p/>
        </p:txBody>
      </p:sp>
      <p:sp>
        <p:nvSpPr>
          <p:cNvPr id="290" name="" descr="{&quot;isTemplate&quot;:true,&quot;type&quot;:&quot;text&quot;}"/>
          <p:cNvSpPr txBox="1"/>
          <p:nvPr/>
        </p:nvSpPr>
        <p:spPr>
          <a:xfrm rot="0" flipH="0" flipV="0">
            <a:off x="666750" y="6191250"/>
            <a:ext cx="33337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FFFFFF">
                    <a:alpha val="50000"/>
                  </a:srgbClr>
                </a:solidFill>
                <a:latin typeface="Microsoft YaHei"/>
                <a:ea typeface="Microsoft YaHei"/>
              </a:rPr>
              <a:t>QC </a:t>
            </a:r>
            <a:r>
              <a:rPr lang="zh-CN" sz="975">
                <a:solidFill>
                  <a:srgbClr val="FFFFFF">
                    <a:alpha val="50000"/>
                  </a:srgbClr>
                </a:solidFill>
                <a:latin typeface="Microsoft YaHei"/>
                <a:ea typeface="Microsoft YaHei"/>
              </a:rPr>
              <a:t>检验实操培训</a:t>
            </a:r>
            <a:endParaRPr/>
          </a:p>
        </p:txBody>
      </p:sp>
      <p:sp>
        <p:nvSpPr>
          <p:cNvPr id="291" name="" descr="{&quot;isTemplate&quot;:true,&quot;type&quot;:&quot;text&quot;}"/>
          <p:cNvSpPr txBox="1"/>
          <p:nvPr/>
        </p:nvSpPr>
        <p:spPr>
          <a:xfrm rot="0" flipH="0" flipV="0">
            <a:off x="5257800" y="2219325"/>
            <a:ext cx="60769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85A8A1"/>
                </a:solidFill>
                <a:latin typeface="Microsoft YaHei"/>
                <a:ea typeface="Microsoft YaHei"/>
              </a:rPr>
              <a:t>本章解决什么问题</a:t>
            </a:r>
            <a:endParaRPr/>
          </a:p>
        </p:txBody>
      </p:sp>
      <p:sp>
        <p:nvSpPr>
          <p:cNvPr id="292" name="" descr="{&quot;isTemplate&quot;:true,&quot;type&quot;:&quot;text&quot;}"/>
          <p:cNvSpPr txBox="1"/>
          <p:nvPr/>
        </p:nvSpPr>
        <p:spPr>
          <a:xfrm rot="0" flipH="0" flipV="0">
            <a:off x="5257800" y="2562225"/>
            <a:ext cx="6076950" cy="495300"/>
          </a:xfrm>
          <a:prstGeom prst="rect"/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zh-CN" sz="2400" b="1">
                <a:solidFill>
                  <a:srgbClr val="10403B"/>
                </a:solidFill>
                <a:latin typeface="Microsoft YaHei"/>
                <a:ea typeface="Microsoft YaHei"/>
              </a:rPr>
              <a:t>上岗第一天，我该先搞懂什么？</a:t>
            </a:r>
            <a:endParaRPr/>
          </a:p>
        </p:txBody>
      </p:sp>
      <p:sp>
        <p:nvSpPr>
          <p:cNvPr id="293" name="" descr="{&quot;isTemplate&quot;:true,&quot;type&quot;:&quot;text&quot;}"/>
          <p:cNvSpPr txBox="1"/>
          <p:nvPr/>
        </p:nvSpPr>
        <p:spPr>
          <a:xfrm rot="0" flipH="0" flipV="0">
            <a:off x="5257800" y="3267075"/>
            <a:ext cx="6076950" cy="7620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85000"/>
              </a:lnSpc>
            </a:pPr>
            <a:r>
              <a:rPr lang="zh-CN" sz="1350">
                <a:solidFill>
                  <a:srgbClr val="6C8280"/>
                </a:solidFill>
                <a:latin typeface="Microsoft YaHei"/>
                <a:ea typeface="Microsoft YaHei"/>
              </a:rPr>
              <a:t>三检体系把不合格挡在哪一道，以及标准、量具、记录这三件套怎么用——这是后面所有检验动作的地基，地基础不牢，后面的判定全都站不住。</a:t>
            </a:r>
            <a:endParaRPr/>
          </a:p>
        </p:txBody>
      </p:sp>
      <p:sp>
        <p:nvSpPr>
          <p:cNvPr id="294" name=""/>
          <p:cNvSpPr/>
          <p:nvPr/>
        </p:nvSpPr>
        <p:spPr>
          <a:xfrm rot="0" flipH="0" flipV="0">
            <a:off x="5257800" y="4352925"/>
            <a:ext cx="876300" cy="295275"/>
          </a:xfrm>
          <a:prstGeom prst="roundRect">
            <a:avLst>
              <a:gd name="adj" fmla="val 3222581"/>
            </a:avLst>
          </a:prstGeom>
          <a:solidFill>
            <a:srgbClr val="ECF4F1"/>
          </a:solidFill>
          <a:ln/>
        </p:spPr>
        <p:txBody>
          <a:bodyPr/>
          <a:p/>
        </p:txBody>
      </p:sp>
      <p:sp>
        <p:nvSpPr>
          <p:cNvPr id="295" name="" descr="{&quot;isTemplate&quot;:true,&quot;type&quot;:&quot;text&quot;}"/>
          <p:cNvSpPr txBox="1"/>
          <p:nvPr/>
        </p:nvSpPr>
        <p:spPr>
          <a:xfrm rot="0" flipH="0" flipV="0">
            <a:off x="5429250" y="4419600"/>
            <a:ext cx="5334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10403B"/>
                </a:solidFill>
                <a:latin typeface="Microsoft YaHei"/>
                <a:ea typeface="Microsoft YaHei"/>
              </a:rPr>
              <a:t>三检体系</a:t>
            </a:r>
            <a:endParaRPr/>
          </a:p>
        </p:txBody>
      </p:sp>
      <p:sp>
        <p:nvSpPr>
          <p:cNvPr id="296" name=""/>
          <p:cNvSpPr/>
          <p:nvPr/>
        </p:nvSpPr>
        <p:spPr>
          <a:xfrm rot="0" flipH="0" flipV="0">
            <a:off x="6248400" y="4352925"/>
            <a:ext cx="876300" cy="295275"/>
          </a:xfrm>
          <a:prstGeom prst="roundRect">
            <a:avLst>
              <a:gd name="adj" fmla="val 3222581"/>
            </a:avLst>
          </a:prstGeom>
          <a:solidFill>
            <a:srgbClr val="ECF4F1"/>
          </a:solidFill>
          <a:ln/>
        </p:spPr>
        <p:txBody>
          <a:bodyPr/>
          <a:p/>
        </p:txBody>
      </p:sp>
      <p:sp>
        <p:nvSpPr>
          <p:cNvPr id="297" name="" descr="{&quot;isTemplate&quot;:true,&quot;type&quot;:&quot;text&quot;}"/>
          <p:cNvSpPr txBox="1"/>
          <p:nvPr/>
        </p:nvSpPr>
        <p:spPr>
          <a:xfrm rot="0" flipH="0" flipV="0">
            <a:off x="6419850" y="4419600"/>
            <a:ext cx="5334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10403B"/>
                </a:solidFill>
                <a:latin typeface="Microsoft YaHei"/>
                <a:ea typeface="Microsoft YaHei"/>
              </a:rPr>
              <a:t>量具内校</a:t>
            </a:r>
            <a:endParaRPr/>
          </a:p>
        </p:txBody>
      </p:sp>
      <p:sp>
        <p:nvSpPr>
          <p:cNvPr id="298" name=""/>
          <p:cNvSpPr/>
          <p:nvPr/>
        </p:nvSpPr>
        <p:spPr>
          <a:xfrm rot="0" flipH="0" flipV="0">
            <a:off x="7239000" y="4352925"/>
            <a:ext cx="876300" cy="295275"/>
          </a:xfrm>
          <a:prstGeom prst="roundRect">
            <a:avLst>
              <a:gd name="adj" fmla="val 3222581"/>
            </a:avLst>
          </a:prstGeom>
          <a:solidFill>
            <a:srgbClr val="ECF4F1"/>
          </a:solidFill>
          <a:ln/>
        </p:spPr>
        <p:txBody>
          <a:bodyPr/>
          <a:p/>
        </p:txBody>
      </p:sp>
      <p:sp>
        <p:nvSpPr>
          <p:cNvPr id="299" name="" descr="{&quot;isTemplate&quot;:true,&quot;type&quot;:&quot;text&quot;}"/>
          <p:cNvSpPr txBox="1"/>
          <p:nvPr/>
        </p:nvSpPr>
        <p:spPr>
          <a:xfrm rot="0" flipH="0" flipV="0">
            <a:off x="7410450" y="4419600"/>
            <a:ext cx="5334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10403B"/>
                </a:solidFill>
                <a:latin typeface="Microsoft YaHei"/>
                <a:ea typeface="Microsoft YaHei"/>
              </a:rPr>
              <a:t>检验记录</a:t>
            </a:r>
            <a:endParaRPr/>
          </a:p>
        </p:txBody>
      </p:sp>
      <p:sp>
        <p:nvSpPr>
          <p:cNvPr id="300" name="" descr="{&quot;isTemplate&quot;:true,&quot;type&quot;:&quot;text&quot;}"/>
          <p:cNvSpPr txBox="1"/>
          <p:nvPr/>
        </p:nvSpPr>
        <p:spPr>
          <a:xfrm rot="0" flipH="0" flipV="0">
            <a:off x="11153775" y="6448425"/>
            <a:ext cx="3714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5A8A1"/>
                </a:solidFill>
                <a:latin typeface="DIN Alternate"/>
                <a:ea typeface="DIN Alternate"/>
              </a:rPr>
              <a:t>03 / 18</a:t>
            </a:r>
            <a:endParaRPr/>
          </a:p>
        </p:txBody>
      </p:sp>
    </p:spTree>
  </p:cSld>
</p:sld>
</file>

<file path=ppt/slides/slide4.xml><?xml version="1.0" encoding="utf-8"?>
<p:sld xmlns:asvg="http://schemas.microsoft.com/office/drawing/2016/SVG/main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mc:Ignorable="asvg">
  <p:cSld>
    <p:spTree>
      <p:nvGrpSpPr>
        <p:cNvPr id="301" name="" descr="&lt;Slide style={{ width: 1280, height: 720, background: '#FFFFFF', padding: '20px 70px', flexDirection: 'column' }}&gt;&#10;  &lt;Box style={{ height: 96, flexDirection: 'column', justifyContent: 'flex-end', gap: 6 }}&gt;&#10;    &lt;Text style={{ fontSize: 34, fontWeight: 'bold', color: '#10403B' }}&gt;三检体系：不合格挡在哪一道&lt;/Text&gt;&#10;    &lt;Text style={{ fontSize: 16, color: '#6C8280' }}&gt;IQC / IPQC / FQC / OQC 各拦什么，为什么越往前拦越便宜&lt;/Text&gt;&#10;  &lt;/Box&gt;&#10;  &lt;Box style={{ height: 10 }} /&gt;&#10;  &lt;Box style={{ height: 540, flexDirection: 'row', gap: 34 }}&gt;&#10;    &lt;Box style={{ width: 372, flexDirection: 'column' }}&gt;&#10;      &lt;Text style={{ fontSize: 20, color: '#1C2B28', lineHeight: 1.7, marginBottom: 22 }}&gt;&#10;        同一片玻璃，在厂内要过四道关。每一道关的职责不同，但目标只有一个：&lt;span style={{ fontWeight: 'bold', color: '#10403B' }}&gt;不合格不往下走&lt;/span&gt;。&#10;      &lt;/Text&gt;&#10;      &lt;Box style={{ flex: 1, background: '#10403B', borderRadius: 10, padding: '26px 26px', flexDirection: 'column' }}&gt;&#10;        &lt;Text style={{ fontSize: 20, fontWeight: 'bold', color: '#FFFFFF', marginBottom: 20 }}&gt;越往前拦，越便宜&lt;/Text&gt;&#10;        {[&#10;          { k: '挡在 IQC', v: '≈ 1 元' },&#10;          { k: '挡在 IPQC', v: '≈ 10 元' },&#10;          { k: '流到客户手里', v: '≥ 100 元' },&#10;        ].map((r, i) =&gt; (&#10;          &lt;Box key={i} style={{ flexDirection: 'row', justifyContent: 'space-between', alignItems: 'center', paddingTop: 12, paddingBottom: 12, borderBottom: i &lt; 2 ? '1px solid rgba(255,255,255,0.16)' : 'none' }}&gt;&#10;            &lt;Text style={{ fontSize: 16, color: 'rgba(255,255,255,0.86)' }}&gt;{r.k}&lt;/Text&gt;&#10;            &lt;Text style={{ fontSize: 22, fontWeight: 'bold', color: '#D9822B', fontFamily: '&quot;DIN Alternate&quot;, &quot;Helvetica Neue&quot;, Arial, sans-serif' }}&gt;{r.v}&lt;/Text&gt;&#10;          &lt;/Box&gt;&#10;        ))}&#10;        &lt;Text style={{ fontSize: 13, color: 'rgba(255,255,255,0.52)', marginTop: 'auto', lineHeight: 1.5 }}&gt;&#10;          1–10–100 法则：同一片不良玻璃，发现得越晚，付出的代价越高。数字为行业通行的示意值。&#10;        &lt;/Text&gt;&#10;      &lt;/Box&gt;&#10;    &lt;/Box&gt;&#10;    &lt;Box style={{ flex: 1, flexDirection: 'column' }}&gt;&#10;      &lt;Box style={{ flexDirection: 'row', gap: 18, alignItems: 'center', background: '#ECF4F1', borderRadius: 10, padding: '15px 20px' }}&gt;&#10;        &lt;Box style={{ width: 62, height: 62, borderRadius: 12, background: '#1E7F6E', justifyContent: 'center', alignItems: 'center' }}&gt;&#10;          &lt;Text style={{ fontSize: 18, fontWeight: 'bold', color: '#FFFFFF' }}&gt;IQC&lt;/Text&gt;&#10;        &lt;/Box&gt;&#10;        &lt;Box style={{ flex: 1, flexDirection: 'column', gap: 3 }}&gt;&#10;          &lt;Text style={{ fontSize: 20, fontWeight: 'bold', color: '#10403B' }}&gt;来料检验 · 挡在厂门外&lt;/Text&gt;&#10;          &lt;Text style={{ fontSize: 15, color: '#6C8280', lineHeight: 1.5 }}&gt;原片玻璃、靶材、清洗剂、包装材料；判定合格才允许入库上线。&lt;/Text&gt;&#10;        &lt;/Box&gt;&#10;      &lt;/Box&gt;&#10;      &lt;Box style={{ height: 22, paddingLeft: 25, justifyContent: 'center' }}&gt;&#10;        &lt;svg width=&quot;14&quot; height=&quot;20&quot; viewBox=&quot;0 0 14 20&quot;&gt;&#10;          &lt;rect x=&quot;6&quot; y=&quot;0&quot; width=&quot;2&quot; height=&quot;12&quot; fill=&quot;#85A8A1&quot; /&gt;&#10;          &lt;path d=&quot;M2 12 L12 12 L7 19 Z&quot; fill=&quot;#85A8A1&quot; /&gt;&#10;        &lt;/svg&gt;&#10;      &lt;/Box&gt;&#10;      &lt;Box style={{ flexDirection: 'row', gap: 18, alignItems: 'center', background: '#ECF4F1', borderRadius: 10, padding: '15px 20px' }}&gt;&#10;        &lt;Box style={{ width: 62, height: 62, borderRadius: 12, background: '#1E7F6E', justifyContent: 'center', alignItems: 'center' }}&gt;&#10;          &lt;Text style={{ fontSize: 18, fontWeight: 'bold', color: '#FFFFFF' }}&gt;IPQC&lt;/Text&gt;&#10;        &lt;/Box&gt;&#10;        &lt;Box style={{ flex: 1, flexDirection: 'column', gap: 3 }}&gt;&#10;          &lt;Text style={{ fontSize: 20, fontWeight: 'bold', color: '#10403B' }}&gt;制程检验 · 挡在批量发生前&lt;/Text&gt;&#10;          &lt;Text style={{ fontSize: 15, color: '#6C8280', lineHeight: 1.5 }}&gt;首件确认、定时巡检、关键参数与外观监控，异常当场拦截。&lt;/Text&gt;&#10;        &lt;/Box&gt;&#10;      &lt;/Box&gt;&#10;      &lt;Box style={{ height: 22, paddingLeft: 25, justifyContent: 'center' }}&gt;&#10;        &lt;svg width=&quot;14&quot; height=&quot;20&quot; viewBox=&quot;0 0 14 20&quot;&gt;&#10;          &lt;rect x=&quot;6&quot; y=&quot;0&quot; width=&quot;2&quot; height=&quot;12&quot; fill=&quot;#85A8A1&quot; /&gt;&#10;          &lt;path d=&quot;M2 12 L12 12 L7 19 Z&quot; fill=&quot;#85A8A1&quot; /&gt;&#10;        &lt;/svg&gt;&#10;      &lt;/Box&gt;&#10;      &lt;Box style={{ flexDirection: 'row', gap: 18, alignItems: 'center', background: '#ECF4F1', borderRadius: 10, padding: '15px 20px' }}&gt;&#10;        &lt;Box style={{ width: 62, height: 62, borderRadius: 12, background: '#10403B', justifyContent: 'center', alignItems: 'center' }}&gt;&#10;          &lt;Text style={{ fontSize: 18, fontWeight: 'bold', color: '#FFFFFF' }}&gt;FQC&lt;/Text&gt;&#10;        &lt;/Box&gt;&#10;        &lt;Box style={{ flex: 1, flexDirection: 'column', gap: 3 }}&gt;&#10;          &lt;Text style={{ fontSize: 20, fontWeight: 'bold', color: '#10403B' }}&gt;成品检验 · 挡在入库前&lt;/Text&gt;&#10;          &lt;Text style={{ fontSize: 15, color: '#6C8280', lineHeight: 1.5 }}&gt;入库前对外观与光学指标做最终判定，决定能否入合格品库。&lt;/Text&gt;&#10;        &lt;/Box&gt;&#10;      &lt;/Box&gt;&#10;      &lt;Box style={{ height: 22, paddingLeft: 25, justifyContent: 'center' }}&gt;&#10;        &lt;svg width=&quot;14&quot; height=&quot;20&quot; viewBox=&quot;0 0 14 20&quot;&gt;&#10;          &lt;rect x=&quot;6&quot; y=&quot;0&quot; width=&quot;2&quot; height=&quot;12&quot; fill=&quot;#85A8A1&quot; /&gt;&#10;          &lt;path d=&quot;M2 12 L12 12 L7 19 Z&quot; fill=&quot;#85A8A1&quot; /&gt;&#10;        &lt;/svg&gt;&#10;      &lt;/Box&gt;&#10;      &lt;Box style={{ flexDirection: 'row', gap: 18, alignItems: 'center', background: '#ECF4F1', borderRadius: 10, padding: '15px 20px' }}&gt;&#10;        &lt;Box style={{ width: 62, height: 62, borderRadius: 12, background: '#10403B', justifyContent: 'center', alignItems: 'center' }}&gt;&#10;          &lt;Text style={{ fontSize: 18, fontWeight: 'bold', color: '#FFFFFF' }}&gt;OQC&lt;/Text&gt;&#10;        &lt;/Box&gt;&#10;        &lt;Box style={{ flex: 1, flexDirection: 'column', gap: 3 }}&gt;&#10;          &lt;Text style={{ fontSize: 20, fontWeight: 'bold', color: '#10403B' }}&gt;出货检验 · 挡在客户之前&lt;/Text&gt;&#10;          &lt;Text style={{ fontSize: 15, color: '#6C8280', lineHeight: 1.5 }}&gt;按出货单核对数量与包装标识，抽检合格后放行出库。&lt;/Text&gt;&#10;        &lt;/Box&gt;&#10;      &lt;/Box&gt;&#10;      &lt;Box style={{ marginTop: 18, flexDirection: 'row', alignItems: 'center', gap: 12, background: 'rgba(192,57,43,0.07)', borderRadius: 8, padding: '12px 18px', borderLeft: '3px solid #C0392B' }}&gt;&#10;        &lt;Text style={{ fontSize: 15, color: '#C0392B', lineHeight: 1.5 }}&gt;&#10;          任何一道判 NG：先标识、再隔离、马上上报——绝不往下流。&#10;        &lt;/Text&gt;&#10;      &lt;/Box&gt;&#10;    &lt;/Box&gt;&#10;  &lt;/Box&gt;&#10;  &lt;Box style={{ height: 10 }} /&gt;&#10;  &lt;Box style={{ height: 24, flexDirection: 'row', justifyContent: 'space-between', alignItems: 'center' }}&gt;&#10;    &lt;Text style={{ fontSize: 13, color: '#85A8A1' }}&gt;QC 检验实操培训 · 品质部&lt;/Text&gt;&#10;    &lt;Text style={{ fontSize: 14, color: '#85A8A1', fontFamily: '&quot;DIN Alternate&quot;, &quot;Helvetica Neue&quot;, Arial, sans-serif' }}&gt;04 / 18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03" name="" descr="{&quot;isTemplate&quot;:true,&quot;type&quot;:&quot;text&quot;}"/>
          <p:cNvSpPr txBox="1"/>
          <p:nvPr/>
        </p:nvSpPr>
        <p:spPr>
          <a:xfrm rot="0" flipH="0" flipV="0">
            <a:off x="666750" y="466725"/>
            <a:ext cx="108585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0403B"/>
                </a:solidFill>
                <a:latin typeface="Microsoft YaHei"/>
                <a:ea typeface="Microsoft YaHei"/>
              </a:rPr>
              <a:t>三检体系：不合格挡在哪一道</a:t>
            </a:r>
            <a:endParaRPr/>
          </a:p>
        </p:txBody>
      </p:sp>
      <p:sp>
        <p:nvSpPr>
          <p:cNvPr id="304" name="" descr="{&quot;isTemplate&quot;:true,&quot;type&quot;:&quot;text&quot;}"/>
          <p:cNvSpPr txBox="1"/>
          <p:nvPr/>
        </p:nvSpPr>
        <p:spPr>
          <a:xfrm rot="0" flipH="0" flipV="0">
            <a:off x="666750" y="914400"/>
            <a:ext cx="108585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>
                <a:solidFill>
                  <a:srgbClr val="6C8280"/>
                </a:solidFill>
                <a:latin typeface="Microsoft YaHei"/>
                <a:ea typeface="Microsoft YaHei"/>
              </a:rPr>
              <a:t>IQC / IPQC / FQC / OQC </a:t>
            </a:r>
            <a:r>
              <a:rPr lang="zh-CN" sz="1200">
                <a:solidFill>
                  <a:srgbClr val="6C8280"/>
                </a:solidFill>
                <a:latin typeface="Microsoft YaHei"/>
                <a:ea typeface="Microsoft YaHei"/>
              </a:rPr>
              <a:t>各拦什么，为什么越往前拦越便宜</a:t>
            </a:r>
            <a:endParaRPr/>
          </a:p>
        </p:txBody>
      </p:sp>
      <p:sp>
        <p:nvSpPr>
          <p:cNvPr id="305" name="" descr="{&quot;isTemplate&quot;:true,&quot;type&quot;:&quot;text&quot;}"/>
          <p:cNvSpPr txBox="1"/>
          <p:nvPr/>
        </p:nvSpPr>
        <p:spPr>
          <a:xfrm rot="0" flipH="0" flipV="0">
            <a:off x="666750" y="1200150"/>
            <a:ext cx="3543300" cy="11715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500">
                <a:solidFill>
                  <a:srgbClr val="1C2B28"/>
                </a:solidFill>
                <a:latin typeface="Microsoft YaHei"/>
                <a:ea typeface="Microsoft YaHei"/>
              </a:rPr>
              <a:t>同一片玻璃，在厂内要过四道关。每一道关的职责不同，但目标只有一个：</a:t>
            </a:r>
            <a:r>
              <a:rPr lang="zh-CN" sz="1500" b="1">
                <a:solidFill>
                  <a:srgbClr val="10403B"/>
                </a:solidFill>
                <a:latin typeface="Microsoft YaHei"/>
                <a:ea typeface="Microsoft YaHei"/>
              </a:rPr>
              <a:t>不合格不往下走</a:t>
            </a:r>
            <a:r>
              <a:rPr lang="zh-CN" sz="1500">
                <a:solidFill>
                  <a:srgbClr val="1C2B28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306" name=""/>
          <p:cNvSpPr/>
          <p:nvPr/>
        </p:nvSpPr>
        <p:spPr>
          <a:xfrm rot="0" flipH="0" flipV="0">
            <a:off x="666750" y="2581275"/>
            <a:ext cx="3543300" cy="3762375"/>
          </a:xfrm>
          <a:prstGeom prst="roundRect">
            <a:avLst>
              <a:gd name="adj" fmla="val 2688"/>
            </a:avLst>
          </a:prstGeom>
          <a:solidFill>
            <a:srgbClr val="10403B"/>
          </a:solidFill>
          <a:ln/>
        </p:spPr>
        <p:txBody>
          <a:bodyPr/>
          <a:p/>
        </p:txBody>
      </p:sp>
      <p:sp>
        <p:nvSpPr>
          <p:cNvPr id="307" name="" descr="{&quot;isTemplate&quot;:true,&quot;type&quot;:&quot;text&quot;}"/>
          <p:cNvSpPr txBox="1"/>
          <p:nvPr/>
        </p:nvSpPr>
        <p:spPr>
          <a:xfrm rot="0" flipH="0" flipV="0">
            <a:off x="914400" y="2828925"/>
            <a:ext cx="30480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FFFFFF"/>
                </a:solidFill>
                <a:latin typeface="Microsoft YaHei"/>
                <a:ea typeface="Microsoft YaHei"/>
              </a:rPr>
              <a:t>越往前拦，越便宜</a:t>
            </a:r>
            <a:endParaRPr/>
          </a:p>
        </p:txBody>
      </p:sp>
      <p:sp>
        <p:nvSpPr>
          <p:cNvPr id="308" name=""/>
          <p:cNvSpPr/>
          <p:nvPr/>
        </p:nvSpPr>
        <p:spPr>
          <a:xfrm rot="0" flipH="0" flipV="0">
            <a:off x="914400" y="3248025"/>
            <a:ext cx="3048000" cy="504825"/>
          </a:xfrm>
          <a:custGeom>
            <a:pathLst>
              <a:path w="320" h="53">
                <a:moveTo>
                  <a:pt x="0" y="52"/>
                </a:moveTo>
                <a:lnTo>
                  <a:pt x="320" y="52"/>
                </a:lnTo>
                <a:lnTo>
                  <a:pt x="320" y="53"/>
                </a:lnTo>
                <a:lnTo>
                  <a:pt x="0" y="53"/>
                </a:lnTo>
                <a:close/>
              </a:path>
            </a:pathLst>
          </a:custGeom>
          <a:solidFill>
            <a:srgbClr val="FFFFFF">
              <a:alpha val="16000"/>
            </a:srgbClr>
          </a:solidFill>
          <a:ln/>
        </p:spPr>
        <p:txBody>
          <a:bodyPr/>
          <a:p/>
        </p:txBody>
      </p:sp>
      <p:sp>
        <p:nvSpPr>
          <p:cNvPr id="309" name="" descr="{&quot;isTemplate&quot;:true,&quot;type&quot;:&quot;text&quot;}"/>
          <p:cNvSpPr txBox="1"/>
          <p:nvPr/>
        </p:nvSpPr>
        <p:spPr>
          <a:xfrm rot="0" flipH="0" flipV="0">
            <a:off x="914400" y="3400425"/>
            <a:ext cx="6191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FFFFFF">
                    <a:alpha val="86000"/>
                  </a:srgbClr>
                </a:solidFill>
                <a:latin typeface="Microsoft YaHei"/>
                <a:ea typeface="Microsoft YaHei"/>
              </a:rPr>
              <a:t>挡在</a:t>
            </a:r>
            <a:r>
              <a:rPr lang="en-US" sz="1200">
                <a:solidFill>
                  <a:srgbClr val="FFFFFF">
                    <a:alpha val="86000"/>
                  </a:srgbClr>
                </a:solidFill>
                <a:latin typeface="Microsoft YaHei"/>
                <a:ea typeface="Microsoft YaHei"/>
              </a:rPr>
              <a:t> IQC</a:t>
            </a:r>
            <a:endParaRPr/>
          </a:p>
        </p:txBody>
      </p:sp>
      <p:sp>
        <p:nvSpPr>
          <p:cNvPr id="310" name="" descr="{&quot;isTemplate&quot;:true,&quot;type&quot;:&quot;text&quot;}"/>
          <p:cNvSpPr txBox="1"/>
          <p:nvPr/>
        </p:nvSpPr>
        <p:spPr>
          <a:xfrm rot="0" flipH="0" flipV="0">
            <a:off x="3419475" y="3362325"/>
            <a:ext cx="54292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D9822B"/>
                </a:solidFill>
                <a:latin typeface="DIN Alternate"/>
                <a:ea typeface="DIN Alternate"/>
              </a:rPr>
              <a:t>≈ 1 </a:t>
            </a:r>
            <a:r>
              <a:rPr lang="zh-CN" sz="1650" b="1">
                <a:solidFill>
                  <a:srgbClr val="D9822B"/>
                </a:solidFill>
                <a:latin typeface="DIN Alternate"/>
                <a:ea typeface="DIN Alternate"/>
              </a:rPr>
              <a:t>元</a:t>
            </a:r>
            <a:endParaRPr/>
          </a:p>
        </p:txBody>
      </p:sp>
      <p:sp>
        <p:nvSpPr>
          <p:cNvPr id="311" name=""/>
          <p:cNvSpPr/>
          <p:nvPr/>
        </p:nvSpPr>
        <p:spPr>
          <a:xfrm rot="0" flipH="0" flipV="0">
            <a:off x="914400" y="3743325"/>
            <a:ext cx="3048000" cy="504825"/>
          </a:xfrm>
          <a:custGeom>
            <a:pathLst>
              <a:path w="320" h="53">
                <a:moveTo>
                  <a:pt x="0" y="52"/>
                </a:moveTo>
                <a:lnTo>
                  <a:pt x="320" y="52"/>
                </a:lnTo>
                <a:lnTo>
                  <a:pt x="320" y="53"/>
                </a:lnTo>
                <a:lnTo>
                  <a:pt x="0" y="53"/>
                </a:lnTo>
                <a:close/>
              </a:path>
            </a:pathLst>
          </a:custGeom>
          <a:solidFill>
            <a:srgbClr val="FFFFFF">
              <a:alpha val="16000"/>
            </a:srgbClr>
          </a:solidFill>
          <a:ln/>
        </p:spPr>
        <p:txBody>
          <a:bodyPr/>
          <a:p/>
        </p:txBody>
      </p:sp>
      <p:sp>
        <p:nvSpPr>
          <p:cNvPr id="312" name="" descr="{&quot;isTemplate&quot;:true,&quot;type&quot;:&quot;text&quot;}"/>
          <p:cNvSpPr txBox="1"/>
          <p:nvPr/>
        </p:nvSpPr>
        <p:spPr>
          <a:xfrm rot="0" flipH="0" flipV="0">
            <a:off x="914400" y="3895725"/>
            <a:ext cx="7239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FFFFFF">
                    <a:alpha val="86000"/>
                  </a:srgbClr>
                </a:solidFill>
                <a:latin typeface="Microsoft YaHei"/>
                <a:ea typeface="Microsoft YaHei"/>
              </a:rPr>
              <a:t>挡在</a:t>
            </a:r>
            <a:r>
              <a:rPr lang="en-US" sz="1200">
                <a:solidFill>
                  <a:srgbClr val="FFFFFF">
                    <a:alpha val="86000"/>
                  </a:srgbClr>
                </a:solidFill>
                <a:latin typeface="Microsoft YaHei"/>
                <a:ea typeface="Microsoft YaHei"/>
              </a:rPr>
              <a:t> IPQC</a:t>
            </a:r>
            <a:endParaRPr/>
          </a:p>
        </p:txBody>
      </p:sp>
      <p:sp>
        <p:nvSpPr>
          <p:cNvPr id="313" name="" descr="{&quot;isTemplate&quot;:true,&quot;type&quot;:&quot;text&quot;}"/>
          <p:cNvSpPr txBox="1"/>
          <p:nvPr/>
        </p:nvSpPr>
        <p:spPr>
          <a:xfrm rot="0" flipH="0" flipV="0">
            <a:off x="3324225" y="3857625"/>
            <a:ext cx="63817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D9822B"/>
                </a:solidFill>
                <a:latin typeface="DIN Alternate"/>
                <a:ea typeface="DIN Alternate"/>
              </a:rPr>
              <a:t>≈ 10 </a:t>
            </a:r>
            <a:r>
              <a:rPr lang="zh-CN" sz="1650" b="1">
                <a:solidFill>
                  <a:srgbClr val="D9822B"/>
                </a:solidFill>
                <a:latin typeface="DIN Alternate"/>
                <a:ea typeface="DIN Alternate"/>
              </a:rPr>
              <a:t>元</a:t>
            </a:r>
            <a:endParaRPr/>
          </a:p>
        </p:txBody>
      </p:sp>
      <p:sp>
        <p:nvSpPr>
          <p:cNvPr id="314" name="" descr="{&quot;isTemplate&quot;:true,&quot;type&quot;:&quot;text&quot;}"/>
          <p:cNvSpPr txBox="1"/>
          <p:nvPr/>
        </p:nvSpPr>
        <p:spPr>
          <a:xfrm rot="0" flipH="0" flipV="0">
            <a:off x="914400" y="4391025"/>
            <a:ext cx="9144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FFFFFF">
                    <a:alpha val="86000"/>
                  </a:srgbClr>
                </a:solidFill>
                <a:latin typeface="Microsoft YaHei"/>
                <a:ea typeface="Microsoft YaHei"/>
              </a:rPr>
              <a:t>流到客户手里</a:t>
            </a:r>
            <a:endParaRPr/>
          </a:p>
        </p:txBody>
      </p:sp>
      <p:sp>
        <p:nvSpPr>
          <p:cNvPr id="315" name="" descr="{&quot;isTemplate&quot;:true,&quot;type&quot;:&quot;text&quot;}"/>
          <p:cNvSpPr txBox="1"/>
          <p:nvPr/>
        </p:nvSpPr>
        <p:spPr>
          <a:xfrm rot="0" flipH="0" flipV="0">
            <a:off x="3219450" y="4352925"/>
            <a:ext cx="7429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D9822B"/>
                </a:solidFill>
                <a:latin typeface="DIN Alternate"/>
                <a:ea typeface="DIN Alternate"/>
              </a:rPr>
              <a:t>≥ 100 </a:t>
            </a:r>
            <a:r>
              <a:rPr lang="zh-CN" sz="1650" b="1">
                <a:solidFill>
                  <a:srgbClr val="D9822B"/>
                </a:solidFill>
                <a:latin typeface="DIN Alternate"/>
                <a:ea typeface="DIN Alternate"/>
              </a:rPr>
              <a:t>元</a:t>
            </a:r>
            <a:endParaRPr/>
          </a:p>
        </p:txBody>
      </p:sp>
      <p:sp>
        <p:nvSpPr>
          <p:cNvPr id="316" name="" descr="{&quot;isTemplate&quot;:true,&quot;type&quot;:&quot;text&quot;}"/>
          <p:cNvSpPr txBox="1"/>
          <p:nvPr/>
        </p:nvSpPr>
        <p:spPr>
          <a:xfrm rot="0" flipH="0" flipV="0">
            <a:off x="914400" y="5648325"/>
            <a:ext cx="3048000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975">
                <a:solidFill>
                  <a:srgbClr val="FFFFFF">
                    <a:alpha val="52000"/>
                  </a:srgbClr>
                </a:solidFill>
                <a:latin typeface="Microsoft YaHei"/>
                <a:ea typeface="Microsoft YaHei"/>
              </a:rPr>
              <a:t>1–10–100 </a:t>
            </a:r>
            <a:r>
              <a:rPr lang="zh-CN" sz="975">
                <a:solidFill>
                  <a:srgbClr val="FFFFFF">
                    <a:alpha val="52000"/>
                  </a:srgbClr>
                </a:solidFill>
                <a:latin typeface="Microsoft YaHei"/>
                <a:ea typeface="Microsoft YaHei"/>
              </a:rPr>
              <a:t>法则：同一片不良玻璃，发现得越晚，付出的代价越高。数字为行业通行的示意值。</a:t>
            </a:r>
            <a:endParaRPr/>
          </a:p>
        </p:txBody>
      </p:sp>
      <p:sp>
        <p:nvSpPr>
          <p:cNvPr id="317" name=""/>
          <p:cNvSpPr/>
          <p:nvPr/>
        </p:nvSpPr>
        <p:spPr>
          <a:xfrm rot="0" flipH="0" flipV="0">
            <a:off x="4533900" y="1200150"/>
            <a:ext cx="6991350" cy="876300"/>
          </a:xfrm>
          <a:prstGeom prst="roundRect">
            <a:avLst>
              <a:gd name="adj" fmla="val 10870"/>
            </a:avLst>
          </a:prstGeom>
          <a:solidFill>
            <a:srgbClr val="ECF4F1"/>
          </a:solidFill>
          <a:ln/>
        </p:spPr>
        <p:txBody>
          <a:bodyPr/>
          <a:p/>
        </p:txBody>
      </p:sp>
      <p:sp>
        <p:nvSpPr>
          <p:cNvPr id="318" name=""/>
          <p:cNvSpPr/>
          <p:nvPr/>
        </p:nvSpPr>
        <p:spPr>
          <a:xfrm rot="0" flipH="0" flipV="0">
            <a:off x="4724400" y="1343025"/>
            <a:ext cx="590550" cy="590550"/>
          </a:xfrm>
          <a:prstGeom prst="roundRect">
            <a:avLst>
              <a:gd name="adj" fmla="val 19355"/>
            </a:avLst>
          </a:prstGeom>
          <a:solidFill>
            <a:srgbClr val="1E7F6E"/>
          </a:solidFill>
          <a:ln/>
        </p:spPr>
        <p:txBody>
          <a:bodyPr/>
          <a:p/>
        </p:txBody>
      </p:sp>
      <p:sp>
        <p:nvSpPr>
          <p:cNvPr id="319" name="" descr="{&quot;isTemplate&quot;:true,&quot;type&quot;:&quot;text&quot;}"/>
          <p:cNvSpPr txBox="1"/>
          <p:nvPr/>
        </p:nvSpPr>
        <p:spPr>
          <a:xfrm rot="0" flipH="0" flipV="0">
            <a:off x="4867275" y="1533525"/>
            <a:ext cx="31432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FFFFFF"/>
                </a:solidFill>
                <a:latin typeface="Microsoft YaHei"/>
                <a:ea typeface="Microsoft YaHei"/>
              </a:rPr>
              <a:t>IQC</a:t>
            </a:r>
            <a:endParaRPr/>
          </a:p>
        </p:txBody>
      </p:sp>
      <p:sp>
        <p:nvSpPr>
          <p:cNvPr id="320" name="" descr="{&quot;isTemplate&quot;:true,&quot;type&quot;:&quot;text&quot;}"/>
          <p:cNvSpPr txBox="1"/>
          <p:nvPr/>
        </p:nvSpPr>
        <p:spPr>
          <a:xfrm rot="0" flipH="0" flipV="0">
            <a:off x="5486400" y="1381125"/>
            <a:ext cx="58483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0403B"/>
                </a:solidFill>
                <a:latin typeface="Microsoft YaHei"/>
                <a:ea typeface="Microsoft YaHei"/>
              </a:rPr>
              <a:t>来料检验</a:t>
            </a:r>
            <a:r>
              <a:rPr lang="en-US" sz="1500" b="1">
                <a:solidFill>
                  <a:srgbClr val="10403B"/>
                </a:solidFill>
                <a:latin typeface="Microsoft YaHei"/>
                <a:ea typeface="Microsoft YaHei"/>
              </a:rPr>
              <a:t> · </a:t>
            </a:r>
            <a:r>
              <a:rPr lang="zh-CN" sz="1500" b="1">
                <a:solidFill>
                  <a:srgbClr val="10403B"/>
                </a:solidFill>
                <a:latin typeface="Microsoft YaHei"/>
                <a:ea typeface="Microsoft YaHei"/>
              </a:rPr>
              <a:t>挡在厂门外</a:t>
            </a:r>
            <a:endParaRPr/>
          </a:p>
        </p:txBody>
      </p:sp>
      <p:sp>
        <p:nvSpPr>
          <p:cNvPr id="321" name="" descr="{&quot;isTemplate&quot;:true,&quot;type&quot;:&quot;text&quot;}"/>
          <p:cNvSpPr txBox="1"/>
          <p:nvPr/>
        </p:nvSpPr>
        <p:spPr>
          <a:xfrm rot="0" flipH="0" flipV="0">
            <a:off x="5486400" y="1638300"/>
            <a:ext cx="5848350" cy="2571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125">
                <a:solidFill>
                  <a:srgbClr val="6C8280"/>
                </a:solidFill>
                <a:latin typeface="Microsoft YaHei"/>
                <a:ea typeface="Microsoft YaHei"/>
              </a:rPr>
              <a:t>原片玻璃、靶材、清洗剂、包装材料；判定合格才允许入库上线。</a:t>
            </a:r>
            <a:endParaRPr/>
          </a:p>
        </p:txBody>
      </p:sp>
      <p:pic>
        <p:nvPicPr>
          <p:cNvPr id="322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4772025" y="2085975"/>
            <a:ext cx="133350" cy="190500"/>
          </a:xfrm>
          <a:prstGeom prst="rect">
            <a:avLst/>
          </a:prstGeom>
          <a:ln/>
        </p:spPr>
      </p:pic>
      <p:sp>
        <p:nvSpPr>
          <p:cNvPr id="323" name=""/>
          <p:cNvSpPr/>
          <p:nvPr/>
        </p:nvSpPr>
        <p:spPr>
          <a:xfrm rot="0" flipH="0" flipV="0">
            <a:off x="4533900" y="2286000"/>
            <a:ext cx="6991350" cy="876300"/>
          </a:xfrm>
          <a:prstGeom prst="roundRect">
            <a:avLst>
              <a:gd name="adj" fmla="val 10870"/>
            </a:avLst>
          </a:prstGeom>
          <a:solidFill>
            <a:srgbClr val="ECF4F1"/>
          </a:solidFill>
          <a:ln/>
        </p:spPr>
        <p:txBody>
          <a:bodyPr/>
          <a:p/>
        </p:txBody>
      </p:sp>
      <p:sp>
        <p:nvSpPr>
          <p:cNvPr id="324" name=""/>
          <p:cNvSpPr/>
          <p:nvPr/>
        </p:nvSpPr>
        <p:spPr>
          <a:xfrm rot="0" flipH="0" flipV="0">
            <a:off x="4724400" y="2428875"/>
            <a:ext cx="590550" cy="590550"/>
          </a:xfrm>
          <a:prstGeom prst="roundRect">
            <a:avLst>
              <a:gd name="adj" fmla="val 19355"/>
            </a:avLst>
          </a:prstGeom>
          <a:solidFill>
            <a:srgbClr val="1E7F6E"/>
          </a:solidFill>
          <a:ln/>
        </p:spPr>
        <p:txBody>
          <a:bodyPr/>
          <a:p/>
        </p:txBody>
      </p:sp>
      <p:sp>
        <p:nvSpPr>
          <p:cNvPr id="325" name="" descr="{&quot;isTemplate&quot;:true,&quot;type&quot;:&quot;text&quot;}"/>
          <p:cNvSpPr txBox="1"/>
          <p:nvPr/>
        </p:nvSpPr>
        <p:spPr>
          <a:xfrm rot="0" flipH="0" flipV="0">
            <a:off x="4810125" y="2619375"/>
            <a:ext cx="42862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FFFFFF"/>
                </a:solidFill>
                <a:latin typeface="Microsoft YaHei"/>
                <a:ea typeface="Microsoft YaHei"/>
              </a:rPr>
              <a:t>IPQC</a:t>
            </a:r>
            <a:endParaRPr/>
          </a:p>
        </p:txBody>
      </p:sp>
      <p:sp>
        <p:nvSpPr>
          <p:cNvPr id="326" name="" descr="{&quot;isTemplate&quot;:true,&quot;type&quot;:&quot;text&quot;}"/>
          <p:cNvSpPr txBox="1"/>
          <p:nvPr/>
        </p:nvSpPr>
        <p:spPr>
          <a:xfrm rot="0" flipH="0" flipV="0">
            <a:off x="5486400" y="2466975"/>
            <a:ext cx="58483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0403B"/>
                </a:solidFill>
                <a:latin typeface="Microsoft YaHei"/>
                <a:ea typeface="Microsoft YaHei"/>
              </a:rPr>
              <a:t>制程检验</a:t>
            </a:r>
            <a:r>
              <a:rPr lang="en-US" sz="1500" b="1">
                <a:solidFill>
                  <a:srgbClr val="10403B"/>
                </a:solidFill>
                <a:latin typeface="Microsoft YaHei"/>
                <a:ea typeface="Microsoft YaHei"/>
              </a:rPr>
              <a:t> · </a:t>
            </a:r>
            <a:r>
              <a:rPr lang="zh-CN" sz="1500" b="1">
                <a:solidFill>
                  <a:srgbClr val="10403B"/>
                </a:solidFill>
                <a:latin typeface="Microsoft YaHei"/>
                <a:ea typeface="Microsoft YaHei"/>
              </a:rPr>
              <a:t>挡在批量发生前</a:t>
            </a:r>
            <a:endParaRPr/>
          </a:p>
        </p:txBody>
      </p:sp>
      <p:sp>
        <p:nvSpPr>
          <p:cNvPr id="327" name="" descr="{&quot;isTemplate&quot;:true,&quot;type&quot;:&quot;text&quot;}"/>
          <p:cNvSpPr txBox="1"/>
          <p:nvPr/>
        </p:nvSpPr>
        <p:spPr>
          <a:xfrm rot="0" flipH="0" flipV="0">
            <a:off x="5486400" y="2724150"/>
            <a:ext cx="5848350" cy="2571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125">
                <a:solidFill>
                  <a:srgbClr val="6C8280"/>
                </a:solidFill>
                <a:latin typeface="Microsoft YaHei"/>
                <a:ea typeface="Microsoft YaHei"/>
              </a:rPr>
              <a:t>首件确认、定时巡检、关键参数与外观监控，异常当场拦截。</a:t>
            </a:r>
            <a:endParaRPr/>
          </a:p>
        </p:txBody>
      </p:sp>
      <p:pic>
        <p:nvPicPr>
          <p:cNvPr id="328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4772025" y="3171825"/>
            <a:ext cx="133350" cy="190500"/>
          </a:xfrm>
          <a:prstGeom prst="rect">
            <a:avLst/>
          </a:prstGeom>
          <a:ln/>
        </p:spPr>
      </p:pic>
      <p:sp>
        <p:nvSpPr>
          <p:cNvPr id="329" name=""/>
          <p:cNvSpPr/>
          <p:nvPr/>
        </p:nvSpPr>
        <p:spPr>
          <a:xfrm rot="0" flipH="0" flipV="0">
            <a:off x="4533900" y="3371850"/>
            <a:ext cx="6991350" cy="876300"/>
          </a:xfrm>
          <a:prstGeom prst="roundRect">
            <a:avLst>
              <a:gd name="adj" fmla="val 10870"/>
            </a:avLst>
          </a:prstGeom>
          <a:solidFill>
            <a:srgbClr val="ECF4F1"/>
          </a:solidFill>
          <a:ln/>
        </p:spPr>
        <p:txBody>
          <a:bodyPr/>
          <a:p/>
        </p:txBody>
      </p:sp>
      <p:sp>
        <p:nvSpPr>
          <p:cNvPr id="330" name=""/>
          <p:cNvSpPr/>
          <p:nvPr/>
        </p:nvSpPr>
        <p:spPr>
          <a:xfrm rot="0" flipH="0" flipV="0">
            <a:off x="4724400" y="3514725"/>
            <a:ext cx="590550" cy="590550"/>
          </a:xfrm>
          <a:prstGeom prst="roundRect">
            <a:avLst>
              <a:gd name="adj" fmla="val 19355"/>
            </a:avLst>
          </a:prstGeom>
          <a:solidFill>
            <a:srgbClr val="10403B"/>
          </a:solidFill>
          <a:ln/>
        </p:spPr>
        <p:txBody>
          <a:bodyPr/>
          <a:p/>
        </p:txBody>
      </p:sp>
      <p:sp>
        <p:nvSpPr>
          <p:cNvPr id="331" name="" descr="{&quot;isTemplate&quot;:true,&quot;type&quot;:&quot;text&quot;}"/>
          <p:cNvSpPr txBox="1"/>
          <p:nvPr/>
        </p:nvSpPr>
        <p:spPr>
          <a:xfrm rot="0" flipH="0" flipV="0">
            <a:off x="4838700" y="3705225"/>
            <a:ext cx="3619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FFFFFF"/>
                </a:solidFill>
                <a:latin typeface="Microsoft YaHei"/>
                <a:ea typeface="Microsoft YaHei"/>
              </a:rPr>
              <a:t>FQC</a:t>
            </a:r>
            <a:endParaRPr/>
          </a:p>
        </p:txBody>
      </p:sp>
      <p:sp>
        <p:nvSpPr>
          <p:cNvPr id="332" name="" descr="{&quot;isTemplate&quot;:true,&quot;type&quot;:&quot;text&quot;}"/>
          <p:cNvSpPr txBox="1"/>
          <p:nvPr/>
        </p:nvSpPr>
        <p:spPr>
          <a:xfrm rot="0" flipH="0" flipV="0">
            <a:off x="5486400" y="3552825"/>
            <a:ext cx="58483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0403B"/>
                </a:solidFill>
                <a:latin typeface="Microsoft YaHei"/>
                <a:ea typeface="Microsoft YaHei"/>
              </a:rPr>
              <a:t>成品检验</a:t>
            </a:r>
            <a:r>
              <a:rPr lang="en-US" sz="1500" b="1">
                <a:solidFill>
                  <a:srgbClr val="10403B"/>
                </a:solidFill>
                <a:latin typeface="Microsoft YaHei"/>
                <a:ea typeface="Microsoft YaHei"/>
              </a:rPr>
              <a:t> · </a:t>
            </a:r>
            <a:r>
              <a:rPr lang="zh-CN" sz="1500" b="1">
                <a:solidFill>
                  <a:srgbClr val="10403B"/>
                </a:solidFill>
                <a:latin typeface="Microsoft YaHei"/>
                <a:ea typeface="Microsoft YaHei"/>
              </a:rPr>
              <a:t>挡在入库前</a:t>
            </a:r>
            <a:endParaRPr/>
          </a:p>
        </p:txBody>
      </p:sp>
      <p:sp>
        <p:nvSpPr>
          <p:cNvPr id="333" name="" descr="{&quot;isTemplate&quot;:true,&quot;type&quot;:&quot;text&quot;}"/>
          <p:cNvSpPr txBox="1"/>
          <p:nvPr/>
        </p:nvSpPr>
        <p:spPr>
          <a:xfrm rot="0" flipH="0" flipV="0">
            <a:off x="5486400" y="3810000"/>
            <a:ext cx="5848350" cy="2571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125">
                <a:solidFill>
                  <a:srgbClr val="6C8280"/>
                </a:solidFill>
                <a:latin typeface="Microsoft YaHei"/>
                <a:ea typeface="Microsoft YaHei"/>
              </a:rPr>
              <a:t>入库前对外观与光学指标做最终判定，决定能否入合格品库。</a:t>
            </a:r>
            <a:endParaRPr/>
          </a:p>
        </p:txBody>
      </p:sp>
      <p:pic>
        <p:nvPicPr>
          <p:cNvPr id="334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4772025" y="4257675"/>
            <a:ext cx="133350" cy="190500"/>
          </a:xfrm>
          <a:prstGeom prst="rect">
            <a:avLst/>
          </a:prstGeom>
          <a:ln/>
        </p:spPr>
      </p:pic>
      <p:sp>
        <p:nvSpPr>
          <p:cNvPr id="335" name=""/>
          <p:cNvSpPr/>
          <p:nvPr/>
        </p:nvSpPr>
        <p:spPr>
          <a:xfrm rot="0" flipH="0" flipV="0">
            <a:off x="4533900" y="4457700"/>
            <a:ext cx="6991350" cy="876300"/>
          </a:xfrm>
          <a:prstGeom prst="roundRect">
            <a:avLst>
              <a:gd name="adj" fmla="val 10870"/>
            </a:avLst>
          </a:prstGeom>
          <a:solidFill>
            <a:srgbClr val="ECF4F1"/>
          </a:solidFill>
          <a:ln/>
        </p:spPr>
        <p:txBody>
          <a:bodyPr/>
          <a:p/>
        </p:txBody>
      </p:sp>
      <p:sp>
        <p:nvSpPr>
          <p:cNvPr id="336" name=""/>
          <p:cNvSpPr/>
          <p:nvPr/>
        </p:nvSpPr>
        <p:spPr>
          <a:xfrm rot="0" flipH="0" flipV="0">
            <a:off x="4724400" y="4600575"/>
            <a:ext cx="590550" cy="590550"/>
          </a:xfrm>
          <a:prstGeom prst="roundRect">
            <a:avLst>
              <a:gd name="adj" fmla="val 19355"/>
            </a:avLst>
          </a:prstGeom>
          <a:solidFill>
            <a:srgbClr val="10403B"/>
          </a:solidFill>
          <a:ln/>
        </p:spPr>
        <p:txBody>
          <a:bodyPr/>
          <a:p/>
        </p:txBody>
      </p:sp>
      <p:sp>
        <p:nvSpPr>
          <p:cNvPr id="337" name="" descr="{&quot;isTemplate&quot;:true,&quot;type&quot;:&quot;text&quot;}"/>
          <p:cNvSpPr txBox="1"/>
          <p:nvPr/>
        </p:nvSpPr>
        <p:spPr>
          <a:xfrm rot="0" flipH="0" flipV="0">
            <a:off x="4819650" y="4791075"/>
            <a:ext cx="4000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FFFFFF"/>
                </a:solidFill>
                <a:latin typeface="Microsoft YaHei"/>
                <a:ea typeface="Microsoft YaHei"/>
              </a:rPr>
              <a:t>OQC</a:t>
            </a:r>
            <a:endParaRPr/>
          </a:p>
        </p:txBody>
      </p:sp>
      <p:sp>
        <p:nvSpPr>
          <p:cNvPr id="338" name="" descr="{&quot;isTemplate&quot;:true,&quot;type&quot;:&quot;text&quot;}"/>
          <p:cNvSpPr txBox="1"/>
          <p:nvPr/>
        </p:nvSpPr>
        <p:spPr>
          <a:xfrm rot="0" flipH="0" flipV="0">
            <a:off x="5486400" y="4638675"/>
            <a:ext cx="58483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0403B"/>
                </a:solidFill>
                <a:latin typeface="Microsoft YaHei"/>
                <a:ea typeface="Microsoft YaHei"/>
              </a:rPr>
              <a:t>出货检验</a:t>
            </a:r>
            <a:r>
              <a:rPr lang="en-US" sz="1500" b="1">
                <a:solidFill>
                  <a:srgbClr val="10403B"/>
                </a:solidFill>
                <a:latin typeface="Microsoft YaHei"/>
                <a:ea typeface="Microsoft YaHei"/>
              </a:rPr>
              <a:t> · </a:t>
            </a:r>
            <a:r>
              <a:rPr lang="zh-CN" sz="1500" b="1">
                <a:solidFill>
                  <a:srgbClr val="10403B"/>
                </a:solidFill>
                <a:latin typeface="Microsoft YaHei"/>
                <a:ea typeface="Microsoft YaHei"/>
              </a:rPr>
              <a:t>挡在客户之前</a:t>
            </a:r>
            <a:endParaRPr/>
          </a:p>
        </p:txBody>
      </p:sp>
      <p:sp>
        <p:nvSpPr>
          <p:cNvPr id="339" name="" descr="{&quot;isTemplate&quot;:true,&quot;type&quot;:&quot;text&quot;}"/>
          <p:cNvSpPr txBox="1"/>
          <p:nvPr/>
        </p:nvSpPr>
        <p:spPr>
          <a:xfrm rot="0" flipH="0" flipV="0">
            <a:off x="5486400" y="4895850"/>
            <a:ext cx="5848350" cy="2571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125">
                <a:solidFill>
                  <a:srgbClr val="6C8280"/>
                </a:solidFill>
                <a:latin typeface="Microsoft YaHei"/>
                <a:ea typeface="Microsoft YaHei"/>
              </a:rPr>
              <a:t>按出货单核对数量与包装标识，抽检合格后放行出库。</a:t>
            </a:r>
            <a:endParaRPr/>
          </a:p>
        </p:txBody>
      </p:sp>
      <p:sp>
        <p:nvSpPr>
          <p:cNvPr id="340" name=""/>
          <p:cNvSpPr/>
          <p:nvPr/>
        </p:nvSpPr>
        <p:spPr>
          <a:xfrm rot="0" flipH="0" flipV="0">
            <a:off x="4562475" y="5505450"/>
            <a:ext cx="6991350" cy="485775"/>
          </a:xfrm>
          <a:prstGeom prst="roundRect">
            <a:avLst>
              <a:gd name="adj" fmla="val 15686"/>
            </a:avLst>
          </a:prstGeom>
          <a:solidFill>
            <a:srgbClr val="C0392B">
              <a:alpha val="7000"/>
            </a:srgbClr>
          </a:solidFill>
          <a:ln/>
        </p:spPr>
        <p:txBody>
          <a:bodyPr/>
          <a:p/>
        </p:txBody>
      </p:sp>
      <p:sp>
        <p:nvSpPr>
          <p:cNvPr id="341" name=""/>
          <p:cNvSpPr/>
          <p:nvPr/>
        </p:nvSpPr>
        <p:spPr>
          <a:xfrm rot="0" flipH="0" flipV="0">
            <a:off x="4562475" y="5505450"/>
            <a:ext cx="6991350" cy="485775"/>
          </a:xfrm>
          <a:custGeom>
            <a:pathLst>
              <a:path w="734" h="51">
                <a:moveTo>
                  <a:pt x="8" y="0"/>
                </a:moveTo>
                <a:cubicBezTo>
                  <a:pt x="5" y="0"/>
                  <a:pt x="3" y="2"/>
                  <a:pt x="3" y="5"/>
                </a:cubicBezTo>
                <a:lnTo>
                  <a:pt x="3" y="46"/>
                </a:lnTo>
                <a:cubicBezTo>
                  <a:pt x="3" y="48"/>
                  <a:pt x="5" y="50"/>
                  <a:pt x="7" y="51"/>
                </a:cubicBezTo>
                <a:cubicBezTo>
                  <a:pt x="3" y="50"/>
                  <a:pt x="0" y="47"/>
                  <a:pt x="0" y="43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C0392B"/>
          </a:solidFill>
          <a:ln/>
        </p:spPr>
        <p:txBody>
          <a:bodyPr/>
          <a:p/>
        </p:txBody>
      </p:sp>
      <p:sp>
        <p:nvSpPr>
          <p:cNvPr id="342" name="" descr="{&quot;isTemplate&quot;:true,&quot;type&quot;:&quot;text&quot;}"/>
          <p:cNvSpPr txBox="1"/>
          <p:nvPr/>
        </p:nvSpPr>
        <p:spPr>
          <a:xfrm rot="0" flipH="0" flipV="0">
            <a:off x="4733925" y="5619750"/>
            <a:ext cx="3971925" cy="2571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125">
                <a:solidFill>
                  <a:srgbClr val="C0392B"/>
                </a:solidFill>
                <a:latin typeface="Microsoft YaHei"/>
                <a:ea typeface="Microsoft YaHei"/>
              </a:rPr>
              <a:t>任何一道判</a:t>
            </a:r>
            <a:r>
              <a:rPr lang="en-US" sz="1125">
                <a:solidFill>
                  <a:srgbClr val="C0392B"/>
                </a:solidFill>
                <a:latin typeface="Microsoft YaHei"/>
                <a:ea typeface="Microsoft YaHei"/>
              </a:rPr>
              <a:t> NG</a:t>
            </a:r>
            <a:r>
              <a:rPr lang="zh-CN" sz="1125">
                <a:solidFill>
                  <a:srgbClr val="C0392B"/>
                </a:solidFill>
                <a:latin typeface="Microsoft YaHei"/>
                <a:ea typeface="Microsoft YaHei"/>
              </a:rPr>
              <a:t>：先标识、再隔离、马上上报——绝不往下流。</a:t>
            </a:r>
            <a:endParaRPr/>
          </a:p>
        </p:txBody>
      </p:sp>
      <p:sp>
        <p:nvSpPr>
          <p:cNvPr id="343" name="" descr="{&quot;isTemplate&quot;:true,&quot;type&quot;:&quot;text&quot;}"/>
          <p:cNvSpPr txBox="1"/>
          <p:nvPr/>
        </p:nvSpPr>
        <p:spPr>
          <a:xfrm rot="0" flipH="0" flipV="0">
            <a:off x="666750" y="6477000"/>
            <a:ext cx="14478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5A8A1"/>
                </a:solidFill>
                <a:latin typeface="Microsoft YaHei"/>
                <a:ea typeface="Microsoft YaHei"/>
              </a:rPr>
              <a:t>QC </a:t>
            </a:r>
            <a:r>
              <a:rPr lang="zh-CN" sz="975">
                <a:solidFill>
                  <a:srgbClr val="85A8A1"/>
                </a:solidFill>
                <a:latin typeface="Microsoft YaHei"/>
                <a:ea typeface="Microsoft YaHei"/>
              </a:rPr>
              <a:t>检验实操培训</a:t>
            </a:r>
            <a:r>
              <a:rPr lang="en-US" sz="975">
                <a:solidFill>
                  <a:srgbClr val="85A8A1"/>
                </a:solidFill>
                <a:latin typeface="Microsoft YaHei"/>
                <a:ea typeface="Microsoft YaHei"/>
              </a:rPr>
              <a:t> · </a:t>
            </a:r>
            <a:r>
              <a:rPr lang="zh-CN" sz="975">
                <a:solidFill>
                  <a:srgbClr val="85A8A1"/>
                </a:solidFill>
                <a:latin typeface="Microsoft YaHei"/>
                <a:ea typeface="Microsoft YaHei"/>
              </a:rPr>
              <a:t>品质部</a:t>
            </a:r>
            <a:endParaRPr/>
          </a:p>
        </p:txBody>
      </p:sp>
      <p:sp>
        <p:nvSpPr>
          <p:cNvPr id="344" name="" descr="{&quot;isTemplate&quot;:true,&quot;type&quot;:&quot;text&quot;}"/>
          <p:cNvSpPr txBox="1"/>
          <p:nvPr/>
        </p:nvSpPr>
        <p:spPr>
          <a:xfrm rot="0" flipH="0" flipV="0">
            <a:off x="11153775" y="6477000"/>
            <a:ext cx="3714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5A8A1"/>
                </a:solidFill>
                <a:latin typeface="DIN Alternate"/>
                <a:ea typeface="DIN Alternate"/>
              </a:rPr>
              <a:t>04 / 18</a:t>
            </a:r>
            <a:endParaRPr/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5" name="" descr="&lt;Slide style={{ width: 1280, height: 720, background: '#FFFFFF', padding: '20px 70px', flexDirection: 'column' }}&gt;&#10;  &lt;Box style={{ height: 96, flexDirection: 'column', justifyContent: 'flex-end', gap: 6 }}&gt;&#10;    &lt;Text style={{ fontSize: 34, fontWeight: 'bold', color: '#10403B' }}&gt;上岗三件套：标准 · 量具 · 记录&lt;/Text&gt;&#10;    &lt;Text style={{ fontSize: 16, color: '#6C8280' }}&gt;动手之前先备齐这三样，缺一样就不要开始检验&lt;/Text&gt;&#10;  &lt;/Box&gt;&#10;  &lt;Box style={{ height: 10 }} /&gt;&#10;  &lt;Box style={{ height: 540, flexDirection: 'column' }}&gt;&#10;    &lt;Image&#10;      src=&quot;assets/prep_station.png&quot;&#10;      style={{ width: 1140, height: 290, borderRadius: 10, objectFit: 'cover' }}&#10;    /&gt;&#10;    &lt;Box style={{ height: 16 }} /&gt;&#10;    &lt;Box style={{ flex: 1, flexDirection: 'row', gap: 20 }}&gt;&#10;      {[&#10;        { n: '01', t: '标准', d: '先看标准，再动手。《检验标准书》《抽样标准》《限度样板》是判定的唯一依据；凭感觉判，是新人最大的不合格来源。', h: '上岗第一件事：确认手上的标准是现行受控版本。' },&#10;        { n: '02', t: '量具', d: '卡尺、塞尺、千分尺必须在有效校准期内，量程与精度要匹配，用前校零、专人保管。量具过期，检验结果一律作废。', h: '领用量具先看校准标签，过期立即退回计量室。' },&#10;        { n: '03', t: '记录', d: '现场即时记录，字迹清楚；写错划改并签名，不允许涂黑、不允许事后补记。数据是判定与追溯的唯一证据。', h: '写错的数字划一道横线，旁边写正确值并签名。' },&#10;      ].map((c, i) =&gt; (&#10;        &lt;Box key={i} style={{ flex: 1, background: '#ECF4F1', borderRadius: 10, padding: '20px 22px', flexDirection: 'column' }}&gt;&#10;          &lt;Box style={{ flexDirection: 'row', alignItems: 'baseline', gap: 10, marginBottom: 10 }}&gt;&#10;            &lt;Text style={{ fontSize: 22, fontWeight: 'bold', color: '#1E7F6E', fontFamily: '&quot;DIN Alternate&quot;, &quot;Helvetica Neue&quot;, Arial, sans-serif' }}&gt;{c.n}&lt;/Text&gt;&#10;            &lt;Text style={{ fontSize: 22, fontWeight: 'bold', color: '#10403B' }}&gt;{c.t}&lt;/Text&gt;&#10;          &lt;/Box&gt;&#10;          &lt;Text style={{ fontSize: 16, color: '#1C2B28', lineHeight: 1.65 }}&gt;{c.d}&lt;/Text&gt;&#10;          &lt;Box style={{ marginTop: 'auto', flexDirection: 'row', alignItems: 'center', gap: 10 }}&gt;&#10;            &lt;Box style={{ width: 3, height: 22, background: '#D9822B' }} /&gt;&#10;            &lt;Text style={{ flex: 1, fontSize: 14, color: '#10403B', lineHeight: 1.45 }}&gt;{c.h}&lt;/Text&gt;&#10;          &lt;/Box&gt;&#10;        &lt;/Box&gt;&#10;      ))}&#10;    &lt;/Box&gt;&#10;  &lt;/Box&gt;&#10;  &lt;Box style={{ height: 10 }} /&gt;&#10;  &lt;Box style={{ height: 24, flexDirection: 'row', justifyContent: 'space-between', alignItems: 'center' }}&gt;&#10;    &lt;Text style={{ fontSize: 13, color: '#85A8A1' }}&gt;QC 检验实操培训 · 品质部&lt;/Text&gt;&#10;    &lt;Text style={{ fontSize: 14, color: '#85A8A1', fontFamily: '&quot;DIN Alternate&quot;, &quot;Helvetica Neue&quot;, Arial, sans-serif' }}&gt;05 / 18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47" name="" descr="{&quot;isTemplate&quot;:true,&quot;type&quot;:&quot;text&quot;}"/>
          <p:cNvSpPr txBox="1"/>
          <p:nvPr/>
        </p:nvSpPr>
        <p:spPr>
          <a:xfrm rot="0" flipH="0" flipV="0">
            <a:off x="666750" y="466725"/>
            <a:ext cx="108585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0403B"/>
                </a:solidFill>
                <a:latin typeface="Microsoft YaHei"/>
                <a:ea typeface="Microsoft YaHei"/>
              </a:rPr>
              <a:t>上岗三件套：标准</a:t>
            </a:r>
            <a:r>
              <a:rPr lang="en-US" sz="2550" b="1">
                <a:solidFill>
                  <a:srgbClr val="10403B"/>
                </a:solidFill>
                <a:latin typeface="Microsoft YaHei"/>
                <a:ea typeface="Microsoft YaHei"/>
              </a:rPr>
              <a:t> · </a:t>
            </a:r>
            <a:r>
              <a:rPr lang="zh-CN" sz="2550" b="1">
                <a:solidFill>
                  <a:srgbClr val="10403B"/>
                </a:solidFill>
                <a:latin typeface="Microsoft YaHei"/>
                <a:ea typeface="Microsoft YaHei"/>
              </a:rPr>
              <a:t>量具</a:t>
            </a:r>
            <a:r>
              <a:rPr lang="en-US" sz="2550" b="1">
                <a:solidFill>
                  <a:srgbClr val="10403B"/>
                </a:solidFill>
                <a:latin typeface="Microsoft YaHei"/>
                <a:ea typeface="Microsoft YaHei"/>
              </a:rPr>
              <a:t> · </a:t>
            </a:r>
            <a:r>
              <a:rPr lang="zh-CN" sz="2550" b="1">
                <a:solidFill>
                  <a:srgbClr val="10403B"/>
                </a:solidFill>
                <a:latin typeface="Microsoft YaHei"/>
                <a:ea typeface="Microsoft YaHei"/>
              </a:rPr>
              <a:t>记录</a:t>
            </a:r>
            <a:endParaRPr/>
          </a:p>
        </p:txBody>
      </p:sp>
      <p:sp>
        <p:nvSpPr>
          <p:cNvPr id="348" name="" descr="{&quot;isTemplate&quot;:true,&quot;type&quot;:&quot;text&quot;}"/>
          <p:cNvSpPr txBox="1"/>
          <p:nvPr/>
        </p:nvSpPr>
        <p:spPr>
          <a:xfrm rot="0" flipH="0" flipV="0">
            <a:off x="666750" y="914400"/>
            <a:ext cx="108585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6C8280"/>
                </a:solidFill>
                <a:latin typeface="Microsoft YaHei"/>
                <a:ea typeface="Microsoft YaHei"/>
              </a:rPr>
              <a:t>动手之前先备齐这三样，缺一样就不要开始检验</a:t>
            </a:r>
            <a:endParaRPr/>
          </a:p>
        </p:txBody>
      </p:sp>
      <p:pic>
        <p:nvPicPr>
          <p:cNvPr id="349" name=""/>
          <p:cNvPicPr>
            <a:picLocks noChangeAspect="1"/>
          </p:cNvPicPr>
          <p:nvPr/>
        </p:nvPicPr>
        <p:blipFill>
          <a:blip r:embed="rId1"/>
          <a:srcRect l="0" t="3704" r="0" b="3704"/>
          <a:stretch>
            <a:fillRect/>
          </a:stretch>
        </p:blipFill>
        <p:spPr>
          <a:xfrm rot="0" flipH="0" flipV="0">
            <a:off x="666750" y="1200150"/>
            <a:ext cx="10858500" cy="2762250"/>
          </a:xfrm>
          <a:prstGeom prst="roundRect">
            <a:avLst>
              <a:gd name="adj" fmla="val 3448"/>
            </a:avLst>
          </a:prstGeom>
          <a:ln/>
        </p:spPr>
      </p:pic>
      <p:sp>
        <p:nvSpPr>
          <p:cNvPr id="350" name=""/>
          <p:cNvSpPr/>
          <p:nvPr/>
        </p:nvSpPr>
        <p:spPr>
          <a:xfrm rot="0" flipH="0" flipV="0">
            <a:off x="666750" y="4114800"/>
            <a:ext cx="3495675" cy="2228850"/>
          </a:xfrm>
          <a:prstGeom prst="roundRect">
            <a:avLst>
              <a:gd name="adj" fmla="val 4274"/>
            </a:avLst>
          </a:prstGeom>
          <a:solidFill>
            <a:srgbClr val="ECF4F1"/>
          </a:solidFill>
          <a:ln/>
        </p:spPr>
        <p:txBody>
          <a:bodyPr/>
          <a:p/>
        </p:txBody>
      </p:sp>
      <p:sp>
        <p:nvSpPr>
          <p:cNvPr id="351" name="" descr="{&quot;isTemplate&quot;:true,&quot;type&quot;:&quot;text&quot;}"/>
          <p:cNvSpPr txBox="1"/>
          <p:nvPr/>
        </p:nvSpPr>
        <p:spPr>
          <a:xfrm rot="0" flipH="0" flipV="0">
            <a:off x="876300" y="4305300"/>
            <a:ext cx="2095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1E7F6E"/>
                </a:solidFill>
                <a:latin typeface="DIN Alternate"/>
                <a:ea typeface="DIN Alternate"/>
              </a:rPr>
              <a:t>01</a:t>
            </a:r>
            <a:endParaRPr/>
          </a:p>
        </p:txBody>
      </p:sp>
      <p:sp>
        <p:nvSpPr>
          <p:cNvPr id="352" name="" descr="{&quot;isTemplate&quot;:true,&quot;type&quot;:&quot;text&quot;}"/>
          <p:cNvSpPr txBox="1"/>
          <p:nvPr/>
        </p:nvSpPr>
        <p:spPr>
          <a:xfrm rot="0" flipH="0" flipV="0">
            <a:off x="1181100" y="4305300"/>
            <a:ext cx="4191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10403B"/>
                </a:solidFill>
                <a:latin typeface="Microsoft YaHei"/>
                <a:ea typeface="Microsoft YaHei"/>
              </a:rPr>
              <a:t>标准</a:t>
            </a:r>
            <a:endParaRPr/>
          </a:p>
        </p:txBody>
      </p:sp>
      <p:sp>
        <p:nvSpPr>
          <p:cNvPr id="353" name="" descr="{&quot;isTemplate&quot;:true,&quot;type&quot;:&quot;text&quot;}"/>
          <p:cNvSpPr txBox="1"/>
          <p:nvPr/>
        </p:nvSpPr>
        <p:spPr>
          <a:xfrm rot="0" flipH="0" flipV="0">
            <a:off x="876300" y="4657725"/>
            <a:ext cx="3076575" cy="9144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200">
                <a:solidFill>
                  <a:srgbClr val="1C2B28"/>
                </a:solidFill>
                <a:latin typeface="Microsoft YaHei"/>
                <a:ea typeface="Microsoft YaHei"/>
              </a:rPr>
              <a:t>先看标准，再动手。《检验标准书》《抽样标准》《限度样板》是判定的唯一依据；凭感觉判，是新人最大的不合格来源。</a:t>
            </a:r>
            <a:endParaRPr/>
          </a:p>
        </p:txBody>
      </p:sp>
      <p:sp>
        <p:nvSpPr>
          <p:cNvPr id="354" name=""/>
          <p:cNvSpPr/>
          <p:nvPr/>
        </p:nvSpPr>
        <p:spPr>
          <a:xfrm rot="0" flipH="0" flipV="0">
            <a:off x="876300" y="5934075"/>
            <a:ext cx="28575" cy="209550"/>
          </a:xfrm>
          <a:prstGeom prst="rect">
            <a:avLst/>
          </a:prstGeom>
          <a:solidFill>
            <a:srgbClr val="D9822B"/>
          </a:solidFill>
          <a:ln/>
        </p:spPr>
        <p:txBody>
          <a:bodyPr/>
          <a:p/>
        </p:txBody>
      </p:sp>
      <p:sp>
        <p:nvSpPr>
          <p:cNvPr id="355" name="" descr="{&quot;isTemplate&quot;:true,&quot;type&quot;:&quot;text&quot;}"/>
          <p:cNvSpPr txBox="1"/>
          <p:nvPr/>
        </p:nvSpPr>
        <p:spPr>
          <a:xfrm rot="0" flipH="0" flipV="0">
            <a:off x="1000125" y="5915025"/>
            <a:ext cx="2952750" cy="23812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050">
                <a:solidFill>
                  <a:srgbClr val="10403B"/>
                </a:solidFill>
                <a:latin typeface="Microsoft YaHei"/>
                <a:ea typeface="Microsoft YaHei"/>
              </a:rPr>
              <a:t>上岗第一件事：确认手上的标准是现行受控版本。</a:t>
            </a:r>
            <a:endParaRPr/>
          </a:p>
        </p:txBody>
      </p:sp>
      <p:sp>
        <p:nvSpPr>
          <p:cNvPr id="356" name=""/>
          <p:cNvSpPr/>
          <p:nvPr/>
        </p:nvSpPr>
        <p:spPr>
          <a:xfrm rot="0" flipH="0" flipV="0">
            <a:off x="4352925" y="4114800"/>
            <a:ext cx="3486150" cy="2228850"/>
          </a:xfrm>
          <a:prstGeom prst="roundRect">
            <a:avLst>
              <a:gd name="adj" fmla="val 4274"/>
            </a:avLst>
          </a:prstGeom>
          <a:solidFill>
            <a:srgbClr val="ECF4F1"/>
          </a:solidFill>
          <a:ln/>
        </p:spPr>
        <p:txBody>
          <a:bodyPr/>
          <a:p/>
        </p:txBody>
      </p:sp>
      <p:sp>
        <p:nvSpPr>
          <p:cNvPr id="357" name="" descr="{&quot;isTemplate&quot;:true,&quot;type&quot;:&quot;text&quot;}"/>
          <p:cNvSpPr txBox="1"/>
          <p:nvPr/>
        </p:nvSpPr>
        <p:spPr>
          <a:xfrm rot="0" flipH="0" flipV="0">
            <a:off x="4562475" y="4305300"/>
            <a:ext cx="2095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1E7F6E"/>
                </a:solidFill>
                <a:latin typeface="DIN Alternate"/>
                <a:ea typeface="DIN Alternate"/>
              </a:rPr>
              <a:t>02</a:t>
            </a:r>
            <a:endParaRPr/>
          </a:p>
        </p:txBody>
      </p:sp>
      <p:sp>
        <p:nvSpPr>
          <p:cNvPr id="358" name="" descr="{&quot;isTemplate&quot;:true,&quot;type&quot;:&quot;text&quot;}"/>
          <p:cNvSpPr txBox="1"/>
          <p:nvPr/>
        </p:nvSpPr>
        <p:spPr>
          <a:xfrm rot="0" flipH="0" flipV="0">
            <a:off x="4867275" y="4305300"/>
            <a:ext cx="4191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10403B"/>
                </a:solidFill>
                <a:latin typeface="Microsoft YaHei"/>
                <a:ea typeface="Microsoft YaHei"/>
              </a:rPr>
              <a:t>量具</a:t>
            </a:r>
            <a:endParaRPr/>
          </a:p>
        </p:txBody>
      </p:sp>
      <p:sp>
        <p:nvSpPr>
          <p:cNvPr id="359" name="" descr="{&quot;isTemplate&quot;:true,&quot;type&quot;:&quot;text&quot;}"/>
          <p:cNvSpPr txBox="1"/>
          <p:nvPr/>
        </p:nvSpPr>
        <p:spPr>
          <a:xfrm rot="0" flipH="0" flipV="0">
            <a:off x="4562475" y="4657725"/>
            <a:ext cx="3067050" cy="9144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200">
                <a:solidFill>
                  <a:srgbClr val="1C2B28"/>
                </a:solidFill>
                <a:latin typeface="Microsoft YaHei"/>
                <a:ea typeface="Microsoft YaHei"/>
              </a:rPr>
              <a:t>卡尺、塞尺、千分尺必须在有效校准期内，量程与精度要匹配，用前校零、专人保管。量具过期，检验结果一律作废。</a:t>
            </a:r>
            <a:endParaRPr/>
          </a:p>
        </p:txBody>
      </p:sp>
      <p:sp>
        <p:nvSpPr>
          <p:cNvPr id="360" name=""/>
          <p:cNvSpPr/>
          <p:nvPr/>
        </p:nvSpPr>
        <p:spPr>
          <a:xfrm rot="0" flipH="0" flipV="0">
            <a:off x="4562475" y="5934075"/>
            <a:ext cx="28575" cy="209550"/>
          </a:xfrm>
          <a:prstGeom prst="rect">
            <a:avLst/>
          </a:prstGeom>
          <a:solidFill>
            <a:srgbClr val="D9822B"/>
          </a:solidFill>
          <a:ln/>
        </p:spPr>
        <p:txBody>
          <a:bodyPr/>
          <a:p/>
        </p:txBody>
      </p:sp>
      <p:sp>
        <p:nvSpPr>
          <p:cNvPr id="361" name="" descr="{&quot;isTemplate&quot;:true,&quot;type&quot;:&quot;text&quot;}"/>
          <p:cNvSpPr txBox="1"/>
          <p:nvPr/>
        </p:nvSpPr>
        <p:spPr>
          <a:xfrm rot="0" flipH="0" flipV="0">
            <a:off x="4686300" y="5915025"/>
            <a:ext cx="2943225" cy="23812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050">
                <a:solidFill>
                  <a:srgbClr val="10403B"/>
                </a:solidFill>
                <a:latin typeface="Microsoft YaHei"/>
                <a:ea typeface="Microsoft YaHei"/>
              </a:rPr>
              <a:t>领用量具先看校准标签，过期立即退回计量室。</a:t>
            </a:r>
            <a:endParaRPr/>
          </a:p>
        </p:txBody>
      </p:sp>
      <p:sp>
        <p:nvSpPr>
          <p:cNvPr id="362" name=""/>
          <p:cNvSpPr/>
          <p:nvPr/>
        </p:nvSpPr>
        <p:spPr>
          <a:xfrm rot="0" flipH="0" flipV="0">
            <a:off x="8029575" y="4114800"/>
            <a:ext cx="3495675" cy="2228850"/>
          </a:xfrm>
          <a:prstGeom prst="roundRect">
            <a:avLst>
              <a:gd name="adj" fmla="val 4274"/>
            </a:avLst>
          </a:prstGeom>
          <a:solidFill>
            <a:srgbClr val="ECF4F1"/>
          </a:solidFill>
          <a:ln/>
        </p:spPr>
        <p:txBody>
          <a:bodyPr/>
          <a:p/>
        </p:txBody>
      </p:sp>
      <p:sp>
        <p:nvSpPr>
          <p:cNvPr id="363" name="" descr="{&quot;isTemplate&quot;:true,&quot;type&quot;:&quot;text&quot;}"/>
          <p:cNvSpPr txBox="1"/>
          <p:nvPr/>
        </p:nvSpPr>
        <p:spPr>
          <a:xfrm rot="0" flipH="0" flipV="0">
            <a:off x="8239125" y="4305300"/>
            <a:ext cx="2095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1E7F6E"/>
                </a:solidFill>
                <a:latin typeface="DIN Alternate"/>
                <a:ea typeface="DIN Alternate"/>
              </a:rPr>
              <a:t>03</a:t>
            </a:r>
            <a:endParaRPr/>
          </a:p>
        </p:txBody>
      </p:sp>
      <p:sp>
        <p:nvSpPr>
          <p:cNvPr id="364" name="" descr="{&quot;isTemplate&quot;:true,&quot;type&quot;:&quot;text&quot;}"/>
          <p:cNvSpPr txBox="1"/>
          <p:nvPr/>
        </p:nvSpPr>
        <p:spPr>
          <a:xfrm rot="0" flipH="0" flipV="0">
            <a:off x="8543925" y="4305300"/>
            <a:ext cx="4191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10403B"/>
                </a:solidFill>
                <a:latin typeface="Microsoft YaHei"/>
                <a:ea typeface="Microsoft YaHei"/>
              </a:rPr>
              <a:t>记录</a:t>
            </a:r>
            <a:endParaRPr/>
          </a:p>
        </p:txBody>
      </p:sp>
      <p:sp>
        <p:nvSpPr>
          <p:cNvPr id="365" name="" descr="{&quot;isTemplate&quot;:true,&quot;type&quot;:&quot;text&quot;}"/>
          <p:cNvSpPr txBox="1"/>
          <p:nvPr/>
        </p:nvSpPr>
        <p:spPr>
          <a:xfrm rot="0" flipH="0" flipV="0">
            <a:off x="8239125" y="4657725"/>
            <a:ext cx="3076575" cy="9144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200">
                <a:solidFill>
                  <a:srgbClr val="1C2B28"/>
                </a:solidFill>
                <a:latin typeface="Microsoft YaHei"/>
                <a:ea typeface="Microsoft YaHei"/>
              </a:rPr>
              <a:t>现场即时记录，字迹清楚；写错划改并签名，不允许涂黑、不允许事后补记。数据是判定与追溯的唯一证据。</a:t>
            </a:r>
            <a:endParaRPr/>
          </a:p>
        </p:txBody>
      </p:sp>
      <p:sp>
        <p:nvSpPr>
          <p:cNvPr id="366" name=""/>
          <p:cNvSpPr/>
          <p:nvPr/>
        </p:nvSpPr>
        <p:spPr>
          <a:xfrm rot="0" flipH="0" flipV="0">
            <a:off x="8239125" y="5934075"/>
            <a:ext cx="28575" cy="209550"/>
          </a:xfrm>
          <a:prstGeom prst="rect">
            <a:avLst/>
          </a:prstGeom>
          <a:solidFill>
            <a:srgbClr val="D9822B"/>
          </a:solidFill>
          <a:ln/>
        </p:spPr>
        <p:txBody>
          <a:bodyPr/>
          <a:p/>
        </p:txBody>
      </p:sp>
      <p:sp>
        <p:nvSpPr>
          <p:cNvPr id="367" name="" descr="{&quot;isTemplate&quot;:true,&quot;type&quot;:&quot;text&quot;}"/>
          <p:cNvSpPr txBox="1"/>
          <p:nvPr/>
        </p:nvSpPr>
        <p:spPr>
          <a:xfrm rot="0" flipH="0" flipV="0">
            <a:off x="8362950" y="5915025"/>
            <a:ext cx="2952750" cy="23812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050">
                <a:solidFill>
                  <a:srgbClr val="10403B"/>
                </a:solidFill>
                <a:latin typeface="Microsoft YaHei"/>
                <a:ea typeface="Microsoft YaHei"/>
              </a:rPr>
              <a:t>写错的数字划一道横线，旁边写正确值并签名。</a:t>
            </a:r>
            <a:endParaRPr/>
          </a:p>
        </p:txBody>
      </p:sp>
      <p:sp>
        <p:nvSpPr>
          <p:cNvPr id="368" name="" descr="{&quot;isTemplate&quot;:true,&quot;type&quot;:&quot;text&quot;}"/>
          <p:cNvSpPr txBox="1"/>
          <p:nvPr/>
        </p:nvSpPr>
        <p:spPr>
          <a:xfrm rot="0" flipH="0" flipV="0">
            <a:off x="666750" y="6477000"/>
            <a:ext cx="14478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5A8A1"/>
                </a:solidFill>
                <a:latin typeface="Microsoft YaHei"/>
                <a:ea typeface="Microsoft YaHei"/>
              </a:rPr>
              <a:t>QC </a:t>
            </a:r>
            <a:r>
              <a:rPr lang="zh-CN" sz="975">
                <a:solidFill>
                  <a:srgbClr val="85A8A1"/>
                </a:solidFill>
                <a:latin typeface="Microsoft YaHei"/>
                <a:ea typeface="Microsoft YaHei"/>
              </a:rPr>
              <a:t>检验实操培训</a:t>
            </a:r>
            <a:r>
              <a:rPr lang="en-US" sz="975">
                <a:solidFill>
                  <a:srgbClr val="85A8A1"/>
                </a:solidFill>
                <a:latin typeface="Microsoft YaHei"/>
                <a:ea typeface="Microsoft YaHei"/>
              </a:rPr>
              <a:t> · </a:t>
            </a:r>
            <a:r>
              <a:rPr lang="zh-CN" sz="975">
                <a:solidFill>
                  <a:srgbClr val="85A8A1"/>
                </a:solidFill>
                <a:latin typeface="Microsoft YaHei"/>
                <a:ea typeface="Microsoft YaHei"/>
              </a:rPr>
              <a:t>品质部</a:t>
            </a:r>
            <a:endParaRPr/>
          </a:p>
        </p:txBody>
      </p:sp>
      <p:sp>
        <p:nvSpPr>
          <p:cNvPr id="369" name="" descr="{&quot;isTemplate&quot;:true,&quot;type&quot;:&quot;text&quot;}"/>
          <p:cNvSpPr txBox="1"/>
          <p:nvPr/>
        </p:nvSpPr>
        <p:spPr>
          <a:xfrm rot="0" flipH="0" flipV="0">
            <a:off x="11153775" y="6477000"/>
            <a:ext cx="3714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5A8A1"/>
                </a:solidFill>
                <a:latin typeface="DIN Alternate"/>
                <a:ea typeface="DIN Alternate"/>
              </a:rPr>
              <a:t>05 / 18</a:t>
            </a:r>
            <a:endParaRPr/>
          </a:p>
        </p:txBody>
      </p:sp>
    </p:spTree>
  </p:cSld>
</p:sld>
</file>

<file path=ppt/slides/slide6.xml><?xml version="1.0" encoding="utf-8"?>
<p:sld xmlns:asvg="http://schemas.microsoft.com/office/drawing/2016/SVG/main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mc:Ignorable="asvg">
  <p:cSld>
    <p:spTree>
      <p:nvGrpSpPr>
        <p:cNvPr id="370" name="" descr="&lt;Slide style={{ width: 1280, height: 720, background: '#FFFFFF', padding: '20px 70px', flexDirection: 'column' }}&gt;&#10;  &lt;Box style={{ height: 96, flexDirection: 'column', justifyContent: 'flex-end', gap: 6 }}&gt;&#10;    &lt;Text style={{ fontSize: 34, fontWeight: 'bold', color: '#10403B' }}&gt;量具内校：让每把量具都可信&lt;/Text&gt;&#10;    &lt;Text style={{ fontSize: 16, color: '#6C8280' }}&gt;自己校、按期校、留证据——量具失准，检验结论一律作废&lt;/Text&gt;&#10;  &lt;/Box&gt;&#10;  &lt;Box style={{ height: 10 }} /&gt;&#10;  &lt;Box style={{ height: 540, flexDirection: 'column' }}&gt;&#10;    &lt;Box style={{ height: 262, background: '#ECF4F1', borderRadius: 10, padding: '20px 22px', flexDirection: 'column' }}&gt;&#10;      &lt;Box style={{ flex: 1, flexDirection: 'row', gap: 10, alignItems: 'stretch' }}&gt;&#10;        {[&#10;          { n: '01', t: '建台账', d: '每把量具一个唯一编号，登记型号、量程、存放位置与责任人。', h: '新增或返修后必须重新登记' },&#10;          { n: '02', t: '排周期', d: '按量具类型与使用频次定校准周期，到期前提醒，不许&quot;先用着&quot;。', h: '周期由计量管理员定，不得自行延长' },&#10;          { n: '03', t: '选标准器', d: '用量块、标准片校验，标准器精度须高于被校量具，且本身已溯源。', h: '标准器自己也要按期外校' },&#10;          { n: '04', t: '做校验', d: '零位、中间、满量程多点校验，记录实测偏差并与允许误差比较。', h: '偏差超标：先调整，不合格就停用' },&#10;          { n: '05', t: '贴标留痕', d: '判定后贴校准标签，填写《内校记录表》，写明结论与校准人。', h: '标签贴在量具本体上，不能只贴在盒子上' },&#10;        ].map((s, i) =&gt; (&#10;          &lt;Box key={i} style={{ flexDirection: 'row', alignItems: 'stretch', flex: 1 }}&gt;&#10;            &lt;Box style={{ flex: 1, background: '#FFFFFF', borderRadius: 8, padding: '14px 13px', flexDirection: 'column' }}&gt;&#10;              &lt;Text style={{ fontSize: 13, fontWeight: 'bold', color: '#1E7F6E', marginBottom: 4, fontFamily: '&quot;DIN Alternate&quot;, &quot;Helvetica Neue&quot;, Arial, sans-serif' }}&gt;{s.n}&lt;/Text&gt;&#10;              &lt;Text style={{ fontSize: 17, fontWeight: 'bold', color: '#10403B', marginBottom: 6 }}&gt;{s.t}&lt;/Text&gt;&#10;              &lt;Text style={{ fontSize: 13, color: '#6C8280', lineHeight: 1.5 }}&gt;{s.d}&lt;/Text&gt;&#10;              &lt;Text style={{ fontSize: 12, color: '#1E7F6E', lineHeight: 1.45, marginTop: 'auto' }}&gt;{s.h}&lt;/Text&gt;&#10;            &lt;/Box&gt;&#10;            {i &lt; 4 &amp;&amp; (&#10;              &lt;Box style={{ width: 24, justifyContent: 'center', alignItems: 'center' }}&gt;&#10;                &lt;svg width=&quot;18&quot; height=&quot;14&quot; viewBox=&quot;0 0 22 14&quot;&gt;&#10;                  &lt;rect x=&quot;0&quot; y=&quot;6&quot; width=&quot;13&quot; height=&quot;2&quot; fill=&quot;#85A8A1&quot; /&gt;&#10;                  &lt;path d=&quot;M12 2 L21 7 L12 12 Z&quot; fill=&quot;#85A8A1&quot; /&gt;&#10;                &lt;/svg&gt;&#10;              &lt;/Box&gt;&#10;            )}&#10;          &lt;/Box&gt;&#10;        ))}&#10;      &lt;/Box&gt;&#10;      &lt;Box style={{ marginTop: 14, flexDirection: 'row', alignItems: 'center', gap: 10 }}&gt;&#10;        &lt;Box style={{ width: 4, height: 26, background: '#D9822B' }} /&gt;&#10;        &lt;Text style={{ fontSize: 15, color: '#10403B', lineHeight: 1.5 }}&gt;&#10;          &lt;span style={{ fontWeight: 'bold' }}&gt;内校 = 企业内部校准&lt;/span&gt;：用已溯源的标准器，按期校验手上的量具，确认它仍然在允许误差范围内。&#10;        &lt;/Text&gt;&#10;      &lt;/Box&gt;&#10;    &lt;/Box&gt;&#10;    &lt;Box style={{ height: 14 }} /&gt;&#10;    &lt;Box style={{ flex: 1, flexDirection: 'row', gap: 20 }}&gt;&#10;      &lt;Box style={{ flex: 1, background: '#FFFFFF', border: '1px solid #ECF4F1', borderRadius: 10, padding: '18px 22px', flexDirection: 'column' }}&gt;&#10;        &lt;Text style={{ fontSize: 19, fontWeight: 'bold', color: '#10403B', marginBottom: 14 }}&gt;量具校准标签：三种状态&lt;/Text&gt;&#10;        {[&#10;          { c: '#1E7F6E', t: '合格', d: '在有效期内，可正常用于检验' },&#10;          { c: '#D9822B', t: '限用', d: '仅限指定量程或指定检验项目使用' },&#10;          { c: '#C0392B', t: '停用', d: '超期、损坏或偏差超标，立即送计量室' },&#10;        ].map((r, i) =&gt; (&#10;          &lt;Box key={i} style={{ flexDirection: 'row', alignItems: 'center', gap: 12, marginBottom: 10 }}&gt;&#10;            &lt;Box style={{ width: 46, height: 28, borderRadius: 6, background: r.c }} /&gt;&#10;            &lt;Text style={{ width: 46, fontSize: 15, fontWeight: 'bold', color: '#10403B' }}&gt;{r.t}&lt;/Text&gt;&#10;            &lt;Text style={{ flex: 1, fontSize: 14, color: '#1C2B28', lineHeight: 1.45 }}&gt;{r.d}&lt;/Text&gt;&#10;          &lt;/Box&gt;&#10;        ))}&#10;        &lt;Text style={{ fontSize: 13, color: '#85A8A1', lineHeight: 1.5, marginTop: 'auto' }}&gt;&#10;          标签贴在量具上，不是贴在物料上，与物料的四色状态标识不是一回事。标签必须含：量具编号 / 本次校准日期 / 有效期至 / 校准人签名——缺一项按停用处理。&#10;        &lt;/Text&gt;&#10;      &lt;/Box&gt;&#10;      &lt;Box style={{ flex: 1, background: '#10403B', borderRadius: 10, padding: '18px 22px', flexDirection: 'column' }}&gt;&#10;        &lt;Text style={{ fontSize: 19, fontWeight: 'bold', color: '#FFFFFF', marginBottom: 14 }}&gt;日常点检：三步不走空&lt;/Text&gt;&#10;        {[&#10;          { k: '用前', v: '确认校准标签在有效期内，卡尺合拢先看是否归零' },&#10;          { k: '用中', v: '按量程选测点，不超量程、不敲击、不测高温工件' },&#10;          { k: '用后', v: '清洁归位，金属量具防锈；异常立即停用并送计量室' },&#10;        ].map((r, i) =&gt; (&#10;          &lt;Box key={i} style={{ flexDirection: 'row', gap: 12, alignItems: 'flex-start', marginBottom: 10 }}&gt;&#10;            &lt;Box style={{ background: '#1E7F6E', borderRadius: 6, padding: '2px 10px' }}&gt;&#10;              &lt;Text style={{ fontSize: 13, color: '#FFFFFF' }}&gt;{r.k}&lt;/Text&gt;&#10;            &lt;/Box&gt;&#10;            &lt;Text style={{ flex: 1, fontSize: 14, color: 'rgba(255,255,255,0.9)', lineHeight: 1.5 }}&gt;{r.v}&lt;/Text&gt;&#10;          &lt;/Box&gt;&#10;        ))}&#10;        &lt;Box style={{ marginTop: 'auto', flexDirection: 'row', alignItems: 'center', gap: 10, background: 'rgba(217,130,43,0.16)', borderRadius: 8, padding: '12px 16px', borderLeft: '3px solid #D9822B' }}&gt;&#10;          &lt;Text style={{ fontSize: 13, color: '#FFFFFF', lineHeight: 1.5 }}&gt;&#10;            用超期量具做出的判定，无论结论对错一律无效，必须重新检验。&#10;          &lt;/Text&gt;&#10;        &lt;/Box&gt;&#10;      &lt;/Box&gt;&#10;    &lt;/Box&gt;&#10;  &lt;/Box&gt;&#10;  &lt;Box style={{ height: 10 }} /&gt;&#10;  &lt;Box style={{ height: 24, flexDirection: 'row', justifyContent: 'space-between', alignItems: 'center' }}&gt;&#10;    &lt;Text style={{ fontSize: 13, color: '#85A8A1' }}&gt;QC 检验实操培训 · 品质部&lt;/Text&gt;&#10;    &lt;Text style={{ fontSize: 14, color: '#85A8A1', fontFamily: '&quot;DIN Alternate&quot;, &quot;Helvetica Neue&quot;, Arial, sans-serif' }}&gt;06 / 18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72" name="" descr="{&quot;isTemplate&quot;:true,&quot;type&quot;:&quot;text&quot;}"/>
          <p:cNvSpPr txBox="1"/>
          <p:nvPr/>
        </p:nvSpPr>
        <p:spPr>
          <a:xfrm rot="0" flipH="0" flipV="0">
            <a:off x="666750" y="466725"/>
            <a:ext cx="108585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0403B"/>
                </a:solidFill>
                <a:latin typeface="Microsoft YaHei"/>
                <a:ea typeface="Microsoft YaHei"/>
              </a:rPr>
              <a:t>量具内校：让每把量具都可信</a:t>
            </a:r>
            <a:endParaRPr/>
          </a:p>
        </p:txBody>
      </p:sp>
      <p:sp>
        <p:nvSpPr>
          <p:cNvPr id="373" name="" descr="{&quot;isTemplate&quot;:true,&quot;type&quot;:&quot;text&quot;}"/>
          <p:cNvSpPr txBox="1"/>
          <p:nvPr/>
        </p:nvSpPr>
        <p:spPr>
          <a:xfrm rot="0" flipH="0" flipV="0">
            <a:off x="666750" y="914400"/>
            <a:ext cx="108585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6C8280"/>
                </a:solidFill>
                <a:latin typeface="Microsoft YaHei"/>
                <a:ea typeface="Microsoft YaHei"/>
              </a:rPr>
              <a:t>自己校、按期校、留证据——量具失准，检验结论一律作废</a:t>
            </a:r>
            <a:endParaRPr/>
          </a:p>
        </p:txBody>
      </p:sp>
      <p:sp>
        <p:nvSpPr>
          <p:cNvPr id="374" name=""/>
          <p:cNvSpPr/>
          <p:nvPr/>
        </p:nvSpPr>
        <p:spPr>
          <a:xfrm rot="0" flipH="0" flipV="0">
            <a:off x="666750" y="1200150"/>
            <a:ext cx="10858500" cy="2495550"/>
          </a:xfrm>
          <a:prstGeom prst="roundRect">
            <a:avLst>
              <a:gd name="adj" fmla="val 3817"/>
            </a:avLst>
          </a:prstGeom>
          <a:solidFill>
            <a:srgbClr val="ECF4F1"/>
          </a:solidFill>
          <a:ln/>
        </p:spPr>
        <p:txBody>
          <a:bodyPr/>
          <a:p/>
        </p:txBody>
      </p:sp>
      <p:sp>
        <p:nvSpPr>
          <p:cNvPr id="375" name=""/>
          <p:cNvSpPr/>
          <p:nvPr/>
        </p:nvSpPr>
        <p:spPr>
          <a:xfrm rot="0" flipH="0" flipV="0">
            <a:off x="876300" y="1390650"/>
            <a:ext cx="1781175" cy="1790700"/>
          </a:xfrm>
          <a:prstGeom prst="roundRect">
            <a:avLst>
              <a:gd name="adj" fmla="val 4278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76" name="" descr="{&quot;isTemplate&quot;:true,&quot;type&quot;:&quot;text&quot;}"/>
          <p:cNvSpPr txBox="1"/>
          <p:nvPr/>
        </p:nvSpPr>
        <p:spPr>
          <a:xfrm rot="0" flipH="0" flipV="0">
            <a:off x="1000125" y="1524000"/>
            <a:ext cx="15335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 b="1">
                <a:solidFill>
                  <a:srgbClr val="1E7F6E"/>
                </a:solidFill>
                <a:latin typeface="DIN Alternate"/>
                <a:ea typeface="DIN Alternate"/>
              </a:rPr>
              <a:t>01</a:t>
            </a:r>
            <a:endParaRPr/>
          </a:p>
        </p:txBody>
      </p:sp>
      <p:sp>
        <p:nvSpPr>
          <p:cNvPr id="377" name="" descr="{&quot;isTemplate&quot;:true,&quot;type&quot;:&quot;text&quot;}"/>
          <p:cNvSpPr txBox="1"/>
          <p:nvPr/>
        </p:nvSpPr>
        <p:spPr>
          <a:xfrm rot="0" flipH="0" flipV="0">
            <a:off x="1000125" y="1714500"/>
            <a:ext cx="153352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0403B"/>
                </a:solidFill>
                <a:latin typeface="Microsoft YaHei"/>
                <a:ea typeface="Microsoft YaHei"/>
              </a:rPr>
              <a:t>建台账</a:t>
            </a:r>
            <a:endParaRPr/>
          </a:p>
        </p:txBody>
      </p:sp>
      <p:sp>
        <p:nvSpPr>
          <p:cNvPr id="378" name="" descr="{&quot;isTemplate&quot;:true,&quot;type&quot;:&quot;text&quot;}"/>
          <p:cNvSpPr txBox="1"/>
          <p:nvPr/>
        </p:nvSpPr>
        <p:spPr>
          <a:xfrm rot="0" flipH="0" flipV="0">
            <a:off x="1000125" y="1971675"/>
            <a:ext cx="1533525" cy="6762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75">
                <a:solidFill>
                  <a:srgbClr val="6C8280"/>
                </a:solidFill>
                <a:latin typeface="Microsoft YaHei"/>
                <a:ea typeface="Microsoft YaHei"/>
              </a:rPr>
              <a:t>每把量具一个唯一编号，登记型号、量程、存放位置与责任人。</a:t>
            </a:r>
            <a:endParaRPr/>
          </a:p>
        </p:txBody>
      </p:sp>
      <p:sp>
        <p:nvSpPr>
          <p:cNvPr id="379" name="" descr="{&quot;isTemplate&quot;:true,&quot;type&quot;:&quot;text&quot;}"/>
          <p:cNvSpPr txBox="1"/>
          <p:nvPr/>
        </p:nvSpPr>
        <p:spPr>
          <a:xfrm rot="0" flipH="0" flipV="0">
            <a:off x="1000125" y="2847975"/>
            <a:ext cx="1533525" cy="20002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900">
                <a:solidFill>
                  <a:srgbClr val="1E7F6E"/>
                </a:solidFill>
                <a:latin typeface="Microsoft YaHei"/>
                <a:ea typeface="Microsoft YaHei"/>
              </a:rPr>
              <a:t>新增或返修后必须重新登记</a:t>
            </a:r>
            <a:endParaRPr/>
          </a:p>
        </p:txBody>
      </p:sp>
      <p:pic>
        <p:nvPicPr>
          <p:cNvPr id="380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2686050" y="2219325"/>
            <a:ext cx="171450" cy="133350"/>
          </a:xfrm>
          <a:prstGeom prst="rect">
            <a:avLst/>
          </a:prstGeom>
          <a:ln/>
        </p:spPr>
      </p:pic>
      <p:sp>
        <p:nvSpPr>
          <p:cNvPr id="381" name=""/>
          <p:cNvSpPr/>
          <p:nvPr/>
        </p:nvSpPr>
        <p:spPr>
          <a:xfrm rot="0" flipH="0" flipV="0">
            <a:off x="2981325" y="1390650"/>
            <a:ext cx="1781175" cy="1790700"/>
          </a:xfrm>
          <a:prstGeom prst="roundRect">
            <a:avLst>
              <a:gd name="adj" fmla="val 4278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82" name="" descr="{&quot;isTemplate&quot;:true,&quot;type&quot;:&quot;text&quot;}"/>
          <p:cNvSpPr txBox="1"/>
          <p:nvPr/>
        </p:nvSpPr>
        <p:spPr>
          <a:xfrm rot="0" flipH="0" flipV="0">
            <a:off x="3105150" y="1524000"/>
            <a:ext cx="15335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 b="1">
                <a:solidFill>
                  <a:srgbClr val="1E7F6E"/>
                </a:solidFill>
                <a:latin typeface="DIN Alternate"/>
                <a:ea typeface="DIN Alternate"/>
              </a:rPr>
              <a:t>02</a:t>
            </a:r>
            <a:endParaRPr/>
          </a:p>
        </p:txBody>
      </p:sp>
      <p:sp>
        <p:nvSpPr>
          <p:cNvPr id="383" name="" descr="{&quot;isTemplate&quot;:true,&quot;type&quot;:&quot;text&quot;}"/>
          <p:cNvSpPr txBox="1"/>
          <p:nvPr/>
        </p:nvSpPr>
        <p:spPr>
          <a:xfrm rot="0" flipH="0" flipV="0">
            <a:off x="3105150" y="1714500"/>
            <a:ext cx="153352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0403B"/>
                </a:solidFill>
                <a:latin typeface="Microsoft YaHei"/>
                <a:ea typeface="Microsoft YaHei"/>
              </a:rPr>
              <a:t>排周期</a:t>
            </a:r>
            <a:endParaRPr/>
          </a:p>
        </p:txBody>
      </p:sp>
      <p:sp>
        <p:nvSpPr>
          <p:cNvPr id="384" name="" descr="{&quot;isTemplate&quot;:true,&quot;type&quot;:&quot;text&quot;}"/>
          <p:cNvSpPr txBox="1"/>
          <p:nvPr/>
        </p:nvSpPr>
        <p:spPr>
          <a:xfrm rot="0" flipH="0" flipV="0">
            <a:off x="3105150" y="1971675"/>
            <a:ext cx="1533525" cy="6762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75">
                <a:solidFill>
                  <a:srgbClr val="6C8280"/>
                </a:solidFill>
                <a:latin typeface="Microsoft YaHei"/>
                <a:ea typeface="Microsoft YaHei"/>
              </a:rPr>
              <a:t>按量具类型与使用频次定校准周期，到期前提醒，不许</a:t>
            </a:r>
            <a:r>
              <a:rPr lang="en-US" sz="975">
                <a:solidFill>
                  <a:srgbClr val="6C8280"/>
                </a:solidFill>
                <a:latin typeface="Microsoft YaHei"/>
                <a:ea typeface="Microsoft YaHei"/>
              </a:rPr>
              <a:t>"</a:t>
            </a:r>
            <a:r>
              <a:rPr lang="zh-CN" sz="975">
                <a:solidFill>
                  <a:srgbClr val="6C8280"/>
                </a:solidFill>
                <a:latin typeface="Microsoft YaHei"/>
                <a:ea typeface="Microsoft YaHei"/>
              </a:rPr>
              <a:t>先用着</a:t>
            </a:r>
            <a:r>
              <a:rPr lang="en-US" sz="975">
                <a:solidFill>
                  <a:srgbClr val="6C8280"/>
                </a:solidFill>
                <a:latin typeface="Microsoft YaHei"/>
                <a:ea typeface="Microsoft YaHei"/>
              </a:rPr>
              <a:t>"</a:t>
            </a:r>
            <a:r>
              <a:rPr lang="zh-CN" sz="975">
                <a:solidFill>
                  <a:srgbClr val="6C8280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385" name="" descr="{&quot;isTemplate&quot;:true,&quot;type&quot;:&quot;text&quot;}"/>
          <p:cNvSpPr txBox="1"/>
          <p:nvPr/>
        </p:nvSpPr>
        <p:spPr>
          <a:xfrm rot="0" flipH="0" flipV="0">
            <a:off x="3105150" y="2647950"/>
            <a:ext cx="1533525" cy="4000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zh-CN" sz="900">
                <a:solidFill>
                  <a:srgbClr val="1E7F6E"/>
                </a:solidFill>
                <a:latin typeface="Microsoft YaHei"/>
                <a:ea typeface="Microsoft YaHei"/>
              </a:rPr>
              <a:t>周期由计量管理员定，不得自行延长</a:t>
            </a:r>
            <a:endParaRPr/>
          </a:p>
        </p:txBody>
      </p:sp>
      <p:pic>
        <p:nvPicPr>
          <p:cNvPr id="386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4791075" y="2219325"/>
            <a:ext cx="171450" cy="133350"/>
          </a:xfrm>
          <a:prstGeom prst="rect">
            <a:avLst/>
          </a:prstGeom>
          <a:ln/>
        </p:spPr>
      </p:pic>
      <p:sp>
        <p:nvSpPr>
          <p:cNvPr id="387" name=""/>
          <p:cNvSpPr/>
          <p:nvPr/>
        </p:nvSpPr>
        <p:spPr>
          <a:xfrm rot="0" flipH="0" flipV="0">
            <a:off x="5086350" y="1390650"/>
            <a:ext cx="1790700" cy="179070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88" name="" descr="{&quot;isTemplate&quot;:true,&quot;type&quot;:&quot;text&quot;}"/>
          <p:cNvSpPr txBox="1"/>
          <p:nvPr/>
        </p:nvSpPr>
        <p:spPr>
          <a:xfrm rot="0" flipH="0" flipV="0">
            <a:off x="5210175" y="1524000"/>
            <a:ext cx="15430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 b="1">
                <a:solidFill>
                  <a:srgbClr val="1E7F6E"/>
                </a:solidFill>
                <a:latin typeface="DIN Alternate"/>
                <a:ea typeface="DIN Alternate"/>
              </a:rPr>
              <a:t>03</a:t>
            </a:r>
            <a:endParaRPr/>
          </a:p>
        </p:txBody>
      </p:sp>
      <p:sp>
        <p:nvSpPr>
          <p:cNvPr id="389" name="" descr="{&quot;isTemplate&quot;:true,&quot;type&quot;:&quot;text&quot;}"/>
          <p:cNvSpPr txBox="1"/>
          <p:nvPr/>
        </p:nvSpPr>
        <p:spPr>
          <a:xfrm rot="0" flipH="0" flipV="0">
            <a:off x="5210175" y="1714500"/>
            <a:ext cx="15430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0403B"/>
                </a:solidFill>
                <a:latin typeface="Microsoft YaHei"/>
                <a:ea typeface="Microsoft YaHei"/>
              </a:rPr>
              <a:t>选标准器</a:t>
            </a:r>
            <a:endParaRPr/>
          </a:p>
        </p:txBody>
      </p:sp>
      <p:sp>
        <p:nvSpPr>
          <p:cNvPr id="390" name="" descr="{&quot;isTemplate&quot;:true,&quot;type&quot;:&quot;text&quot;}"/>
          <p:cNvSpPr txBox="1"/>
          <p:nvPr/>
        </p:nvSpPr>
        <p:spPr>
          <a:xfrm rot="0" flipH="0" flipV="0">
            <a:off x="5210175" y="1971675"/>
            <a:ext cx="1543050" cy="6762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75">
                <a:solidFill>
                  <a:srgbClr val="6C8280"/>
                </a:solidFill>
                <a:latin typeface="Microsoft YaHei"/>
                <a:ea typeface="Microsoft YaHei"/>
              </a:rPr>
              <a:t>用量块、标准片校验，标准器精度须高于被校量具，且本身已溯源。</a:t>
            </a:r>
            <a:endParaRPr/>
          </a:p>
        </p:txBody>
      </p:sp>
      <p:sp>
        <p:nvSpPr>
          <p:cNvPr id="391" name="" descr="{&quot;isTemplate&quot;:true,&quot;type&quot;:&quot;text&quot;}"/>
          <p:cNvSpPr txBox="1"/>
          <p:nvPr/>
        </p:nvSpPr>
        <p:spPr>
          <a:xfrm rot="0" flipH="0" flipV="0">
            <a:off x="5210175" y="2847975"/>
            <a:ext cx="1543050" cy="20002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900">
                <a:solidFill>
                  <a:srgbClr val="1E7F6E"/>
                </a:solidFill>
                <a:latin typeface="Microsoft YaHei"/>
                <a:ea typeface="Microsoft YaHei"/>
              </a:rPr>
              <a:t>标准器自己也要按期外校</a:t>
            </a:r>
            <a:endParaRPr/>
          </a:p>
        </p:txBody>
      </p:sp>
      <p:pic>
        <p:nvPicPr>
          <p:cNvPr id="392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6905625" y="2219325"/>
            <a:ext cx="171450" cy="133350"/>
          </a:xfrm>
          <a:prstGeom prst="rect">
            <a:avLst/>
          </a:prstGeom>
          <a:ln/>
        </p:spPr>
      </p:pic>
      <p:sp>
        <p:nvSpPr>
          <p:cNvPr id="393" name=""/>
          <p:cNvSpPr/>
          <p:nvPr/>
        </p:nvSpPr>
        <p:spPr>
          <a:xfrm rot="0" flipH="0" flipV="0">
            <a:off x="7200900" y="1390650"/>
            <a:ext cx="1781175" cy="1790700"/>
          </a:xfrm>
          <a:prstGeom prst="roundRect">
            <a:avLst>
              <a:gd name="adj" fmla="val 4278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94" name="" descr="{&quot;isTemplate&quot;:true,&quot;type&quot;:&quot;text&quot;}"/>
          <p:cNvSpPr txBox="1"/>
          <p:nvPr/>
        </p:nvSpPr>
        <p:spPr>
          <a:xfrm rot="0" flipH="0" flipV="0">
            <a:off x="7324725" y="1524000"/>
            <a:ext cx="15335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 b="1">
                <a:solidFill>
                  <a:srgbClr val="1E7F6E"/>
                </a:solidFill>
                <a:latin typeface="DIN Alternate"/>
                <a:ea typeface="DIN Alternate"/>
              </a:rPr>
              <a:t>04</a:t>
            </a:r>
            <a:endParaRPr/>
          </a:p>
        </p:txBody>
      </p:sp>
      <p:sp>
        <p:nvSpPr>
          <p:cNvPr id="395" name="" descr="{&quot;isTemplate&quot;:true,&quot;type&quot;:&quot;text&quot;}"/>
          <p:cNvSpPr txBox="1"/>
          <p:nvPr/>
        </p:nvSpPr>
        <p:spPr>
          <a:xfrm rot="0" flipH="0" flipV="0">
            <a:off x="7324725" y="1714500"/>
            <a:ext cx="153352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0403B"/>
                </a:solidFill>
                <a:latin typeface="Microsoft YaHei"/>
                <a:ea typeface="Microsoft YaHei"/>
              </a:rPr>
              <a:t>做校验</a:t>
            </a:r>
            <a:endParaRPr/>
          </a:p>
        </p:txBody>
      </p:sp>
      <p:sp>
        <p:nvSpPr>
          <p:cNvPr id="396" name="" descr="{&quot;isTemplate&quot;:true,&quot;type&quot;:&quot;text&quot;}"/>
          <p:cNvSpPr txBox="1"/>
          <p:nvPr/>
        </p:nvSpPr>
        <p:spPr>
          <a:xfrm rot="0" flipH="0" flipV="0">
            <a:off x="7324725" y="1971675"/>
            <a:ext cx="1533525" cy="6762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75">
                <a:solidFill>
                  <a:srgbClr val="6C8280"/>
                </a:solidFill>
                <a:latin typeface="Microsoft YaHei"/>
                <a:ea typeface="Microsoft YaHei"/>
              </a:rPr>
              <a:t>零位、中间、满量程多点校验，记录实测偏差并与允许误差比较。</a:t>
            </a:r>
            <a:endParaRPr/>
          </a:p>
        </p:txBody>
      </p:sp>
      <p:sp>
        <p:nvSpPr>
          <p:cNvPr id="397" name="" descr="{&quot;isTemplate&quot;:true,&quot;type&quot;:&quot;text&quot;}"/>
          <p:cNvSpPr txBox="1"/>
          <p:nvPr/>
        </p:nvSpPr>
        <p:spPr>
          <a:xfrm rot="0" flipH="0" flipV="0">
            <a:off x="7324725" y="2647950"/>
            <a:ext cx="1533525" cy="4000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zh-CN" sz="900">
                <a:solidFill>
                  <a:srgbClr val="1E7F6E"/>
                </a:solidFill>
                <a:latin typeface="Microsoft YaHei"/>
                <a:ea typeface="Microsoft YaHei"/>
              </a:rPr>
              <a:t>偏差超标：先调整，不合格就停用</a:t>
            </a:r>
            <a:endParaRPr/>
          </a:p>
        </p:txBody>
      </p:sp>
      <p:pic>
        <p:nvPicPr>
          <p:cNvPr id="398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9010650" y="2219325"/>
            <a:ext cx="171450" cy="133350"/>
          </a:xfrm>
          <a:prstGeom prst="rect">
            <a:avLst/>
          </a:prstGeom>
          <a:ln/>
        </p:spPr>
      </p:pic>
      <p:sp>
        <p:nvSpPr>
          <p:cNvPr id="399" name=""/>
          <p:cNvSpPr/>
          <p:nvPr/>
        </p:nvSpPr>
        <p:spPr>
          <a:xfrm rot="0" flipH="0" flipV="0">
            <a:off x="9305925" y="1390650"/>
            <a:ext cx="2009775" cy="179070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400" name="" descr="{&quot;isTemplate&quot;:true,&quot;type&quot;:&quot;text&quot;}"/>
          <p:cNvSpPr txBox="1"/>
          <p:nvPr/>
        </p:nvSpPr>
        <p:spPr>
          <a:xfrm rot="0" flipH="0" flipV="0">
            <a:off x="9429750" y="1524000"/>
            <a:ext cx="17621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 b="1">
                <a:solidFill>
                  <a:srgbClr val="1E7F6E"/>
                </a:solidFill>
                <a:latin typeface="DIN Alternate"/>
                <a:ea typeface="DIN Alternate"/>
              </a:rPr>
              <a:t>05</a:t>
            </a:r>
            <a:endParaRPr/>
          </a:p>
        </p:txBody>
      </p:sp>
      <p:sp>
        <p:nvSpPr>
          <p:cNvPr id="401" name="" descr="{&quot;isTemplate&quot;:true,&quot;type&quot;:&quot;text&quot;}"/>
          <p:cNvSpPr txBox="1"/>
          <p:nvPr/>
        </p:nvSpPr>
        <p:spPr>
          <a:xfrm rot="0" flipH="0" flipV="0">
            <a:off x="9429750" y="1714500"/>
            <a:ext cx="176212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0403B"/>
                </a:solidFill>
                <a:latin typeface="Microsoft YaHei"/>
                <a:ea typeface="Microsoft YaHei"/>
              </a:rPr>
              <a:t>贴标留痕</a:t>
            </a:r>
            <a:endParaRPr/>
          </a:p>
        </p:txBody>
      </p:sp>
      <p:sp>
        <p:nvSpPr>
          <p:cNvPr id="402" name="" descr="{&quot;isTemplate&quot;:true,&quot;type&quot;:&quot;text&quot;}"/>
          <p:cNvSpPr txBox="1"/>
          <p:nvPr/>
        </p:nvSpPr>
        <p:spPr>
          <a:xfrm rot="0" flipH="0" flipV="0">
            <a:off x="9429750" y="1971675"/>
            <a:ext cx="1762125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75">
                <a:solidFill>
                  <a:srgbClr val="6C8280"/>
                </a:solidFill>
                <a:latin typeface="Microsoft YaHei"/>
                <a:ea typeface="Microsoft YaHei"/>
              </a:rPr>
              <a:t>判定后贴校准标签，填写《内校记录表》，写明结论与校准人。</a:t>
            </a:r>
            <a:endParaRPr/>
          </a:p>
        </p:txBody>
      </p:sp>
      <p:sp>
        <p:nvSpPr>
          <p:cNvPr id="403" name="" descr="{&quot;isTemplate&quot;:true,&quot;type&quot;:&quot;text&quot;}"/>
          <p:cNvSpPr txBox="1"/>
          <p:nvPr/>
        </p:nvSpPr>
        <p:spPr>
          <a:xfrm rot="0" flipH="0" flipV="0">
            <a:off x="9429750" y="2647950"/>
            <a:ext cx="1762125" cy="4000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zh-CN" sz="900">
                <a:solidFill>
                  <a:srgbClr val="1E7F6E"/>
                </a:solidFill>
                <a:latin typeface="Microsoft YaHei"/>
                <a:ea typeface="Microsoft YaHei"/>
              </a:rPr>
              <a:t>标签贴在量具本体上，不能只贴在盒子上</a:t>
            </a:r>
            <a:endParaRPr/>
          </a:p>
        </p:txBody>
      </p:sp>
      <p:sp>
        <p:nvSpPr>
          <p:cNvPr id="404" name=""/>
          <p:cNvSpPr/>
          <p:nvPr/>
        </p:nvSpPr>
        <p:spPr>
          <a:xfrm rot="0" flipH="0" flipV="0">
            <a:off x="876300" y="3324225"/>
            <a:ext cx="38100" cy="247650"/>
          </a:xfrm>
          <a:prstGeom prst="rect">
            <a:avLst/>
          </a:prstGeom>
          <a:solidFill>
            <a:srgbClr val="D9822B"/>
          </a:solidFill>
          <a:ln/>
        </p:spPr>
        <p:txBody>
          <a:bodyPr/>
          <a:p/>
        </p:txBody>
      </p:sp>
      <p:sp>
        <p:nvSpPr>
          <p:cNvPr id="405" name="" descr="{&quot;isTemplate&quot;:true,&quot;type&quot;:&quot;text&quot;}"/>
          <p:cNvSpPr txBox="1"/>
          <p:nvPr/>
        </p:nvSpPr>
        <p:spPr>
          <a:xfrm rot="0" flipH="0" flipV="0">
            <a:off x="1009650" y="3314700"/>
            <a:ext cx="6172200" cy="2571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125" b="1">
                <a:solidFill>
                  <a:srgbClr val="10403B"/>
                </a:solidFill>
                <a:latin typeface="Microsoft YaHei"/>
                <a:ea typeface="Microsoft YaHei"/>
              </a:rPr>
              <a:t>内校</a:t>
            </a:r>
            <a:r>
              <a:rPr lang="en-US" sz="1125" b="1">
                <a:solidFill>
                  <a:srgbClr val="10403B"/>
                </a:solidFill>
                <a:latin typeface="Microsoft YaHei"/>
                <a:ea typeface="Microsoft YaHei"/>
              </a:rPr>
              <a:t> = </a:t>
            </a:r>
            <a:r>
              <a:rPr lang="zh-CN" sz="1125" b="1">
                <a:solidFill>
                  <a:srgbClr val="10403B"/>
                </a:solidFill>
                <a:latin typeface="Microsoft YaHei"/>
                <a:ea typeface="Microsoft YaHei"/>
              </a:rPr>
              <a:t>企业内部校准</a:t>
            </a:r>
            <a:r>
              <a:rPr lang="zh-CN" sz="1125">
                <a:solidFill>
                  <a:srgbClr val="10403B"/>
                </a:solidFill>
                <a:latin typeface="Microsoft YaHei"/>
                <a:ea typeface="Microsoft YaHei"/>
              </a:rPr>
              <a:t>：用已溯源的标准器，按期校验手上的量具，确认它仍然在允许误差范围内。</a:t>
            </a:r>
            <a:endParaRPr/>
          </a:p>
        </p:txBody>
      </p:sp>
      <p:sp>
        <p:nvSpPr>
          <p:cNvPr id="406" name=""/>
          <p:cNvSpPr/>
          <p:nvPr/>
        </p:nvSpPr>
        <p:spPr>
          <a:xfrm rot="0" flipH="0" flipV="0">
            <a:off x="666750" y="3829050"/>
            <a:ext cx="5334000" cy="2514600"/>
          </a:xfrm>
          <a:prstGeom prst="roundRect">
            <a:avLst>
              <a:gd name="adj" fmla="val 3788"/>
            </a:avLst>
          </a:prstGeom>
          <a:solidFill>
            <a:srgbClr val="FFFFFF"/>
          </a:solidFill>
          <a:ln w="12700">
            <a:solidFill>
              <a:srgbClr val="ECF4F1"/>
            </a:solidFill>
            <a:prstDash val="solid"/>
          </a:ln>
        </p:spPr>
        <p:txBody>
          <a:bodyPr/>
          <a:p/>
        </p:txBody>
      </p:sp>
      <p:sp>
        <p:nvSpPr>
          <p:cNvPr id="407" name="" descr="{&quot;isTemplate&quot;:true,&quot;type&quot;:&quot;text&quot;}"/>
          <p:cNvSpPr txBox="1"/>
          <p:nvPr/>
        </p:nvSpPr>
        <p:spPr>
          <a:xfrm rot="0" flipH="0" flipV="0">
            <a:off x="876300" y="4000500"/>
            <a:ext cx="49149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0403B"/>
                </a:solidFill>
                <a:latin typeface="Microsoft YaHei"/>
                <a:ea typeface="Microsoft YaHei"/>
              </a:rPr>
              <a:t>量具校准标签：三种状态</a:t>
            </a:r>
            <a:endParaRPr/>
          </a:p>
        </p:txBody>
      </p:sp>
      <p:sp>
        <p:nvSpPr>
          <p:cNvPr id="408" name=""/>
          <p:cNvSpPr/>
          <p:nvPr/>
        </p:nvSpPr>
        <p:spPr>
          <a:xfrm rot="0" flipH="0" flipV="0">
            <a:off x="876300" y="4352925"/>
            <a:ext cx="438150" cy="266700"/>
          </a:xfrm>
          <a:prstGeom prst="roundRect">
            <a:avLst>
              <a:gd name="adj" fmla="val 21429"/>
            </a:avLst>
          </a:prstGeom>
          <a:solidFill>
            <a:srgbClr val="1E7F6E"/>
          </a:solidFill>
          <a:ln/>
        </p:spPr>
        <p:txBody>
          <a:bodyPr/>
          <a:p/>
        </p:txBody>
      </p:sp>
      <p:sp>
        <p:nvSpPr>
          <p:cNvPr id="409" name="" descr="{&quot;isTemplate&quot;:true,&quot;type&quot;:&quot;text&quot;}"/>
          <p:cNvSpPr txBox="1"/>
          <p:nvPr/>
        </p:nvSpPr>
        <p:spPr>
          <a:xfrm rot="0" flipH="0" flipV="0">
            <a:off x="1428750" y="4400550"/>
            <a:ext cx="4381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10403B"/>
                </a:solidFill>
                <a:latin typeface="Microsoft YaHei"/>
                <a:ea typeface="Microsoft YaHei"/>
              </a:rPr>
              <a:t>合格</a:t>
            </a:r>
            <a:endParaRPr/>
          </a:p>
        </p:txBody>
      </p:sp>
      <p:sp>
        <p:nvSpPr>
          <p:cNvPr id="410" name="" descr="{&quot;isTemplate&quot;:true,&quot;type&quot;:&quot;text&quot;}"/>
          <p:cNvSpPr txBox="1"/>
          <p:nvPr/>
        </p:nvSpPr>
        <p:spPr>
          <a:xfrm rot="0" flipH="0" flipV="0">
            <a:off x="1981200" y="4371975"/>
            <a:ext cx="3810000" cy="23812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050">
                <a:solidFill>
                  <a:srgbClr val="1C2B28"/>
                </a:solidFill>
                <a:latin typeface="Microsoft YaHei"/>
                <a:ea typeface="Microsoft YaHei"/>
              </a:rPr>
              <a:t>在有效期内，可正常用于检验</a:t>
            </a:r>
            <a:endParaRPr/>
          </a:p>
        </p:txBody>
      </p:sp>
      <p:sp>
        <p:nvSpPr>
          <p:cNvPr id="411" name=""/>
          <p:cNvSpPr/>
          <p:nvPr/>
        </p:nvSpPr>
        <p:spPr>
          <a:xfrm rot="0" flipH="0" flipV="0">
            <a:off x="876300" y="4714875"/>
            <a:ext cx="438150" cy="266700"/>
          </a:xfrm>
          <a:prstGeom prst="roundRect">
            <a:avLst>
              <a:gd name="adj" fmla="val 21429"/>
            </a:avLst>
          </a:prstGeom>
          <a:solidFill>
            <a:srgbClr val="D9822B"/>
          </a:solidFill>
          <a:ln/>
        </p:spPr>
        <p:txBody>
          <a:bodyPr/>
          <a:p/>
        </p:txBody>
      </p:sp>
      <p:sp>
        <p:nvSpPr>
          <p:cNvPr id="412" name="" descr="{&quot;isTemplate&quot;:true,&quot;type&quot;:&quot;text&quot;}"/>
          <p:cNvSpPr txBox="1"/>
          <p:nvPr/>
        </p:nvSpPr>
        <p:spPr>
          <a:xfrm rot="0" flipH="0" flipV="0">
            <a:off x="1428750" y="4762500"/>
            <a:ext cx="4381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10403B"/>
                </a:solidFill>
                <a:latin typeface="Microsoft YaHei"/>
                <a:ea typeface="Microsoft YaHei"/>
              </a:rPr>
              <a:t>限用</a:t>
            </a:r>
            <a:endParaRPr/>
          </a:p>
        </p:txBody>
      </p:sp>
      <p:sp>
        <p:nvSpPr>
          <p:cNvPr id="413" name="" descr="{&quot;isTemplate&quot;:true,&quot;type&quot;:&quot;text&quot;}"/>
          <p:cNvSpPr txBox="1"/>
          <p:nvPr/>
        </p:nvSpPr>
        <p:spPr>
          <a:xfrm rot="0" flipH="0" flipV="0">
            <a:off x="1981200" y="4733925"/>
            <a:ext cx="3810000" cy="23812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050">
                <a:solidFill>
                  <a:srgbClr val="1C2B28"/>
                </a:solidFill>
                <a:latin typeface="Microsoft YaHei"/>
                <a:ea typeface="Microsoft YaHei"/>
              </a:rPr>
              <a:t>仅限指定量程或指定检验项目使用</a:t>
            </a:r>
            <a:endParaRPr/>
          </a:p>
        </p:txBody>
      </p:sp>
      <p:sp>
        <p:nvSpPr>
          <p:cNvPr id="414" name=""/>
          <p:cNvSpPr/>
          <p:nvPr/>
        </p:nvSpPr>
        <p:spPr>
          <a:xfrm rot="0" flipH="0" flipV="0">
            <a:off x="876300" y="5076825"/>
            <a:ext cx="438150" cy="266700"/>
          </a:xfrm>
          <a:prstGeom prst="roundRect">
            <a:avLst>
              <a:gd name="adj" fmla="val 21429"/>
            </a:avLst>
          </a:prstGeom>
          <a:solidFill>
            <a:srgbClr val="C0392B"/>
          </a:solidFill>
          <a:ln/>
        </p:spPr>
        <p:txBody>
          <a:bodyPr/>
          <a:p/>
        </p:txBody>
      </p:sp>
      <p:sp>
        <p:nvSpPr>
          <p:cNvPr id="415" name="" descr="{&quot;isTemplate&quot;:true,&quot;type&quot;:&quot;text&quot;}"/>
          <p:cNvSpPr txBox="1"/>
          <p:nvPr/>
        </p:nvSpPr>
        <p:spPr>
          <a:xfrm rot="0" flipH="0" flipV="0">
            <a:off x="1428750" y="5124450"/>
            <a:ext cx="4381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10403B"/>
                </a:solidFill>
                <a:latin typeface="Microsoft YaHei"/>
                <a:ea typeface="Microsoft YaHei"/>
              </a:rPr>
              <a:t>停用</a:t>
            </a:r>
            <a:endParaRPr/>
          </a:p>
        </p:txBody>
      </p:sp>
      <p:sp>
        <p:nvSpPr>
          <p:cNvPr id="416" name="" descr="{&quot;isTemplate&quot;:true,&quot;type&quot;:&quot;text&quot;}"/>
          <p:cNvSpPr txBox="1"/>
          <p:nvPr/>
        </p:nvSpPr>
        <p:spPr>
          <a:xfrm rot="0" flipH="0" flipV="0">
            <a:off x="1981200" y="5095875"/>
            <a:ext cx="3810000" cy="23812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050">
                <a:solidFill>
                  <a:srgbClr val="1C2B28"/>
                </a:solidFill>
                <a:latin typeface="Microsoft YaHei"/>
                <a:ea typeface="Microsoft YaHei"/>
              </a:rPr>
              <a:t>超期、损坏或偏差超标，立即送计量室</a:t>
            </a:r>
            <a:endParaRPr/>
          </a:p>
        </p:txBody>
      </p:sp>
      <p:sp>
        <p:nvSpPr>
          <p:cNvPr id="417" name="" descr="{&quot;isTemplate&quot;:true,&quot;type&quot;:&quot;text&quot;}"/>
          <p:cNvSpPr txBox="1"/>
          <p:nvPr/>
        </p:nvSpPr>
        <p:spPr>
          <a:xfrm rot="0" flipH="0" flipV="0">
            <a:off x="876300" y="5724525"/>
            <a:ext cx="4914900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75">
                <a:solidFill>
                  <a:srgbClr val="85A8A1"/>
                </a:solidFill>
                <a:latin typeface="Microsoft YaHei"/>
                <a:ea typeface="Microsoft YaHei"/>
              </a:rPr>
              <a:t>标签贴在量具上，不是贴在物料上，与物料的四色状态标识不是一回事。标签必须含：量具编号</a:t>
            </a:r>
            <a:r>
              <a:rPr lang="en-US" sz="975">
                <a:solidFill>
                  <a:srgbClr val="85A8A1"/>
                </a:solidFill>
                <a:latin typeface="Microsoft YaHei"/>
                <a:ea typeface="Microsoft YaHei"/>
              </a:rPr>
              <a:t> / </a:t>
            </a:r>
            <a:r>
              <a:rPr lang="zh-CN" sz="975">
                <a:solidFill>
                  <a:srgbClr val="85A8A1"/>
                </a:solidFill>
                <a:latin typeface="Microsoft YaHei"/>
                <a:ea typeface="Microsoft YaHei"/>
              </a:rPr>
              <a:t>本次校准日期</a:t>
            </a:r>
            <a:r>
              <a:rPr lang="en-US" sz="975">
                <a:solidFill>
                  <a:srgbClr val="85A8A1"/>
                </a:solidFill>
                <a:latin typeface="Microsoft YaHei"/>
                <a:ea typeface="Microsoft YaHei"/>
              </a:rPr>
              <a:t> / </a:t>
            </a:r>
            <a:r>
              <a:rPr lang="zh-CN" sz="975">
                <a:solidFill>
                  <a:srgbClr val="85A8A1"/>
                </a:solidFill>
                <a:latin typeface="Microsoft YaHei"/>
                <a:ea typeface="Microsoft YaHei"/>
              </a:rPr>
              <a:t>有效期至</a:t>
            </a:r>
            <a:r>
              <a:rPr lang="en-US" sz="975">
                <a:solidFill>
                  <a:srgbClr val="85A8A1"/>
                </a:solidFill>
                <a:latin typeface="Microsoft YaHei"/>
                <a:ea typeface="Microsoft YaHei"/>
              </a:rPr>
              <a:t> / </a:t>
            </a:r>
            <a:r>
              <a:rPr lang="zh-CN" sz="975">
                <a:solidFill>
                  <a:srgbClr val="85A8A1"/>
                </a:solidFill>
                <a:latin typeface="Microsoft YaHei"/>
                <a:ea typeface="Microsoft YaHei"/>
              </a:rPr>
              <a:t>校准人签名——缺一项按停用处理。</a:t>
            </a:r>
            <a:endParaRPr/>
          </a:p>
        </p:txBody>
      </p:sp>
      <p:sp>
        <p:nvSpPr>
          <p:cNvPr id="418" name=""/>
          <p:cNvSpPr/>
          <p:nvPr/>
        </p:nvSpPr>
        <p:spPr>
          <a:xfrm rot="0" flipH="0" flipV="0">
            <a:off x="6191250" y="3829050"/>
            <a:ext cx="5334000" cy="2514600"/>
          </a:xfrm>
          <a:prstGeom prst="roundRect">
            <a:avLst>
              <a:gd name="adj" fmla="val 3788"/>
            </a:avLst>
          </a:prstGeom>
          <a:solidFill>
            <a:srgbClr val="10403B"/>
          </a:solidFill>
          <a:ln/>
        </p:spPr>
        <p:txBody>
          <a:bodyPr/>
          <a:p/>
        </p:txBody>
      </p:sp>
      <p:sp>
        <p:nvSpPr>
          <p:cNvPr id="419" name="" descr="{&quot;isTemplate&quot;:true,&quot;type&quot;:&quot;text&quot;}"/>
          <p:cNvSpPr txBox="1"/>
          <p:nvPr/>
        </p:nvSpPr>
        <p:spPr>
          <a:xfrm rot="0" flipH="0" flipV="0">
            <a:off x="6400800" y="4000500"/>
            <a:ext cx="49149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FFFFFF"/>
                </a:solidFill>
                <a:latin typeface="Microsoft YaHei"/>
                <a:ea typeface="Microsoft YaHei"/>
              </a:rPr>
              <a:t>日常点检：三步不走空</a:t>
            </a:r>
            <a:endParaRPr/>
          </a:p>
        </p:txBody>
      </p:sp>
      <p:sp>
        <p:nvSpPr>
          <p:cNvPr id="420" name=""/>
          <p:cNvSpPr/>
          <p:nvPr/>
        </p:nvSpPr>
        <p:spPr>
          <a:xfrm rot="0" flipH="0" flipV="0">
            <a:off x="6400800" y="4352925"/>
            <a:ext cx="438150" cy="190500"/>
          </a:xfrm>
          <a:prstGeom prst="roundRect">
            <a:avLst>
              <a:gd name="adj" fmla="val 30000"/>
            </a:avLst>
          </a:prstGeom>
          <a:solidFill>
            <a:srgbClr val="1E7F6E"/>
          </a:solidFill>
          <a:ln/>
        </p:spPr>
        <p:txBody>
          <a:bodyPr/>
          <a:p/>
        </p:txBody>
      </p:sp>
      <p:sp>
        <p:nvSpPr>
          <p:cNvPr id="421" name="" descr="{&quot;isTemplate&quot;:true,&quot;type&quot;:&quot;text&quot;}"/>
          <p:cNvSpPr txBox="1"/>
          <p:nvPr/>
        </p:nvSpPr>
        <p:spPr>
          <a:xfrm rot="0" flipH="0" flipV="0">
            <a:off x="6496050" y="4371975"/>
            <a:ext cx="2476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FFFFFF"/>
                </a:solidFill>
                <a:latin typeface="Microsoft YaHei"/>
                <a:ea typeface="Microsoft YaHei"/>
              </a:rPr>
              <a:t>用前</a:t>
            </a:r>
            <a:endParaRPr/>
          </a:p>
        </p:txBody>
      </p:sp>
      <p:sp>
        <p:nvSpPr>
          <p:cNvPr id="422" name="" descr="{&quot;isTemplate&quot;:true,&quot;type&quot;:&quot;text&quot;}"/>
          <p:cNvSpPr txBox="1"/>
          <p:nvPr/>
        </p:nvSpPr>
        <p:spPr>
          <a:xfrm rot="0" flipH="0" flipV="0">
            <a:off x="6953250" y="4352925"/>
            <a:ext cx="4362450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确认校准标签在有效期内，卡尺合拢先看是否归零</a:t>
            </a:r>
            <a:endParaRPr/>
          </a:p>
        </p:txBody>
      </p:sp>
      <p:sp>
        <p:nvSpPr>
          <p:cNvPr id="423" name=""/>
          <p:cNvSpPr/>
          <p:nvPr/>
        </p:nvSpPr>
        <p:spPr>
          <a:xfrm rot="0" flipH="0" flipV="0">
            <a:off x="6400800" y="4695825"/>
            <a:ext cx="438150" cy="190500"/>
          </a:xfrm>
          <a:prstGeom prst="roundRect">
            <a:avLst>
              <a:gd name="adj" fmla="val 30000"/>
            </a:avLst>
          </a:prstGeom>
          <a:solidFill>
            <a:srgbClr val="1E7F6E"/>
          </a:solidFill>
          <a:ln/>
        </p:spPr>
        <p:txBody>
          <a:bodyPr/>
          <a:p/>
        </p:txBody>
      </p:sp>
      <p:sp>
        <p:nvSpPr>
          <p:cNvPr id="424" name="" descr="{&quot;isTemplate&quot;:true,&quot;type&quot;:&quot;text&quot;}"/>
          <p:cNvSpPr txBox="1"/>
          <p:nvPr/>
        </p:nvSpPr>
        <p:spPr>
          <a:xfrm rot="0" flipH="0" flipV="0">
            <a:off x="6496050" y="4714875"/>
            <a:ext cx="2476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FFFFFF"/>
                </a:solidFill>
                <a:latin typeface="Microsoft YaHei"/>
                <a:ea typeface="Microsoft YaHei"/>
              </a:rPr>
              <a:t>用中</a:t>
            </a:r>
            <a:endParaRPr/>
          </a:p>
        </p:txBody>
      </p:sp>
      <p:sp>
        <p:nvSpPr>
          <p:cNvPr id="425" name="" descr="{&quot;isTemplate&quot;:true,&quot;type&quot;:&quot;text&quot;}"/>
          <p:cNvSpPr txBox="1"/>
          <p:nvPr/>
        </p:nvSpPr>
        <p:spPr>
          <a:xfrm rot="0" flipH="0" flipV="0">
            <a:off x="6953250" y="4695825"/>
            <a:ext cx="4362450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按量程选测点，不超量程、不敲击、不测高温工件</a:t>
            </a:r>
            <a:endParaRPr/>
          </a:p>
        </p:txBody>
      </p:sp>
      <p:sp>
        <p:nvSpPr>
          <p:cNvPr id="426" name=""/>
          <p:cNvSpPr/>
          <p:nvPr/>
        </p:nvSpPr>
        <p:spPr>
          <a:xfrm rot="0" flipH="0" flipV="0">
            <a:off x="6400800" y="5038725"/>
            <a:ext cx="438150" cy="190500"/>
          </a:xfrm>
          <a:prstGeom prst="roundRect">
            <a:avLst>
              <a:gd name="adj" fmla="val 30000"/>
            </a:avLst>
          </a:prstGeom>
          <a:solidFill>
            <a:srgbClr val="1E7F6E"/>
          </a:solidFill>
          <a:ln/>
        </p:spPr>
        <p:txBody>
          <a:bodyPr/>
          <a:p/>
        </p:txBody>
      </p:sp>
      <p:sp>
        <p:nvSpPr>
          <p:cNvPr id="427" name="" descr="{&quot;isTemplate&quot;:true,&quot;type&quot;:&quot;text&quot;}"/>
          <p:cNvSpPr txBox="1"/>
          <p:nvPr/>
        </p:nvSpPr>
        <p:spPr>
          <a:xfrm rot="0" flipH="0" flipV="0">
            <a:off x="6496050" y="5057775"/>
            <a:ext cx="2476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FFFFFF"/>
                </a:solidFill>
                <a:latin typeface="Microsoft YaHei"/>
                <a:ea typeface="Microsoft YaHei"/>
              </a:rPr>
              <a:t>用后</a:t>
            </a:r>
            <a:endParaRPr/>
          </a:p>
        </p:txBody>
      </p:sp>
      <p:sp>
        <p:nvSpPr>
          <p:cNvPr id="428" name="" descr="{&quot;isTemplate&quot;:true,&quot;type&quot;:&quot;text&quot;}"/>
          <p:cNvSpPr txBox="1"/>
          <p:nvPr/>
        </p:nvSpPr>
        <p:spPr>
          <a:xfrm rot="0" flipH="0" flipV="0">
            <a:off x="6953250" y="5038725"/>
            <a:ext cx="4362450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清洁归位，金属量具防锈；异常立即停用并送计量室</a:t>
            </a:r>
            <a:endParaRPr/>
          </a:p>
        </p:txBody>
      </p:sp>
      <p:sp>
        <p:nvSpPr>
          <p:cNvPr id="429" name=""/>
          <p:cNvSpPr/>
          <p:nvPr/>
        </p:nvSpPr>
        <p:spPr>
          <a:xfrm rot="0" flipH="0" flipV="0">
            <a:off x="6429375" y="5715000"/>
            <a:ext cx="4914900" cy="457200"/>
          </a:xfrm>
          <a:prstGeom prst="roundRect">
            <a:avLst>
              <a:gd name="adj" fmla="val 16667"/>
            </a:avLst>
          </a:prstGeom>
          <a:solidFill>
            <a:srgbClr val="D9822B">
              <a:alpha val="16000"/>
            </a:srgbClr>
          </a:solidFill>
          <a:ln/>
        </p:spPr>
        <p:txBody>
          <a:bodyPr/>
          <a:p/>
        </p:txBody>
      </p:sp>
      <p:sp>
        <p:nvSpPr>
          <p:cNvPr id="430" name=""/>
          <p:cNvSpPr/>
          <p:nvPr/>
        </p:nvSpPr>
        <p:spPr>
          <a:xfrm rot="0" flipH="0" flipV="0">
            <a:off x="6429375" y="5715000"/>
            <a:ext cx="4914900" cy="457200"/>
          </a:xfrm>
          <a:custGeom>
            <a:pathLst>
              <a:path w="516" h="48">
                <a:moveTo>
                  <a:pt x="8" y="0"/>
                </a:moveTo>
                <a:cubicBezTo>
                  <a:pt x="5" y="0"/>
                  <a:pt x="3" y="2"/>
                  <a:pt x="3" y="5"/>
                </a:cubicBezTo>
                <a:lnTo>
                  <a:pt x="3" y="43"/>
                </a:lnTo>
                <a:cubicBezTo>
                  <a:pt x="3" y="45"/>
                  <a:pt x="5" y="47"/>
                  <a:pt x="7" y="48"/>
                </a:cubicBezTo>
                <a:cubicBezTo>
                  <a:pt x="3" y="47"/>
                  <a:pt x="0" y="44"/>
                  <a:pt x="0" y="40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D9822B"/>
          </a:solidFill>
          <a:ln/>
        </p:spPr>
        <p:txBody>
          <a:bodyPr/>
          <a:p/>
        </p:txBody>
      </p:sp>
      <p:sp>
        <p:nvSpPr>
          <p:cNvPr id="431" name="" descr="{&quot;isTemplate&quot;:true,&quot;type&quot;:&quot;text&quot;}"/>
          <p:cNvSpPr txBox="1"/>
          <p:nvPr/>
        </p:nvSpPr>
        <p:spPr>
          <a:xfrm rot="0" flipH="0" flipV="0">
            <a:off x="6581775" y="5829300"/>
            <a:ext cx="3590925" cy="22860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75">
                <a:solidFill>
                  <a:srgbClr val="FFFFFF"/>
                </a:solidFill>
                <a:latin typeface="Microsoft YaHei"/>
                <a:ea typeface="Microsoft YaHei"/>
              </a:rPr>
              <a:t>用超期量具做出的判定，无论结论对错一律无效，必须重新检验。</a:t>
            </a:r>
            <a:endParaRPr/>
          </a:p>
        </p:txBody>
      </p:sp>
      <p:sp>
        <p:nvSpPr>
          <p:cNvPr id="432" name="" descr="{&quot;isTemplate&quot;:true,&quot;type&quot;:&quot;text&quot;}"/>
          <p:cNvSpPr txBox="1"/>
          <p:nvPr/>
        </p:nvSpPr>
        <p:spPr>
          <a:xfrm rot="0" flipH="0" flipV="0">
            <a:off x="666750" y="6477000"/>
            <a:ext cx="14478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5A8A1"/>
                </a:solidFill>
                <a:latin typeface="Microsoft YaHei"/>
                <a:ea typeface="Microsoft YaHei"/>
              </a:rPr>
              <a:t>QC </a:t>
            </a:r>
            <a:r>
              <a:rPr lang="zh-CN" sz="975">
                <a:solidFill>
                  <a:srgbClr val="85A8A1"/>
                </a:solidFill>
                <a:latin typeface="Microsoft YaHei"/>
                <a:ea typeface="Microsoft YaHei"/>
              </a:rPr>
              <a:t>检验实操培训</a:t>
            </a:r>
            <a:r>
              <a:rPr lang="en-US" sz="975">
                <a:solidFill>
                  <a:srgbClr val="85A8A1"/>
                </a:solidFill>
                <a:latin typeface="Microsoft YaHei"/>
                <a:ea typeface="Microsoft YaHei"/>
              </a:rPr>
              <a:t> · </a:t>
            </a:r>
            <a:r>
              <a:rPr lang="zh-CN" sz="975">
                <a:solidFill>
                  <a:srgbClr val="85A8A1"/>
                </a:solidFill>
                <a:latin typeface="Microsoft YaHei"/>
                <a:ea typeface="Microsoft YaHei"/>
              </a:rPr>
              <a:t>品质部</a:t>
            </a:r>
            <a:endParaRPr/>
          </a:p>
        </p:txBody>
      </p:sp>
      <p:sp>
        <p:nvSpPr>
          <p:cNvPr id="433" name="" descr="{&quot;isTemplate&quot;:true,&quot;type&quot;:&quot;text&quot;}"/>
          <p:cNvSpPr txBox="1"/>
          <p:nvPr/>
        </p:nvSpPr>
        <p:spPr>
          <a:xfrm rot="0" flipH="0" flipV="0">
            <a:off x="11153775" y="6477000"/>
            <a:ext cx="3714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5A8A1"/>
                </a:solidFill>
                <a:latin typeface="DIN Alternate"/>
                <a:ea typeface="DIN Alternate"/>
              </a:rPr>
              <a:t>06 / 18</a:t>
            </a:r>
            <a:endParaRPr/>
          </a:p>
        </p:txBody>
      </p:sp>
    </p:spTree>
  </p:cSld>
</p:sld>
</file>

<file path=ppt/slides/slide7.xml><?xml version="1.0" encoding="utf-8"?>
<p:sld xmlns:a16="http://schemas.microsoft.com/office/drawing/2014/main" xmlns:a="http://schemas.openxmlformats.org/drawingml/2006/main" xmlns:p="http://schemas.openxmlformats.org/presentationml/2006/main" xmlns:mc="http://schemas.openxmlformats.org/markup-compatibility/2006" mc:Ignorable="a16">
  <p:cSld>
    <p:spTree>
      <p:nvGrpSpPr>
        <p:cNvPr id="434" name="" descr="&lt;Slide style={{ width: 1280, height: 720, background: '#FFFFFF', padding: '20px 70px', flexDirection: 'column' }}&gt;&#10;  &lt;Box style={{ height: 96, flexDirection: 'column', justifyContent: 'flex-end', gap: 6 }}&gt;&#10;    &lt;Text style={{ fontSize: 34, fontWeight: 'bold', color: '#10403B' }}&gt;检验记录：怎么填才算数&lt;/Text&gt;&#10;    &lt;Text style={{ fontSize: 16, color: '#6C8280' }}&gt;记录不是给检查看的，是你判定与追溯的唯一凭据&lt;/Text&gt;&#10;  &lt;/Box&gt;&#10;  &lt;Box style={{ height: 10 }} /&gt;&#10;  &lt;Box style={{ height: 540, flexDirection: 'column' }}&gt;&#10;    &lt;Table&#10;      style={{ width: 1140, height: 296 }}&#10;      defaultTextStyle={{ fontSize: 15, textAlign: 'left', color: '#1C2B28' }}&#10;      defaultCellStyle={{ border: { left: { width: 1, color: '#FFFFFF' }, right: { width: 1, color: '#FFFFFF' }, top: { width: 1, color: '#FFFFFF' }, bottom: { width: 1, color: '#FFFFFF' } } }}&#10;      cells={[&#10;        [&#10;          { text: '记录字段', textStyle: { bold: true, color: '#FFFFFF', fontSize: 16, textAlign: 'left' }, cellStyle: { background: { color: '#10403B' }, paddingLeft: 18 } },&#10;          { text: '具体写什么', textStyle: { bold: true, color: '#FFFFFF', fontSize: 16, textAlign: 'left' }, cellStyle: { background: { color: '#10403B' }, paddingLeft: 18 } },&#10;          { text: '常见错误', textStyle: { bold: true, color: '#FFFFFF', fontSize: 16, textAlign: 'left' }, cellStyle: { background: { color: '#10403B' }, paddingLeft: 18 } },&#10;        ],&#10;        [&#10;          { text: '批次与料号', textStyle: { bold: true, color: '#10403B' }, cellStyle: { background: { color: '#ECF4F1' }, paddingLeft: 18 } },&#10;          { text: '供应商批次号 + 内部料号，两个都要写', cellStyle: { background: { color: '#ECF4F1' }, paddingLeft: 18 } },&#10;          { text: '只写料号，出问题找不到来料批次', cellStyle: { background: { color: '#ECF4F1' }, paddingLeft: 18 } },&#10;        ],&#10;        [&#10;          { text: '检验时间', textStyle: { bold: true, color: '#10403B' }, cellStyle: { background: { color: '#FFFFFF' }, paddingLeft: 18 } },&#10;          { text: '年 / 月 / 日 + 班次，精确到具体时间点', cellStyle: { background: { color: '#FFFFFF' }, paddingLeft: 18 } },&#10;          { text: '只写日期，分不清是哪一班做的', cellStyle: { background: { color: '#FFFFFF' }, paddingLeft: 18 } },&#10;        ],&#10;        [&#10;          { text: '抽样与实测', textStyle: { bold: true, color: '#10403B' }, cellStyle: { background: { color: '#ECF4F1' }, paddingLeft: 18 } },&#10;          { text: '抽样数 n、不良数 d、关键项目实测值', cellStyle: { background: { color: '#ECF4F1' }, paddingLeft: 18 } },&#10;          { text: '只写&quot;合格&quot;，不写数据，无法复核', cellStyle: { background: { color: '#ECF4F1' }, paddingLeft: 18 } },&#10;        ],&#10;        [&#10;          { text: '判定依据', textStyle: { bold: true, color: '#10403B' }, cellStyle: { background: { color: '#FFFFFF' }, paddingLeft: 18 } },&#10;          { text: '引用《检验标准书》版本号与条款号', cellStyle: { background: { color: '#FFFFFF' }, paddingLeft: 18 } },&#10;          { text: '结论与标准条款对不上，无法举证', cellStyle: { background: { color: '#FFFFFF' }, paddingLeft: 18 } },&#10;        ],&#10;        [&#10;          { text: '检验员', textStyle: { bold: true, color: '#10403B' }, cellStyle: { background: { color: '#ECF4F1' }, paddingLeft: 18 } },&#10;          { text: '本人手写签名，并写清检验日期', cellStyle: { background: { color: '#ECF4F1' }, paddingLeft: 18 } },&#10;          { text: '代签、盖章代替签名', cellStyle: { background: { color: '#ECF4F1' }, paddingLeft: 18 } },&#10;        ],&#10;      ]}&#10;    /&gt;&#10;    &lt;Text style={{ fontSize: 13, color: '#85A8A1', marginTop: 6, lineHeight: 1.5 }}&gt;&#10;      来料、巡检、成品、不合格品处理等表单的字段各不相同，但上面这五类字段一个都不能缺——缺了任何一类，这张记录就没有追溯价值。&#10;    &lt;/Text&gt;&#10;    &lt;Box style={{ height: 12 }} /&gt;&#10;    &lt;Box style={{ flex: 1, flexDirection: 'row', gap: 20 }}&gt;&#10;      &lt;Box style={{ flex: 1.3, background: '#ECF4F1', borderRadius: 10, padding: '18px 22px', flexDirection: 'column' }}&gt;&#10;        &lt;Text style={{ fontSize: 19, fontWeight: 'bold', color: '#10403B', marginBottom: 14 }}&gt;填写四不准&lt;/Text&gt;&#10;        {[&#10;          { k: '不准涂改', v: '写错用横线划掉，旁边写正确值并签名' },&#10;          { k: '不准补记', v: '现场即时记录，事后补写的记录视为无效' },&#10;          { k: '不准空栏', v: '该项无内容填「／」，不允许留白' },&#10;          { k: '不准代签', v: '必须本人手写签名，不得盖章或代签' },&#10;        ].map((r, i) =&gt; (&#10;          &lt;Box key={i} style={{ flexDirection: 'row', gap: 12, alignItems: 'flex-start', marginBottom: 9 }}&gt;&#10;            &lt;Box style={{ background: '#1E7F6E', borderRadius: 6, padding: '2px 10px' }}&gt;&#10;              &lt;Text style={{ fontSize: 13, color: '#FFFFFF' }}&gt;{r.k}&lt;/Text&gt;&#10;            &lt;/Box&gt;&#10;            &lt;Text style={{ flex: 1, fontSize: 14, color: '#1C2B28', lineHeight: 1.5 }}&gt;{r.v}&lt;/Text&gt;&#10;          &lt;/Box&gt;&#10;        ))}&#10;      &lt;/Box&gt;&#10;      &lt;Box style={{ flex: 1, background: '#10403B', borderRadius: 10, padding: '18px 22px', flexDirection: 'column' }}&gt;&#10;        &lt;Text style={{ fontSize: 19, fontWeight: 'bold', color: '#FFFFFF', marginBottom: 14 }}&gt;记录怎么用：两条追溯链&lt;/Text&gt;&#10;        &lt;Box style={{ flexDirection: 'row', gap: 12, alignItems: 'flex-start', marginBottom: 10 }}&gt;&#10;          &lt;Text style={{ width: 44, fontSize: 14, fontWeight: 'bold', color: '#D9822B' }}&gt;正向&lt;/Text&gt;&#10;          &lt;Text style={{ flex: 1, fontSize: 14, color: 'rgba(255,255,255,0.9)', lineHeight: 1.5 }}&gt;批次号 → 检验记录 → 判定结论 → 是否放行&lt;/Text&gt;&#10;        &lt;/Box&gt;&#10;        &lt;Box style={{ flexDirection: 'row', gap: 12, alignItems: 'flex-start' }}&gt;&#10;          &lt;Text style={{ width: 44, fontSize: 14, fontWeight: 'bold', color: '#D9822B' }}&gt;反向&lt;/Text&gt;&#10;          &lt;Text style={{ flex: 1, fontSize: 14, color: 'rgba(255,255,255,0.9)', lineHeight: 1.5 }}&gt;客户抱怨 → 批次号 → 检验记录 → 当时用的量具与工艺参数&lt;/Text&gt;&#10;        &lt;/Box&gt;&#10;        &lt;Text style={{ fontSize: 13, color: 'rgba(255,255,255,0.6)', marginTop: 'auto', lineHeight: 1.5 }}&gt;&#10;          记录保存年限与销毁按公司《记录控制程序》执行；记录不得私自外借、涂改或销毁。&#10;        &lt;/Text&gt;&#10;      &lt;/Box&gt;&#10;    &lt;/Box&gt;&#10;  &lt;/Box&gt;&#10;  &lt;Box style={{ height: 10 }} /&gt;&#10;  &lt;Box style={{ height: 24, flexDirection: 'row', justifyContent: 'space-between', alignItems: 'center' }}&gt;&#10;    &lt;Text style={{ fontSize: 13, color: '#85A8A1' }}&gt;QC 检验实操培训 · 品质部&lt;/Text&gt;&#10;    &lt;Text style={{ fontSize: 14, color: '#85A8A1', fontFamily: '&quot;DIN Alternate&quot;, &quot;Helvetica Neue&quot;, Arial, sans-serif' }}&gt;07 / 18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436" name="" descr="{&quot;isTemplate&quot;:true,&quot;type&quot;:&quot;text&quot;}"/>
          <p:cNvSpPr txBox="1"/>
          <p:nvPr/>
        </p:nvSpPr>
        <p:spPr>
          <a:xfrm rot="0" flipH="0" flipV="0">
            <a:off x="666750" y="466725"/>
            <a:ext cx="108585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0403B"/>
                </a:solidFill>
                <a:latin typeface="Microsoft YaHei"/>
                <a:ea typeface="Microsoft YaHei"/>
              </a:rPr>
              <a:t>检验记录：怎么填才算数</a:t>
            </a:r>
            <a:endParaRPr/>
          </a:p>
        </p:txBody>
      </p:sp>
      <p:sp>
        <p:nvSpPr>
          <p:cNvPr id="437" name="" descr="{&quot;isTemplate&quot;:true,&quot;type&quot;:&quot;text&quot;}"/>
          <p:cNvSpPr txBox="1"/>
          <p:nvPr/>
        </p:nvSpPr>
        <p:spPr>
          <a:xfrm rot="0" flipH="0" flipV="0">
            <a:off x="666750" y="914400"/>
            <a:ext cx="108585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6C8280"/>
                </a:solidFill>
                <a:latin typeface="Microsoft YaHei"/>
                <a:ea typeface="Microsoft YaHei"/>
              </a:rPr>
              <a:t>记录不是给检查看的，是你判定与追溯的唯一凭据</a:t>
            </a:r>
            <a:endParaRPr/>
          </a:p>
        </p:txBody>
      </p:sp>
      <p:graphicFrame>
        <p:nvGraphicFramePr>
          <p:cNvPr id="438" name=""/>
          <p:cNvGraphicFramePr/>
          <p:nvPr/>
        </p:nvGraphicFramePr>
        <p:xfrm rot="0" flipH="0" flipV="0">
          <a:off x="666750" y="1200150"/>
          <a:ext cx="10858500" cy="2819400"/>
        </p:xfrm>
        <a:graphic>
          <a:graphicData uri="http://schemas.openxmlformats.org/drawingml/2006/table">
            <a:tbl>
              <a:tblGrid>
                <a:gridCol w="1565489">
                  <a:extLst>
                    <a:ext uri="{9D8B030D-6E8A-4147-A177-3AD203B41FA5}">
                      <a16:colId val="1"/>
                    </a:ext>
                  </a:extLst>
                </a:gridCol>
                <a:gridCol w="4951831">
                  <a:extLst>
                    <a:ext uri="{9D8B030D-6E8A-4147-A177-3AD203B41FA5}">
                      <a16:colId val="2"/>
                    </a:ext>
                  </a:extLst>
                </a:gridCol>
                <a:gridCol w="4341179">
                  <a:extLst>
                    <a:ext uri="{9D8B030D-6E8A-4147-A177-3AD203B41FA5}">
                      <a16:colId val="3"/>
                    </a:ext>
                  </a:extLst>
                </a:gridCol>
              </a:tblGrid>
              <a:tr h="49442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记录字段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0403B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具体写什么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0403B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常见错误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0403B"/>
                    </a:solidFill>
                  </a:tcPr>
                </a:tc>
                <a:extLst>
                  <a:ext uri="{0D108BD9-81ED-4DB2-BD59-A6C34878D82A}">
                    <a16:rowId val="1"/>
                  </a:ext>
                </a:extLst>
              </a:tr>
              <a:tr h="46499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10403B"/>
                          </a:solidFill>
                          <a:latin typeface="Microsoft YaHei"/>
                          <a:ea typeface="Microsoft YaHei"/>
                        </a:rPr>
                        <a:t>批次与料号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4F1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C2B28"/>
                          </a:solidFill>
                          <a:latin typeface="Microsoft YaHei"/>
                          <a:ea typeface="Microsoft YaHei"/>
                        </a:rPr>
                        <a:t>供应商批次号 + 内部料号，两个都要写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4F1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C2B28"/>
                          </a:solidFill>
                          <a:latin typeface="Microsoft YaHei"/>
                          <a:ea typeface="Microsoft YaHei"/>
                        </a:rPr>
                        <a:t>只写料号，出问题找不到来料批次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4F1"/>
                    </a:solidFill>
                  </a:tcPr>
                </a:tc>
                <a:extLst>
                  <a:ext uri="{0D108BD9-81ED-4DB2-BD59-A6C34878D82A}">
                    <a16:rowId val="2"/>
                  </a:ext>
                </a:extLst>
              </a:tr>
              <a:tr h="46499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10403B"/>
                          </a:solidFill>
                          <a:latin typeface="Microsoft YaHei"/>
                          <a:ea typeface="Microsoft YaHei"/>
                        </a:rPr>
                        <a:t>检验时间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C2B28"/>
                          </a:solidFill>
                          <a:latin typeface="Microsoft YaHei"/>
                          <a:ea typeface="Microsoft YaHei"/>
                        </a:rPr>
                        <a:t>年 / 月 / 日 + 班次，精确到具体时间点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C2B28"/>
                          </a:solidFill>
                          <a:latin typeface="Microsoft YaHei"/>
                          <a:ea typeface="Microsoft YaHei"/>
                        </a:rPr>
                        <a:t>只写日期，分不清是哪一班做的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val="3"/>
                  </a:ext>
                </a:extLst>
              </a:tr>
              <a:tr h="46499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10403B"/>
                          </a:solidFill>
                          <a:latin typeface="Microsoft YaHei"/>
                          <a:ea typeface="Microsoft YaHei"/>
                        </a:rPr>
                        <a:t>抽样与实测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4F1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C2B28"/>
                          </a:solidFill>
                          <a:latin typeface="Microsoft YaHei"/>
                          <a:ea typeface="Microsoft YaHei"/>
                        </a:rPr>
                        <a:t>抽样数 n、不良数 d、关键项目实测值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4F1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C2B28"/>
                          </a:solidFill>
                          <a:latin typeface="Microsoft YaHei"/>
                          <a:ea typeface="Microsoft YaHei"/>
                        </a:rPr>
                        <a:t>只写"合格"，不写数据，无法复核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4F1"/>
                    </a:solidFill>
                  </a:tcPr>
                </a:tc>
                <a:extLst>
                  <a:ext uri="{0D108BD9-81ED-4DB2-BD59-A6C34878D82A}">
                    <a16:rowId val="4"/>
                  </a:ext>
                </a:extLst>
              </a:tr>
              <a:tr h="46499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10403B"/>
                          </a:solidFill>
                          <a:latin typeface="Microsoft YaHei"/>
                          <a:ea typeface="Microsoft YaHei"/>
                        </a:rPr>
                        <a:t>判定依据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C2B28"/>
                          </a:solidFill>
                          <a:latin typeface="Microsoft YaHei"/>
                          <a:ea typeface="Microsoft YaHei"/>
                        </a:rPr>
                        <a:t>引用《检验标准书》版本号与条款号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C2B28"/>
                          </a:solidFill>
                          <a:latin typeface="Microsoft YaHei"/>
                          <a:ea typeface="Microsoft YaHei"/>
                        </a:rPr>
                        <a:t>结论与标准条款对不上，无法举证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val="5"/>
                  </a:ext>
                </a:extLst>
              </a:tr>
              <a:tr h="46499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10403B"/>
                          </a:solidFill>
                          <a:latin typeface="Microsoft YaHei"/>
                          <a:ea typeface="Microsoft YaHei"/>
                        </a:rPr>
                        <a:t>检验员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4F1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C2B28"/>
                          </a:solidFill>
                          <a:latin typeface="Microsoft YaHei"/>
                          <a:ea typeface="Microsoft YaHei"/>
                        </a:rPr>
                        <a:t>本人手写签名，并写清检验日期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4F1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C2B28"/>
                          </a:solidFill>
                          <a:latin typeface="Microsoft YaHei"/>
                          <a:ea typeface="Microsoft YaHei"/>
                        </a:rPr>
                        <a:t>代签、盖章代替签名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4F1"/>
                    </a:solidFill>
                  </a:tcPr>
                </a:tc>
                <a:extLst>
                  <a:ext uri="{0D108BD9-81ED-4DB2-BD59-A6C34878D82A}">
                    <a16:rowId val="6"/>
                  </a:ext>
                </a:extLst>
              </a:tr>
            </a:tbl>
          </a:graphicData>
        </a:graphic>
      </p:graphicFrame>
      <p:sp>
        <p:nvSpPr>
          <p:cNvPr id="439" name="" descr="{&quot;isTemplate&quot;:true,&quot;type&quot;:&quot;text&quot;}"/>
          <p:cNvSpPr txBox="1"/>
          <p:nvPr/>
        </p:nvSpPr>
        <p:spPr>
          <a:xfrm rot="0" flipH="0" flipV="0">
            <a:off x="666750" y="4076700"/>
            <a:ext cx="10858500" cy="22860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75">
                <a:solidFill>
                  <a:srgbClr val="85A8A1"/>
                </a:solidFill>
                <a:latin typeface="Microsoft YaHei"/>
                <a:ea typeface="Microsoft YaHei"/>
              </a:rPr>
              <a:t>来料、巡检、成品、不合格品处理等表单的字段各不相同，但上面这五类字段一个都不能缺——缺了任何一类，这张记录就没有追溯价值。</a:t>
            </a:r>
            <a:endParaRPr/>
          </a:p>
        </p:txBody>
      </p:sp>
      <p:sp>
        <p:nvSpPr>
          <p:cNvPr id="440" name=""/>
          <p:cNvSpPr/>
          <p:nvPr/>
        </p:nvSpPr>
        <p:spPr>
          <a:xfrm rot="0" flipH="0" flipV="0">
            <a:off x="666750" y="4419600"/>
            <a:ext cx="6029325" cy="2028825"/>
          </a:xfrm>
          <a:prstGeom prst="roundRect">
            <a:avLst>
              <a:gd name="adj" fmla="val 4695"/>
            </a:avLst>
          </a:prstGeom>
          <a:solidFill>
            <a:srgbClr val="ECF4F1"/>
          </a:solidFill>
          <a:ln/>
        </p:spPr>
        <p:txBody>
          <a:bodyPr/>
          <a:p/>
        </p:txBody>
      </p:sp>
      <p:sp>
        <p:nvSpPr>
          <p:cNvPr id="441" name="" descr="{&quot;isTemplate&quot;:true,&quot;type&quot;:&quot;text&quot;}"/>
          <p:cNvSpPr txBox="1"/>
          <p:nvPr/>
        </p:nvSpPr>
        <p:spPr>
          <a:xfrm rot="0" flipH="0" flipV="0">
            <a:off x="876300" y="4591050"/>
            <a:ext cx="5610225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0403B"/>
                </a:solidFill>
                <a:latin typeface="Microsoft YaHei"/>
                <a:ea typeface="Microsoft YaHei"/>
              </a:rPr>
              <a:t>填写四不准</a:t>
            </a:r>
            <a:endParaRPr/>
          </a:p>
        </p:txBody>
      </p:sp>
      <p:sp>
        <p:nvSpPr>
          <p:cNvPr id="442" name=""/>
          <p:cNvSpPr/>
          <p:nvPr/>
        </p:nvSpPr>
        <p:spPr>
          <a:xfrm rot="0" flipH="0" flipV="0">
            <a:off x="876300" y="4943475"/>
            <a:ext cx="685800" cy="190500"/>
          </a:xfrm>
          <a:prstGeom prst="roundRect">
            <a:avLst>
              <a:gd name="adj" fmla="val 30000"/>
            </a:avLst>
          </a:prstGeom>
          <a:solidFill>
            <a:srgbClr val="1E7F6E"/>
          </a:solidFill>
          <a:ln/>
        </p:spPr>
        <p:txBody>
          <a:bodyPr/>
          <a:p/>
        </p:txBody>
      </p:sp>
      <p:sp>
        <p:nvSpPr>
          <p:cNvPr id="443" name="" descr="{&quot;isTemplate&quot;:true,&quot;type&quot;:&quot;text&quot;}"/>
          <p:cNvSpPr txBox="1"/>
          <p:nvPr/>
        </p:nvSpPr>
        <p:spPr>
          <a:xfrm rot="0" flipH="0" flipV="0">
            <a:off x="971550" y="4962525"/>
            <a:ext cx="495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FFFFFF"/>
                </a:solidFill>
                <a:latin typeface="Microsoft YaHei"/>
                <a:ea typeface="Microsoft YaHei"/>
              </a:rPr>
              <a:t>不准涂改</a:t>
            </a:r>
            <a:endParaRPr/>
          </a:p>
        </p:txBody>
      </p:sp>
      <p:sp>
        <p:nvSpPr>
          <p:cNvPr id="444" name="" descr="{&quot;isTemplate&quot;:true,&quot;type&quot;:&quot;text&quot;}"/>
          <p:cNvSpPr txBox="1"/>
          <p:nvPr/>
        </p:nvSpPr>
        <p:spPr>
          <a:xfrm rot="0" flipH="0" flipV="0">
            <a:off x="1676400" y="4943475"/>
            <a:ext cx="4810125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50">
                <a:solidFill>
                  <a:srgbClr val="1C2B28"/>
                </a:solidFill>
                <a:latin typeface="Microsoft YaHei"/>
                <a:ea typeface="Microsoft YaHei"/>
              </a:rPr>
              <a:t>写错用横线划掉，旁边写正确值并签名</a:t>
            </a:r>
            <a:endParaRPr/>
          </a:p>
        </p:txBody>
      </p:sp>
      <p:sp>
        <p:nvSpPr>
          <p:cNvPr id="445" name=""/>
          <p:cNvSpPr/>
          <p:nvPr/>
        </p:nvSpPr>
        <p:spPr>
          <a:xfrm rot="0" flipH="0" flipV="0">
            <a:off x="876300" y="5276850"/>
            <a:ext cx="685800" cy="190500"/>
          </a:xfrm>
          <a:prstGeom prst="roundRect">
            <a:avLst>
              <a:gd name="adj" fmla="val 30000"/>
            </a:avLst>
          </a:prstGeom>
          <a:solidFill>
            <a:srgbClr val="1E7F6E"/>
          </a:solidFill>
          <a:ln/>
        </p:spPr>
        <p:txBody>
          <a:bodyPr/>
          <a:p/>
        </p:txBody>
      </p:sp>
      <p:sp>
        <p:nvSpPr>
          <p:cNvPr id="446" name="" descr="{&quot;isTemplate&quot;:true,&quot;type&quot;:&quot;text&quot;}"/>
          <p:cNvSpPr txBox="1"/>
          <p:nvPr/>
        </p:nvSpPr>
        <p:spPr>
          <a:xfrm rot="0" flipH="0" flipV="0">
            <a:off x="971550" y="5295900"/>
            <a:ext cx="495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FFFFFF"/>
                </a:solidFill>
                <a:latin typeface="Microsoft YaHei"/>
                <a:ea typeface="Microsoft YaHei"/>
              </a:rPr>
              <a:t>不准补记</a:t>
            </a:r>
            <a:endParaRPr/>
          </a:p>
        </p:txBody>
      </p:sp>
      <p:sp>
        <p:nvSpPr>
          <p:cNvPr id="447" name="" descr="{&quot;isTemplate&quot;:true,&quot;type&quot;:&quot;text&quot;}"/>
          <p:cNvSpPr txBox="1"/>
          <p:nvPr/>
        </p:nvSpPr>
        <p:spPr>
          <a:xfrm rot="0" flipH="0" flipV="0">
            <a:off x="1676400" y="5276850"/>
            <a:ext cx="4810125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50">
                <a:solidFill>
                  <a:srgbClr val="1C2B28"/>
                </a:solidFill>
                <a:latin typeface="Microsoft YaHei"/>
                <a:ea typeface="Microsoft YaHei"/>
              </a:rPr>
              <a:t>现场即时记录，事后补写的记录视为无效</a:t>
            </a:r>
            <a:endParaRPr/>
          </a:p>
        </p:txBody>
      </p:sp>
      <p:sp>
        <p:nvSpPr>
          <p:cNvPr id="448" name=""/>
          <p:cNvSpPr/>
          <p:nvPr/>
        </p:nvSpPr>
        <p:spPr>
          <a:xfrm rot="0" flipH="0" flipV="0">
            <a:off x="876300" y="5610225"/>
            <a:ext cx="685800" cy="190500"/>
          </a:xfrm>
          <a:prstGeom prst="roundRect">
            <a:avLst>
              <a:gd name="adj" fmla="val 30000"/>
            </a:avLst>
          </a:prstGeom>
          <a:solidFill>
            <a:srgbClr val="1E7F6E"/>
          </a:solidFill>
          <a:ln/>
        </p:spPr>
        <p:txBody>
          <a:bodyPr/>
          <a:p/>
        </p:txBody>
      </p:sp>
      <p:sp>
        <p:nvSpPr>
          <p:cNvPr id="449" name="" descr="{&quot;isTemplate&quot;:true,&quot;type&quot;:&quot;text&quot;}"/>
          <p:cNvSpPr txBox="1"/>
          <p:nvPr/>
        </p:nvSpPr>
        <p:spPr>
          <a:xfrm rot="0" flipH="0" flipV="0">
            <a:off x="971550" y="5629275"/>
            <a:ext cx="495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FFFFFF"/>
                </a:solidFill>
                <a:latin typeface="Microsoft YaHei"/>
                <a:ea typeface="Microsoft YaHei"/>
              </a:rPr>
              <a:t>不准空栏</a:t>
            </a:r>
            <a:endParaRPr/>
          </a:p>
        </p:txBody>
      </p:sp>
      <p:sp>
        <p:nvSpPr>
          <p:cNvPr id="450" name="" descr="{&quot;isTemplate&quot;:true,&quot;type&quot;:&quot;text&quot;}"/>
          <p:cNvSpPr txBox="1"/>
          <p:nvPr/>
        </p:nvSpPr>
        <p:spPr>
          <a:xfrm rot="0" flipH="0" flipV="0">
            <a:off x="1676400" y="5610225"/>
            <a:ext cx="4810125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50">
                <a:solidFill>
                  <a:srgbClr val="1C2B28"/>
                </a:solidFill>
                <a:latin typeface="Microsoft YaHei"/>
                <a:ea typeface="Microsoft YaHei"/>
              </a:rPr>
              <a:t>该项无内容填「／」，不允许留白</a:t>
            </a:r>
            <a:endParaRPr/>
          </a:p>
        </p:txBody>
      </p:sp>
      <p:sp>
        <p:nvSpPr>
          <p:cNvPr id="451" name=""/>
          <p:cNvSpPr/>
          <p:nvPr/>
        </p:nvSpPr>
        <p:spPr>
          <a:xfrm rot="0" flipH="0" flipV="0">
            <a:off x="876300" y="5943600"/>
            <a:ext cx="685800" cy="190500"/>
          </a:xfrm>
          <a:prstGeom prst="roundRect">
            <a:avLst>
              <a:gd name="adj" fmla="val 30000"/>
            </a:avLst>
          </a:prstGeom>
          <a:solidFill>
            <a:srgbClr val="1E7F6E"/>
          </a:solidFill>
          <a:ln/>
        </p:spPr>
        <p:txBody>
          <a:bodyPr/>
          <a:p/>
        </p:txBody>
      </p:sp>
      <p:sp>
        <p:nvSpPr>
          <p:cNvPr id="452" name="" descr="{&quot;isTemplate&quot;:true,&quot;type&quot;:&quot;text&quot;}"/>
          <p:cNvSpPr txBox="1"/>
          <p:nvPr/>
        </p:nvSpPr>
        <p:spPr>
          <a:xfrm rot="0" flipH="0" flipV="0">
            <a:off x="971550" y="5962650"/>
            <a:ext cx="495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FFFFFF"/>
                </a:solidFill>
                <a:latin typeface="Microsoft YaHei"/>
                <a:ea typeface="Microsoft YaHei"/>
              </a:rPr>
              <a:t>不准代签</a:t>
            </a:r>
            <a:endParaRPr/>
          </a:p>
        </p:txBody>
      </p:sp>
      <p:sp>
        <p:nvSpPr>
          <p:cNvPr id="453" name="" descr="{&quot;isTemplate&quot;:true,&quot;type&quot;:&quot;text&quot;}"/>
          <p:cNvSpPr txBox="1"/>
          <p:nvPr/>
        </p:nvSpPr>
        <p:spPr>
          <a:xfrm rot="0" flipH="0" flipV="0">
            <a:off x="1676400" y="5943600"/>
            <a:ext cx="4810125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50">
                <a:solidFill>
                  <a:srgbClr val="1C2B28"/>
                </a:solidFill>
                <a:latin typeface="Microsoft YaHei"/>
                <a:ea typeface="Microsoft YaHei"/>
              </a:rPr>
              <a:t>必须本人手写签名，不得盖章或代签</a:t>
            </a:r>
            <a:endParaRPr/>
          </a:p>
        </p:txBody>
      </p:sp>
      <p:sp>
        <p:nvSpPr>
          <p:cNvPr id="454" name=""/>
          <p:cNvSpPr/>
          <p:nvPr/>
        </p:nvSpPr>
        <p:spPr>
          <a:xfrm rot="0" flipH="0" flipV="0">
            <a:off x="6886575" y="4419600"/>
            <a:ext cx="4638675" cy="2028825"/>
          </a:xfrm>
          <a:prstGeom prst="roundRect">
            <a:avLst>
              <a:gd name="adj" fmla="val 4695"/>
            </a:avLst>
          </a:prstGeom>
          <a:solidFill>
            <a:srgbClr val="10403B"/>
          </a:solidFill>
          <a:ln/>
        </p:spPr>
        <p:txBody>
          <a:bodyPr/>
          <a:p/>
        </p:txBody>
      </p:sp>
      <p:sp>
        <p:nvSpPr>
          <p:cNvPr id="455" name="" descr="{&quot;isTemplate&quot;:true,&quot;type&quot;:&quot;text&quot;}"/>
          <p:cNvSpPr txBox="1"/>
          <p:nvPr/>
        </p:nvSpPr>
        <p:spPr>
          <a:xfrm rot="0" flipH="0" flipV="0">
            <a:off x="7096125" y="4591050"/>
            <a:ext cx="4219575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FFFFFF"/>
                </a:solidFill>
                <a:latin typeface="Microsoft YaHei"/>
                <a:ea typeface="Microsoft YaHei"/>
              </a:rPr>
              <a:t>记录怎么用：两条追溯链</a:t>
            </a:r>
            <a:endParaRPr/>
          </a:p>
        </p:txBody>
      </p:sp>
      <p:sp>
        <p:nvSpPr>
          <p:cNvPr id="456" name="" descr="{&quot;isTemplate&quot;:true,&quot;type&quot;:&quot;text&quot;}"/>
          <p:cNvSpPr txBox="1"/>
          <p:nvPr/>
        </p:nvSpPr>
        <p:spPr>
          <a:xfrm rot="0" flipH="0" flipV="0">
            <a:off x="7096125" y="4943475"/>
            <a:ext cx="4191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D9822B"/>
                </a:solidFill>
                <a:latin typeface="Microsoft YaHei"/>
                <a:ea typeface="Microsoft YaHei"/>
              </a:rPr>
              <a:t>正向</a:t>
            </a:r>
            <a:endParaRPr/>
          </a:p>
        </p:txBody>
      </p:sp>
      <p:sp>
        <p:nvSpPr>
          <p:cNvPr id="457" name="" descr="{&quot;isTemplate&quot;:true,&quot;type&quot;:&quot;text&quot;}"/>
          <p:cNvSpPr txBox="1"/>
          <p:nvPr/>
        </p:nvSpPr>
        <p:spPr>
          <a:xfrm rot="0" flipH="0" flipV="0">
            <a:off x="7629525" y="4943475"/>
            <a:ext cx="3686175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批次号</a:t>
            </a:r>
            <a:r>
              <a:rPr lang="en-US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 → </a:t>
            </a:r>
            <a:r>
              <a:rPr lang="zh-CN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检验记录</a:t>
            </a:r>
            <a:r>
              <a:rPr lang="en-US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 → </a:t>
            </a:r>
            <a:r>
              <a:rPr lang="zh-CN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判定结论</a:t>
            </a:r>
            <a:r>
              <a:rPr lang="en-US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 → </a:t>
            </a:r>
            <a:r>
              <a:rPr lang="zh-CN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是否放行</a:t>
            </a:r>
            <a:endParaRPr/>
          </a:p>
        </p:txBody>
      </p:sp>
      <p:sp>
        <p:nvSpPr>
          <p:cNvPr id="458" name="" descr="{&quot;isTemplate&quot;:true,&quot;type&quot;:&quot;text&quot;}"/>
          <p:cNvSpPr txBox="1"/>
          <p:nvPr/>
        </p:nvSpPr>
        <p:spPr>
          <a:xfrm rot="0" flipH="0" flipV="0">
            <a:off x="7096125" y="5286375"/>
            <a:ext cx="4191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D9822B"/>
                </a:solidFill>
                <a:latin typeface="Microsoft YaHei"/>
                <a:ea typeface="Microsoft YaHei"/>
              </a:rPr>
              <a:t>反向</a:t>
            </a:r>
            <a:endParaRPr/>
          </a:p>
        </p:txBody>
      </p:sp>
      <p:sp>
        <p:nvSpPr>
          <p:cNvPr id="459" name="" descr="{&quot;isTemplate&quot;:true,&quot;type&quot;:&quot;text&quot;}"/>
          <p:cNvSpPr txBox="1"/>
          <p:nvPr/>
        </p:nvSpPr>
        <p:spPr>
          <a:xfrm rot="0" flipH="0" flipV="0">
            <a:off x="7629525" y="5286375"/>
            <a:ext cx="3686175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客户抱怨</a:t>
            </a:r>
            <a:r>
              <a:rPr lang="en-US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 → </a:t>
            </a:r>
            <a:r>
              <a:rPr lang="zh-CN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批次号</a:t>
            </a:r>
            <a:r>
              <a:rPr lang="en-US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 → </a:t>
            </a:r>
            <a:r>
              <a:rPr lang="zh-CN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检验记录</a:t>
            </a:r>
            <a:r>
              <a:rPr lang="en-US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 → </a:t>
            </a:r>
            <a:r>
              <a:rPr lang="zh-CN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当时用的量具与工艺参数</a:t>
            </a:r>
            <a:endParaRPr/>
          </a:p>
        </p:txBody>
      </p:sp>
      <p:sp>
        <p:nvSpPr>
          <p:cNvPr id="460" name="" descr="{&quot;isTemplate&quot;:true,&quot;type&quot;:&quot;text&quot;}"/>
          <p:cNvSpPr txBox="1"/>
          <p:nvPr/>
        </p:nvSpPr>
        <p:spPr>
          <a:xfrm rot="0" flipH="0" flipV="0">
            <a:off x="7096125" y="5829300"/>
            <a:ext cx="4219575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75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>记录保存年限与销毁按公司《记录控制程序》执行；记录不得私自外借、涂改或销毁。</a:t>
            </a:r>
            <a:endParaRPr/>
          </a:p>
        </p:txBody>
      </p:sp>
      <p:sp>
        <p:nvSpPr>
          <p:cNvPr id="461" name="" descr="{&quot;isTemplate&quot;:true,&quot;type&quot;:&quot;text&quot;}"/>
          <p:cNvSpPr txBox="1"/>
          <p:nvPr/>
        </p:nvSpPr>
        <p:spPr>
          <a:xfrm rot="0" flipH="0" flipV="0">
            <a:off x="666750" y="6477000"/>
            <a:ext cx="14478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5A8A1"/>
                </a:solidFill>
                <a:latin typeface="Microsoft YaHei"/>
                <a:ea typeface="Microsoft YaHei"/>
              </a:rPr>
              <a:t>QC </a:t>
            </a:r>
            <a:r>
              <a:rPr lang="zh-CN" sz="975">
                <a:solidFill>
                  <a:srgbClr val="85A8A1"/>
                </a:solidFill>
                <a:latin typeface="Microsoft YaHei"/>
                <a:ea typeface="Microsoft YaHei"/>
              </a:rPr>
              <a:t>检验实操培训</a:t>
            </a:r>
            <a:r>
              <a:rPr lang="en-US" sz="975">
                <a:solidFill>
                  <a:srgbClr val="85A8A1"/>
                </a:solidFill>
                <a:latin typeface="Microsoft YaHei"/>
                <a:ea typeface="Microsoft YaHei"/>
              </a:rPr>
              <a:t> · </a:t>
            </a:r>
            <a:r>
              <a:rPr lang="zh-CN" sz="975">
                <a:solidFill>
                  <a:srgbClr val="85A8A1"/>
                </a:solidFill>
                <a:latin typeface="Microsoft YaHei"/>
                <a:ea typeface="Microsoft YaHei"/>
              </a:rPr>
              <a:t>品质部</a:t>
            </a:r>
            <a:endParaRPr/>
          </a:p>
        </p:txBody>
      </p:sp>
      <p:sp>
        <p:nvSpPr>
          <p:cNvPr id="462" name="" descr="{&quot;isTemplate&quot;:true,&quot;type&quot;:&quot;text&quot;}"/>
          <p:cNvSpPr txBox="1"/>
          <p:nvPr/>
        </p:nvSpPr>
        <p:spPr>
          <a:xfrm rot="0" flipH="0" flipV="0">
            <a:off x="11153775" y="6477000"/>
            <a:ext cx="3714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5A8A1"/>
                </a:solidFill>
                <a:latin typeface="DIN Alternate"/>
                <a:ea typeface="DIN Alternate"/>
              </a:rPr>
              <a:t>07 / 18</a:t>
            </a:r>
            <a:endParaRPr/>
          </a:p>
        </p:txBody>
      </p:sp>
    </p:spTree>
  </p:cSld>
</p:sld>
</file>

<file path=ppt/slides/slide8.xml><?xml version="1.0" encoding="utf-8"?>
<p:sld xmlns:a="http://schemas.openxmlformats.org/drawingml/2006/main" xmlns:p="http://schemas.openxmlformats.org/presentationml/2006/main">
  <p:cSld>
    <p:spTree>
      <p:nvGrpSpPr>
        <p:cNvPr id="463" name="" descr="&lt;Slide style={{ width: 1280, height: 720, position: 'relative', background: '#FFFFFF', overflow: 'hidden' }}&gt;&#10;  &lt;Box style={{ position: 'absolute', left: 0, top: 0, width: 470, height: 720, background: '#10403B', padding: '66px 50px 54px 70px', flexDirection: 'column' }}&gt;&#10;    &lt;Text style={{ fontSize: 14, color: 'rgba(255,255,255,0.5)' }}&gt;CHAPTER 02&lt;/Text&gt;&#10;    &lt;Text style={{ fontSize: 190, fontWeight: 'bold', color: 'rgba(255,255,255,0.16)', lineHeight: 1.05, marginTop: 18, fontFamily: '&quot;DIN Alternate&quot;, &quot;Helvetica Neue&quot;, Arial, sans-serif' }}&gt;02&lt;/Text&gt;&#10;    &lt;Text style={{ fontSize: 38, fontWeight: 'bold', color: '#FFFFFF', lineHeight: 1.3, marginTop: 22 }}&gt;&#10;      来料检验&lt;br /&gt;IQC&#10;    &lt;/Text&gt;&#10;    &lt;Box style={{ width: 44, height: 4, background: '#D9822B', marginTop: 26 }} /&gt;&#10;    &lt;Text style={{ fontSize: 13, color: 'rgba(255,255,255,0.5)', marginTop: 'auto' }}&gt;QC 检验实操培训&lt;/Text&gt;&#10;  &lt;/Box&gt;&#10;  &lt;Box style={{ position: 'absolute', left: 470, top: 0, width: 810, height: 720, padding: '0 90px 0 82px', flexDirection: 'column', justifyContent: 'center' }}&gt;&#10;    &lt;Text style={{ fontSize: 15, color: '#85A8A1', marginBottom: 18 }}&gt;本章解决什么问题&lt;/Text&gt;&#10;    &lt;Text style={{ fontSize: 32, fontWeight: 'bold', color: '#10403B', lineHeight: 1.35, marginBottom: 22 }}&gt;&#10;      来料怎么抽、怎么判、怎么放？&#10;    &lt;/Text&gt;&#10;    &lt;Text style={{ fontSize: 18, color: '#6C8280', lineHeight: 1.85, marginBottom: 34 }}&gt;&#10;      IQC 的职责是把不合格挡在厂门之外——抽样方案、开箱核对、四色标识，一步都不能省。省掉任何一步，问题都会在后道以十倍的代价冒出来。&#10;    &lt;/Text&gt;&#10;    &lt;Box style={{ flexDirection: 'row', gap: 12 }}&gt;&#10;      {['抽样方案', '开箱核对', '四色标识'].map((t, i) =&gt; (&#10;        &lt;Box key={i} style={{ background: '#ECF4F1', borderRadius: 999, padding: '7px 18px' }}&gt;&#10;          &lt;Text style={{ fontSize: 14, color: '#10403B' }}&gt;{t}&lt;/Text&gt;&#10;        &lt;/Box&gt;&#10;      ))}&#10;    &lt;/Box&gt;&#10;  &lt;/Box&gt;&#10;  &lt;Text style={{ position: 'absolute', right: 70, bottom: 26, fontSize: 14, color: '#85A8A1', fontFamily: '&quot;DIN Alternate&quot;, &quot;Helvetica Neue&quot;, Arial, sans-serif' }}&gt;08 / 18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465" name=""/>
          <p:cNvSpPr/>
          <p:nvPr/>
        </p:nvSpPr>
        <p:spPr>
          <a:xfrm rot="0" flipH="0" flipV="0">
            <a:off x="0" y="0"/>
            <a:ext cx="4476750" cy="6858000"/>
          </a:xfrm>
          <a:prstGeom prst="rect">
            <a:avLst/>
          </a:prstGeom>
          <a:solidFill>
            <a:srgbClr val="10403B"/>
          </a:solidFill>
          <a:ln/>
        </p:spPr>
        <p:txBody>
          <a:bodyPr/>
          <a:p/>
        </p:txBody>
      </p:sp>
      <p:sp>
        <p:nvSpPr>
          <p:cNvPr id="466" name="" descr="{&quot;isTemplate&quot;:true,&quot;type&quot;:&quot;text&quot;}"/>
          <p:cNvSpPr txBox="1"/>
          <p:nvPr/>
        </p:nvSpPr>
        <p:spPr>
          <a:xfrm rot="0" flipH="0" flipV="0">
            <a:off x="666750" y="628650"/>
            <a:ext cx="33337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FFFFFF">
                    <a:alpha val="50000"/>
                  </a:srgbClr>
                </a:solidFill>
                <a:latin typeface="Microsoft YaHei"/>
                <a:ea typeface="Microsoft YaHei"/>
              </a:rPr>
              <a:t>CHAPTER 02</a:t>
            </a:r>
            <a:endParaRPr/>
          </a:p>
        </p:txBody>
      </p:sp>
      <p:sp>
        <p:nvSpPr>
          <p:cNvPr id="467" name="" descr="{&quot;isTemplate&quot;:true,&quot;type&quot;:&quot;text&quot;}"/>
          <p:cNvSpPr txBox="1"/>
          <p:nvPr/>
        </p:nvSpPr>
        <p:spPr>
          <a:xfrm rot="0" flipH="0" flipV="0">
            <a:off x="666750" y="962025"/>
            <a:ext cx="3333750" cy="2286000"/>
          </a:xfrm>
          <a:prstGeom prst="rect"/>
        </p:spPr>
        <p:txBody>
          <a:bodyPr wrap="none" lIns="0" tIns="0" rIns="0" bIns="0"/>
          <a:p>
            <a:pPr>
              <a:lnSpc>
                <a:spcPct val="105000"/>
              </a:lnSpc>
            </a:pPr>
            <a:r>
              <a:rPr lang="en-US" sz="14250" b="1">
                <a:solidFill>
                  <a:srgbClr val="FFFFFF">
                    <a:alpha val="16000"/>
                  </a:srgbClr>
                </a:solidFill>
                <a:latin typeface="DIN Alternate"/>
                <a:ea typeface="DIN Alternate"/>
              </a:rPr>
              <a:t>02</a:t>
            </a:r>
            <a:endParaRPr/>
          </a:p>
        </p:txBody>
      </p:sp>
      <p:sp>
        <p:nvSpPr>
          <p:cNvPr id="468" name="" descr="{&quot;isTemplate&quot;:true,&quot;type&quot;:&quot;text&quot;}"/>
          <p:cNvSpPr txBox="1"/>
          <p:nvPr/>
        </p:nvSpPr>
        <p:spPr>
          <a:xfrm rot="0" flipH="0" flipV="0">
            <a:off x="666750" y="3457575"/>
            <a:ext cx="3333750" cy="1133475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2850" b="1">
                <a:solidFill>
                  <a:srgbClr val="FFFFFF"/>
                </a:solidFill>
                <a:latin typeface="Microsoft YaHei"/>
                <a:ea typeface="Microsoft YaHei"/>
              </a:rPr>
              <a:t>来料检验</a:t>
            </a:r>
            <a:endParaRPr/>
          </a:p>
          <a:p>
            <a:pPr>
              <a:lnSpc>
                <a:spcPct val="130000"/>
              </a:lnSpc>
            </a:pPr>
            <a:r>
              <a:rPr lang="en-US" sz="2850" b="1">
                <a:solidFill>
                  <a:srgbClr val="FFFFFF"/>
                </a:solidFill>
                <a:latin typeface="Microsoft YaHei"/>
                <a:ea typeface="Microsoft YaHei"/>
              </a:rPr>
              <a:t>IQC</a:t>
            </a:r>
            <a:endParaRPr/>
          </a:p>
        </p:txBody>
      </p:sp>
      <p:sp>
        <p:nvSpPr>
          <p:cNvPr id="469" name=""/>
          <p:cNvSpPr/>
          <p:nvPr/>
        </p:nvSpPr>
        <p:spPr>
          <a:xfrm rot="0" flipH="0" flipV="0">
            <a:off x="666750" y="4838700"/>
            <a:ext cx="419100" cy="38100"/>
          </a:xfrm>
          <a:prstGeom prst="rect">
            <a:avLst/>
          </a:prstGeom>
          <a:solidFill>
            <a:srgbClr val="D9822B"/>
          </a:solidFill>
          <a:ln/>
        </p:spPr>
        <p:txBody>
          <a:bodyPr/>
          <a:p/>
        </p:txBody>
      </p:sp>
      <p:sp>
        <p:nvSpPr>
          <p:cNvPr id="470" name="" descr="{&quot;isTemplate&quot;:true,&quot;type&quot;:&quot;text&quot;}"/>
          <p:cNvSpPr txBox="1"/>
          <p:nvPr/>
        </p:nvSpPr>
        <p:spPr>
          <a:xfrm rot="0" flipH="0" flipV="0">
            <a:off x="666750" y="6191250"/>
            <a:ext cx="33337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FFFFFF">
                    <a:alpha val="50000"/>
                  </a:srgbClr>
                </a:solidFill>
                <a:latin typeface="Microsoft YaHei"/>
                <a:ea typeface="Microsoft YaHei"/>
              </a:rPr>
              <a:t>QC </a:t>
            </a:r>
            <a:r>
              <a:rPr lang="zh-CN" sz="975">
                <a:solidFill>
                  <a:srgbClr val="FFFFFF">
                    <a:alpha val="50000"/>
                  </a:srgbClr>
                </a:solidFill>
                <a:latin typeface="Microsoft YaHei"/>
                <a:ea typeface="Microsoft YaHei"/>
              </a:rPr>
              <a:t>检验实操培训</a:t>
            </a:r>
            <a:endParaRPr/>
          </a:p>
        </p:txBody>
      </p:sp>
      <p:sp>
        <p:nvSpPr>
          <p:cNvPr id="471" name="" descr="{&quot;isTemplate&quot;:true,&quot;type&quot;:&quot;text&quot;}"/>
          <p:cNvSpPr txBox="1"/>
          <p:nvPr/>
        </p:nvSpPr>
        <p:spPr>
          <a:xfrm rot="0" flipH="0" flipV="0">
            <a:off x="5257800" y="2219325"/>
            <a:ext cx="60769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85A8A1"/>
                </a:solidFill>
                <a:latin typeface="Microsoft YaHei"/>
                <a:ea typeface="Microsoft YaHei"/>
              </a:rPr>
              <a:t>本章解决什么问题</a:t>
            </a:r>
            <a:endParaRPr/>
          </a:p>
        </p:txBody>
      </p:sp>
      <p:sp>
        <p:nvSpPr>
          <p:cNvPr id="472" name="" descr="{&quot;isTemplate&quot;:true,&quot;type&quot;:&quot;text&quot;}"/>
          <p:cNvSpPr txBox="1"/>
          <p:nvPr/>
        </p:nvSpPr>
        <p:spPr>
          <a:xfrm rot="0" flipH="0" flipV="0">
            <a:off x="5257800" y="2562225"/>
            <a:ext cx="6076950" cy="495300"/>
          </a:xfrm>
          <a:prstGeom prst="rect"/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zh-CN" sz="2400" b="1">
                <a:solidFill>
                  <a:srgbClr val="10403B"/>
                </a:solidFill>
                <a:latin typeface="Microsoft YaHei"/>
                <a:ea typeface="Microsoft YaHei"/>
              </a:rPr>
              <a:t>来料怎么抽、怎么判、怎么放？</a:t>
            </a:r>
            <a:endParaRPr/>
          </a:p>
        </p:txBody>
      </p:sp>
      <p:sp>
        <p:nvSpPr>
          <p:cNvPr id="473" name="" descr="{&quot;isTemplate&quot;:true,&quot;type&quot;:&quot;text&quot;}"/>
          <p:cNvSpPr txBox="1"/>
          <p:nvPr/>
        </p:nvSpPr>
        <p:spPr>
          <a:xfrm rot="0" flipH="0" flipV="0">
            <a:off x="5257800" y="3267075"/>
            <a:ext cx="6076950" cy="7620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85000"/>
              </a:lnSpc>
            </a:pPr>
            <a:r>
              <a:rPr lang="en-US" sz="1350">
                <a:solidFill>
                  <a:srgbClr val="6C8280"/>
                </a:solidFill>
                <a:latin typeface="Microsoft YaHei"/>
                <a:ea typeface="Microsoft YaHei"/>
              </a:rPr>
              <a:t>IQC </a:t>
            </a:r>
            <a:r>
              <a:rPr lang="zh-CN" sz="1350">
                <a:solidFill>
                  <a:srgbClr val="6C8280"/>
                </a:solidFill>
                <a:latin typeface="Microsoft YaHei"/>
                <a:ea typeface="Microsoft YaHei"/>
              </a:rPr>
              <a:t>的职责是把不合格挡在厂门之外——抽样方案、开箱核对、四色标识，一步都不能省。省掉任何一步，问题都会在后道以十倍的代价冒出来。</a:t>
            </a:r>
            <a:endParaRPr/>
          </a:p>
        </p:txBody>
      </p:sp>
      <p:sp>
        <p:nvSpPr>
          <p:cNvPr id="474" name=""/>
          <p:cNvSpPr/>
          <p:nvPr/>
        </p:nvSpPr>
        <p:spPr>
          <a:xfrm rot="0" flipH="0" flipV="0">
            <a:off x="5257800" y="4352925"/>
            <a:ext cx="876300" cy="295275"/>
          </a:xfrm>
          <a:prstGeom prst="roundRect">
            <a:avLst>
              <a:gd name="adj" fmla="val 3222581"/>
            </a:avLst>
          </a:prstGeom>
          <a:solidFill>
            <a:srgbClr val="ECF4F1"/>
          </a:solidFill>
          <a:ln/>
        </p:spPr>
        <p:txBody>
          <a:bodyPr/>
          <a:p/>
        </p:txBody>
      </p:sp>
      <p:sp>
        <p:nvSpPr>
          <p:cNvPr id="475" name="" descr="{&quot;isTemplate&quot;:true,&quot;type&quot;:&quot;text&quot;}"/>
          <p:cNvSpPr txBox="1"/>
          <p:nvPr/>
        </p:nvSpPr>
        <p:spPr>
          <a:xfrm rot="0" flipH="0" flipV="0">
            <a:off x="5429250" y="4419600"/>
            <a:ext cx="5334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10403B"/>
                </a:solidFill>
                <a:latin typeface="Microsoft YaHei"/>
                <a:ea typeface="Microsoft YaHei"/>
              </a:rPr>
              <a:t>抽样方案</a:t>
            </a:r>
            <a:endParaRPr/>
          </a:p>
        </p:txBody>
      </p:sp>
      <p:sp>
        <p:nvSpPr>
          <p:cNvPr id="476" name=""/>
          <p:cNvSpPr/>
          <p:nvPr/>
        </p:nvSpPr>
        <p:spPr>
          <a:xfrm rot="0" flipH="0" flipV="0">
            <a:off x="6248400" y="4352925"/>
            <a:ext cx="876300" cy="295275"/>
          </a:xfrm>
          <a:prstGeom prst="roundRect">
            <a:avLst>
              <a:gd name="adj" fmla="val 3222581"/>
            </a:avLst>
          </a:prstGeom>
          <a:solidFill>
            <a:srgbClr val="ECF4F1"/>
          </a:solidFill>
          <a:ln/>
        </p:spPr>
        <p:txBody>
          <a:bodyPr/>
          <a:p/>
        </p:txBody>
      </p:sp>
      <p:sp>
        <p:nvSpPr>
          <p:cNvPr id="477" name="" descr="{&quot;isTemplate&quot;:true,&quot;type&quot;:&quot;text&quot;}"/>
          <p:cNvSpPr txBox="1"/>
          <p:nvPr/>
        </p:nvSpPr>
        <p:spPr>
          <a:xfrm rot="0" flipH="0" flipV="0">
            <a:off x="6419850" y="4419600"/>
            <a:ext cx="5334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10403B"/>
                </a:solidFill>
                <a:latin typeface="Microsoft YaHei"/>
                <a:ea typeface="Microsoft YaHei"/>
              </a:rPr>
              <a:t>开箱核对</a:t>
            </a:r>
            <a:endParaRPr/>
          </a:p>
        </p:txBody>
      </p:sp>
      <p:sp>
        <p:nvSpPr>
          <p:cNvPr id="478" name=""/>
          <p:cNvSpPr/>
          <p:nvPr/>
        </p:nvSpPr>
        <p:spPr>
          <a:xfrm rot="0" flipH="0" flipV="0">
            <a:off x="7239000" y="4352925"/>
            <a:ext cx="876300" cy="295275"/>
          </a:xfrm>
          <a:prstGeom prst="roundRect">
            <a:avLst>
              <a:gd name="adj" fmla="val 3222581"/>
            </a:avLst>
          </a:prstGeom>
          <a:solidFill>
            <a:srgbClr val="ECF4F1"/>
          </a:solidFill>
          <a:ln/>
        </p:spPr>
        <p:txBody>
          <a:bodyPr/>
          <a:p/>
        </p:txBody>
      </p:sp>
      <p:sp>
        <p:nvSpPr>
          <p:cNvPr id="479" name="" descr="{&quot;isTemplate&quot;:true,&quot;type&quot;:&quot;text&quot;}"/>
          <p:cNvSpPr txBox="1"/>
          <p:nvPr/>
        </p:nvSpPr>
        <p:spPr>
          <a:xfrm rot="0" flipH="0" flipV="0">
            <a:off x="7410450" y="4419600"/>
            <a:ext cx="5334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10403B"/>
                </a:solidFill>
                <a:latin typeface="Microsoft YaHei"/>
                <a:ea typeface="Microsoft YaHei"/>
              </a:rPr>
              <a:t>四色标识</a:t>
            </a:r>
            <a:endParaRPr/>
          </a:p>
        </p:txBody>
      </p:sp>
      <p:sp>
        <p:nvSpPr>
          <p:cNvPr id="480" name="" descr="{&quot;isTemplate&quot;:true,&quot;type&quot;:&quot;text&quot;}"/>
          <p:cNvSpPr txBox="1"/>
          <p:nvPr/>
        </p:nvSpPr>
        <p:spPr>
          <a:xfrm rot="0" flipH="0" flipV="0">
            <a:off x="11153775" y="6448425"/>
            <a:ext cx="3714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5A8A1"/>
                </a:solidFill>
                <a:latin typeface="DIN Alternate"/>
                <a:ea typeface="DIN Alternate"/>
              </a:rPr>
              <a:t>08 / 18</a:t>
            </a:r>
            <a:endParaRPr/>
          </a:p>
        </p:txBody>
      </p:sp>
    </p:spTree>
  </p:cSld>
</p:sld>
</file>

<file path=ppt/slides/slide9.xml><?xml version="1.0" encoding="utf-8"?>
<p:sld xmlns:a16="http://schemas.microsoft.com/office/drawing/2014/main" xmlns:a="http://schemas.openxmlformats.org/drawingml/2006/main" xmlns:p="http://schemas.openxmlformats.org/presentationml/2006/main" xmlns:mc="http://schemas.openxmlformats.org/markup-compatibility/2006" mc:Ignorable="a16">
  <p:cSld>
    <p:spTree>
      <p:nvGrpSpPr>
        <p:cNvPr id="481" name="" descr="&lt;Slide style={{ width: 1280, height: 720, background: '#FFFFFF', padding: '20px 70px', flexDirection: 'column' }}&gt;&#10;  &lt;Box style={{ height: 96, flexDirection: 'column', justifyContent: 'flex-end', gap: 6 }}&gt;&#10;    &lt;Text style={{ fontSize: 34, fontWeight: 'bold', color: '#10403B' }}&gt;抽样怎么抽：批量决定样本量&lt;/Text&gt;&#10;    &lt;Text style={{ fontSize: 16, color: '#6C8280' }}&gt;把&quot;抽多少、判几个&quot;变成一条任何人都能执行的规则&lt;/Text&gt;&#10;  &lt;/Box&gt;&#10;  &lt;Box style={{ height: 10 }} /&gt;&#10;  &lt;Box style={{ height: 540, flexDirection: 'column' }}&gt;&#10;    &lt;Table&#10;      style={{ width: 1140, height: 262 }}&#10;      defaultTextStyle={{ fontSize: 16, textAlign: 'center', color: '#1C2B28' }}&#10;      defaultCellStyle={{ border: { left: { width: 1, color: '#ECF4F1' }, right: { width: 1, color: '#ECF4F1' }, top: { width: 1, color: '#ECF4F1' }, bottom: { width: 1, color: '#ECF4F1' } } }}&#10;      cells={[&#10;        [&#10;          { text: '来料批量 N（片）', textStyle: { bold: true, color: '#FFFFFF', fontSize: 16 }, cellStyle: { background: { color: '#10403B' } } },&#10;          { text: '样本量 n', textStyle: { bold: true, color: '#FFFFFF', fontSize: 16 }, cellStyle: { background: { color: '#10403B' } } },&#10;          { text: '接收数 Ac', textStyle: { bold: true, color: '#FFFFFF', fontSize: 16 }, cellStyle: { background: { color: '#10403B' } } },&#10;          { text: '拒收数 Re', textStyle: { bold: true, color: '#FFFFFF', fontSize: 16 }, cellStyle: { background: { color: '#10403B' } } },&#10;        ],&#10;        [&#10;          { text: '91 – 150', textStyle: { fontFamily: '&quot;DIN Alternate&quot;, &quot;Helvetica Neue&quot;, Arial, sans-serif', fontSize: 17 }, cellStyle: { background: { color: '#FFFFFF' } } },&#10;          { text: '20', textStyle: { fontFamily: '&quot;DIN Alternate&quot;, &quot;Helvetica Neue&quot;, Arial, sans-serif', fontSize: 17, bold: true, color: '#1E7F6E' }, cellStyle: { background: { color: '#FFFFFF' } } },&#10;          { text: '0', textStyle: { fontFamily: '&quot;DIN Alternate&quot;, &quot;Helvetica Neue&quot;, Arial, sans-serif', fontSize: 17 }, cellStyle: { background: { color: '#FFFFFF' } } },&#10;          { text: '1', textStyle: { fontFamily: '&quot;DIN Alternate&quot;, &quot;Helvetica Neue&quot;, Arial, sans-serif', fontSize: 17 }, cellStyle: { background: { color: '#FFFFFF' } } },&#10;        ],&#10;        [&#10;          { text: '501 – 1,200', textStyle: { fontFamily: '&quot;DIN Alternate&quot;, &quot;Helvetica Neue&quot;, Arial, sans-serif', fontSize: 17 }, cellStyle: { background: { color: '#ECF4F1' } } },&#10;          { text: '80', textStyle: { fontFamily: '&quot;DIN Alternate&quot;, &quot;Helvetica Neue&quot;, Arial, sans-serif', fontSize: 17, bold: true, color: '#1E7F6E' }, cellStyle: { background: { color: '#ECF4F1' } } },&#10;          { text: '2', textStyle: { fontFamily: '&quot;DIN Alternate&quot;, &quot;Helvetica Neue&quot;, Arial, sans-serif', fontSize: 17 }, cellStyle: { background: { color: '#ECF4F1' } } },&#10;          { text: '3', textStyle: { fontFamily: '&quot;DIN Alternate&quot;, &quot;Helvetica Neue&quot;, Arial, sans-serif', fontSize: 17 }, cellStyle: { background: { color: '#ECF4F1' } } },&#10;        ],&#10;        [&#10;          { text: '3,201 – 10,000', textStyle: { fontFamily: '&quot;DIN Alternate&quot;, &quot;Helvetica Neue&quot;, Arial, sans-serif', fontSize: 17 }, cellStyle: { background: { color: '#FFFFFF' } } },&#10;          { text: '200', textStyle: { fontFamily: '&quot;DIN Alternate&quot;, &quot;Helvetica Neue&quot;, Arial, sans-serif', fontSize: 17, bold: true, color: '#1E7F6E' }, cellStyle: { background: { color: '#FFFFFF' } } },&#10;          { text: '5', textStyle: { fontFamily: '&quot;DIN Alternate&quot;, &quot;Helvetica Neue&quot;, Arial, sans-serif', fontSize: 17 }, cellStyle: { background: { color: '#FFFFFF' } } },&#10;          { text: '6', textStyle: { fontFamily: '&quot;DIN Alternate&quot;, &quot;Helvetica Neue&quot;, Arial, sans-serif', fontSize: 17 }, cellStyle: { background: { color: '#FFFFFF' } } },&#10;        ],&#10;      ]}&#10;    /&gt;&#10;    &lt;Text style={{ fontSize: 13, color: '#85A8A1', marginTop: 8, lineHeight: 1.5 }}&gt;&#10;      示例按 GB/T 2828.1（计数抽样检验程序）一般检验水平 Ⅱ、AQL 1.0 编制，仅为教学示意；实际执行以公司《抽样标准》与各产品《检验标准书》为准。&#10;    &lt;/Text&gt;&#10;    &lt;Box style={{ height: 12 }} /&gt;&#10;    &lt;Box style={{ flex: 1, flexDirection: 'row', gap: 20 }}&gt;&#10;      &lt;Box style={{ flex: 1.35, background: '#ECF4F1', borderRadius: 10, padding: '20px 24px', flexDirection: 'column' }}&gt;&#10;        &lt;Text style={{ fontSize: 19, fontWeight: 'bold', color: '#10403B', marginBottom: 12 }}&gt;抽样三原则&lt;/Text&gt;&#10;        {[&#10;          { k: '随机', v: '每箱、每托盘被抽中的机会均等，不固定抽同一个位置' },&#10;          { k: '分层', v: '不同托盘、不同批次、箱子上下层都要覆盖到' },&#10;          { k: '不挑不拣', v: '不刻意挑好的，也不刻意挑坏的' },&#10;        ].map((r, i) =&gt; (&#10;          &lt;Box key={i} style={{ flexDirection: 'row', gap: 12, alignItems: 'flex-start', marginTop: 8 }}&gt;&#10;            &lt;Box style={{ background: '#1E7F6E', borderRadius: 6, padding: '2px 10px' }}&gt;&#10;              &lt;Text style={{ fontSize: 14, color: '#FFFFFF' }}&gt;{r.k}&lt;/Text&gt;&#10;            &lt;/Box&gt;&#10;            &lt;Text style={{ flex: 1, fontSize: 15, color: '#1C2B28', lineHeight: 1.55 }}&gt;{r.v}&lt;/Text&gt;&#10;          &lt;/Box&gt;&#10;        ))}&#10;      &lt;/Box&gt;&#10;      &lt;Box style={{ flex: 1, background: '#10403B', borderRadius: 10, padding: '20px 24px', flexDirection: 'column' }}&gt;&#10;        &lt;Text style={{ fontSize: 19, fontWeight: 'bold', color: '#FFFFFF', marginBottom: 12 }}&gt;拿到数字之后怎么判&lt;/Text&gt;&#10;        &lt;Box style={{ flexDirection: 'row', gap: 14, alignItems: 'center', marginBottom: 12 }}&gt;&#10;          &lt;Text style={{ fontSize: 21, fontWeight: 'bold', color: '#D9822B', fontFamily: '&quot;DIN Alternate&quot;, &quot;Helvetica Neue&quot;, Arial, sans-serif' }}&gt;d ≤ Ac&lt;/Text&gt;&#10;          &lt;Text style={{ flex: 1, fontSize: 15, color: 'rgba(255,255,255,0.9)', lineHeight: 1.5 }}&gt;整批判合格，贴绿标放行入库&lt;/Text&gt;&#10;        &lt;/Box&gt;&#10;        &lt;Box style={{ flexDirection: 'row', gap: 14, alignItems: 'center' }}&gt;&#10;          &lt;Text style={{ fontSize: 21, fontWeight: 'bold', color: '#D9822B', fontFamily: '&quot;DIN Alternate&quot;, &quot;Helvetica Neue&quot;, Arial, sans-serif' }}&gt;d ≥ Re&lt;/Text&gt;&#10;          &lt;Text style={{ flex: 1, fontSize: 15, color: 'rgba(255,255,255,0.9)', lineHeight: 1.5 }}&gt;整批判不合格，拒收并立即上报&lt;/Text&gt;&#10;        &lt;/Box&gt;&#10;        &lt;Text style={{ fontSize: 13, color: 'rgba(255,255,255,0.55)', marginTop: 'auto', lineHeight: 1.5 }}&gt;&#10;          d 为样本中的不良数；Ac 与 Re 之间不存在中间状态（Re = Ac + 1）。&#10;        &lt;/Text&gt;&#10;      &lt;/Box&gt;&#10;    &lt;/Box&gt;&#10;  &lt;/Box&gt;&#10;  &lt;Box style={{ height: 10 }} /&gt;&#10;  &lt;Box style={{ height: 24, flexDirection: 'row', justifyContent: 'space-between', alignItems: 'center' }}&gt;&#10;    &lt;Text style={{ fontSize: 13, color: '#85A8A1' }}&gt;QC 检验实操培训 · 品质部&lt;/Text&gt;&#10;    &lt;Text style={{ fontSize: 14, color: '#85A8A1', fontFamily: '&quot;DIN Alternate&quot;, &quot;Helvetica Neue&quot;, Arial, sans-serif' }}&gt;09 / 18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483" name="" descr="{&quot;isTemplate&quot;:true,&quot;type&quot;:&quot;text&quot;}"/>
          <p:cNvSpPr txBox="1"/>
          <p:nvPr/>
        </p:nvSpPr>
        <p:spPr>
          <a:xfrm rot="0" flipH="0" flipV="0">
            <a:off x="666750" y="466725"/>
            <a:ext cx="108585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0403B"/>
                </a:solidFill>
                <a:latin typeface="Microsoft YaHei"/>
                <a:ea typeface="Microsoft YaHei"/>
              </a:rPr>
              <a:t>抽样怎么抽：批量决定样本量</a:t>
            </a:r>
            <a:endParaRPr/>
          </a:p>
        </p:txBody>
      </p:sp>
      <p:sp>
        <p:nvSpPr>
          <p:cNvPr id="484" name="" descr="{&quot;isTemplate&quot;:true,&quot;type&quot;:&quot;text&quot;}"/>
          <p:cNvSpPr txBox="1"/>
          <p:nvPr/>
        </p:nvSpPr>
        <p:spPr>
          <a:xfrm rot="0" flipH="0" flipV="0">
            <a:off x="666750" y="914400"/>
            <a:ext cx="108585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6C8280"/>
                </a:solidFill>
                <a:latin typeface="Microsoft YaHei"/>
                <a:ea typeface="Microsoft YaHei"/>
              </a:rPr>
              <a:t>把</a:t>
            </a:r>
            <a:r>
              <a:rPr lang="en-US" sz="1200">
                <a:solidFill>
                  <a:srgbClr val="6C8280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6C8280"/>
                </a:solidFill>
                <a:latin typeface="Microsoft YaHei"/>
                <a:ea typeface="Microsoft YaHei"/>
              </a:rPr>
              <a:t>抽多少、判几个</a:t>
            </a:r>
            <a:r>
              <a:rPr lang="en-US" sz="1200">
                <a:solidFill>
                  <a:srgbClr val="6C8280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6C8280"/>
                </a:solidFill>
                <a:latin typeface="Microsoft YaHei"/>
                <a:ea typeface="Microsoft YaHei"/>
              </a:rPr>
              <a:t>变成一条任何人都能执行的规则</a:t>
            </a:r>
            <a:endParaRPr/>
          </a:p>
        </p:txBody>
      </p:sp>
      <p:graphicFrame>
        <p:nvGraphicFramePr>
          <p:cNvPr id="485" name=""/>
          <p:cNvGraphicFramePr/>
          <p:nvPr/>
        </p:nvGraphicFramePr>
        <p:xfrm rot="0" flipH="0" flipV="0">
          <a:off x="666750" y="1200150"/>
          <a:ext cx="10858500" cy="2495550"/>
        </p:xfrm>
        <a:graphic>
          <a:graphicData uri="http://schemas.openxmlformats.org/drawingml/2006/table">
            <a:tbl>
              <a:tblGrid>
                <a:gridCol w="3980100">
                  <a:extLst>
                    <a:ext uri="{9D8B030D-6E8A-4147-A177-3AD203B41FA5}">
                      <a16:colId val="1"/>
                    </a:ext>
                  </a:extLst>
                </a:gridCol>
                <a:gridCol w="2099966">
                  <a:extLst>
                    <a:ext uri="{9D8B030D-6E8A-4147-A177-3AD203B41FA5}">
                      <a16:colId val="2"/>
                    </a:ext>
                  </a:extLst>
                </a:gridCol>
                <a:gridCol w="2389217">
                  <a:extLst>
                    <a:ext uri="{9D8B030D-6E8A-4147-A177-3AD203B41FA5}">
                      <a16:colId val="3"/>
                    </a:ext>
                  </a:extLst>
                </a:gridCol>
                <a:gridCol w="2389217">
                  <a:extLst>
                    <a:ext uri="{9D8B030D-6E8A-4147-A177-3AD203B41FA5}">
                      <a16:colId val="4"/>
                    </a:ext>
                  </a:extLst>
                </a:gridCol>
              </a:tblGrid>
              <a:tr h="610266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来料批量 N（片）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0403B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样本量 n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0403B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接收数 Ac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0403B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拒收数 Re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0403B"/>
                    </a:solidFill>
                  </a:tcPr>
                </a:tc>
                <a:extLst>
                  <a:ext uri="{0D108BD9-81ED-4DB2-BD59-A6C34878D82A}">
                    <a16:rowId val="1"/>
                  </a:ext>
                </a:extLst>
              </a:tr>
              <a:tr h="628428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1C2B28"/>
                          </a:solidFill>
                          <a:latin typeface="DIN Alternate"/>
                          <a:ea typeface="DIN Alternate"/>
                        </a:rPr>
                        <a:t>91 – 150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 b="1">
                          <a:solidFill>
                            <a:srgbClr val="1E7F6E"/>
                          </a:solidFill>
                          <a:latin typeface="DIN Alternate"/>
                          <a:ea typeface="DIN Alternate"/>
                        </a:rPr>
                        <a:t>20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1C2B28"/>
                          </a:solidFill>
                          <a:latin typeface="DIN Alternate"/>
                          <a:ea typeface="DIN Alternate"/>
                        </a:rPr>
                        <a:t>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1C2B28"/>
                          </a:solidFill>
                          <a:latin typeface="DIN Alternate"/>
                          <a:ea typeface="DIN Alternate"/>
                        </a:rPr>
                        <a:t>1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val="2"/>
                  </a:ext>
                </a:extLst>
              </a:tr>
              <a:tr h="628428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1C2B28"/>
                          </a:solidFill>
                          <a:latin typeface="DIN Alternate"/>
                          <a:ea typeface="DIN Alternate"/>
                        </a:rPr>
                        <a:t>501 – 1,200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4F1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 b="1">
                          <a:solidFill>
                            <a:srgbClr val="1E7F6E"/>
                          </a:solidFill>
                          <a:latin typeface="DIN Alternate"/>
                          <a:ea typeface="DIN Alternate"/>
                        </a:rPr>
                        <a:t>80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4F1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1C2B28"/>
                          </a:solidFill>
                          <a:latin typeface="DIN Alternate"/>
                          <a:ea typeface="DIN Alternate"/>
                        </a:rPr>
                        <a:t>2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4F1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1C2B28"/>
                          </a:solidFill>
                          <a:latin typeface="DIN Alternate"/>
                          <a:ea typeface="DIN Alternate"/>
                        </a:rPr>
                        <a:t>3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4F1"/>
                    </a:solidFill>
                  </a:tcPr>
                </a:tc>
                <a:extLst>
                  <a:ext uri="{0D108BD9-81ED-4DB2-BD59-A6C34878D82A}">
                    <a16:rowId val="3"/>
                  </a:ext>
                </a:extLst>
              </a:tr>
              <a:tr h="628428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1C2B28"/>
                          </a:solidFill>
                          <a:latin typeface="DIN Alternate"/>
                          <a:ea typeface="DIN Alternate"/>
                        </a:rPr>
                        <a:t>3,201 – 10,000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 b="1">
                          <a:solidFill>
                            <a:srgbClr val="1E7F6E"/>
                          </a:solidFill>
                          <a:latin typeface="DIN Alternate"/>
                          <a:ea typeface="DIN Alternate"/>
                        </a:rPr>
                        <a:t>200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1C2B28"/>
                          </a:solidFill>
                          <a:latin typeface="DIN Alternate"/>
                          <a:ea typeface="DIN Alternate"/>
                        </a:rPr>
                        <a:t>5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75">
                          <a:solidFill>
                            <a:srgbClr val="1C2B28"/>
                          </a:solidFill>
                          <a:latin typeface="DIN Alternate"/>
                          <a:ea typeface="DIN Alternate"/>
                        </a:rPr>
                        <a:t>6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val="4"/>
                  </a:ext>
                </a:extLst>
              </a:tr>
            </a:tbl>
          </a:graphicData>
        </a:graphic>
      </p:graphicFrame>
      <p:sp>
        <p:nvSpPr>
          <p:cNvPr id="486" name="" descr="{&quot;isTemplate&quot;:true,&quot;type&quot;:&quot;text&quot;}"/>
          <p:cNvSpPr txBox="1"/>
          <p:nvPr/>
        </p:nvSpPr>
        <p:spPr>
          <a:xfrm rot="0" flipH="0" flipV="0">
            <a:off x="666750" y="3771900"/>
            <a:ext cx="10858500" cy="22860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75">
                <a:solidFill>
                  <a:srgbClr val="85A8A1"/>
                </a:solidFill>
                <a:latin typeface="Microsoft YaHei"/>
                <a:ea typeface="Microsoft YaHei"/>
              </a:rPr>
              <a:t>示例按</a:t>
            </a:r>
            <a:r>
              <a:rPr lang="en-US" sz="975">
                <a:solidFill>
                  <a:srgbClr val="85A8A1"/>
                </a:solidFill>
                <a:latin typeface="Microsoft YaHei"/>
                <a:ea typeface="Microsoft YaHei"/>
              </a:rPr>
              <a:t> GB/T 2828.1</a:t>
            </a:r>
            <a:r>
              <a:rPr lang="zh-CN" sz="975">
                <a:solidFill>
                  <a:srgbClr val="85A8A1"/>
                </a:solidFill>
                <a:latin typeface="Microsoft YaHei"/>
                <a:ea typeface="Microsoft YaHei"/>
              </a:rPr>
              <a:t>（计数抽样检验程序）一般检验水平</a:t>
            </a:r>
            <a:r>
              <a:rPr lang="en-US" sz="975">
                <a:solidFill>
                  <a:srgbClr val="85A8A1"/>
                </a:solidFill>
                <a:latin typeface="Microsoft YaHei"/>
                <a:ea typeface="Microsoft YaHei"/>
              </a:rPr>
              <a:t> Ⅱ</a:t>
            </a:r>
            <a:r>
              <a:rPr lang="zh-CN" sz="975">
                <a:solidFill>
                  <a:srgbClr val="85A8A1"/>
                </a:solidFill>
                <a:latin typeface="Microsoft YaHei"/>
                <a:ea typeface="Microsoft YaHei"/>
              </a:rPr>
              <a:t>、</a:t>
            </a:r>
            <a:r>
              <a:rPr lang="en-US" sz="975">
                <a:solidFill>
                  <a:srgbClr val="85A8A1"/>
                </a:solidFill>
                <a:latin typeface="Microsoft YaHei"/>
                <a:ea typeface="Microsoft YaHei"/>
              </a:rPr>
              <a:t>AQL 1.0 </a:t>
            </a:r>
            <a:r>
              <a:rPr lang="zh-CN" sz="975">
                <a:solidFill>
                  <a:srgbClr val="85A8A1"/>
                </a:solidFill>
                <a:latin typeface="Microsoft YaHei"/>
                <a:ea typeface="Microsoft YaHei"/>
              </a:rPr>
              <a:t>编制，仅为教学示意；实际执行以公司《抽样标准》与各产品《检验标准书》为准。</a:t>
            </a:r>
            <a:endParaRPr/>
          </a:p>
        </p:txBody>
      </p:sp>
      <p:sp>
        <p:nvSpPr>
          <p:cNvPr id="487" name=""/>
          <p:cNvSpPr/>
          <p:nvPr/>
        </p:nvSpPr>
        <p:spPr>
          <a:xfrm rot="0" flipH="0" flipV="0">
            <a:off x="666750" y="4114800"/>
            <a:ext cx="6124575" cy="2228850"/>
          </a:xfrm>
          <a:prstGeom prst="roundRect">
            <a:avLst>
              <a:gd name="adj" fmla="val 4274"/>
            </a:avLst>
          </a:prstGeom>
          <a:solidFill>
            <a:srgbClr val="ECF4F1"/>
          </a:solidFill>
          <a:ln/>
        </p:spPr>
        <p:txBody>
          <a:bodyPr/>
          <a:p/>
        </p:txBody>
      </p:sp>
      <p:sp>
        <p:nvSpPr>
          <p:cNvPr id="488" name="" descr="{&quot;isTemplate&quot;:true,&quot;type&quot;:&quot;text&quot;}"/>
          <p:cNvSpPr txBox="1"/>
          <p:nvPr/>
        </p:nvSpPr>
        <p:spPr>
          <a:xfrm rot="0" flipH="0" flipV="0">
            <a:off x="895350" y="4305300"/>
            <a:ext cx="5667375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0403B"/>
                </a:solidFill>
                <a:latin typeface="Microsoft YaHei"/>
                <a:ea typeface="Microsoft YaHei"/>
              </a:rPr>
              <a:t>抽样三原则</a:t>
            </a:r>
            <a:endParaRPr/>
          </a:p>
        </p:txBody>
      </p:sp>
      <p:sp>
        <p:nvSpPr>
          <p:cNvPr id="489" name=""/>
          <p:cNvSpPr/>
          <p:nvPr/>
        </p:nvSpPr>
        <p:spPr>
          <a:xfrm rot="0" flipH="0" flipV="0">
            <a:off x="895350" y="4714875"/>
            <a:ext cx="457200" cy="200025"/>
          </a:xfrm>
          <a:prstGeom prst="roundRect">
            <a:avLst>
              <a:gd name="adj" fmla="val 28571"/>
            </a:avLst>
          </a:prstGeom>
          <a:solidFill>
            <a:srgbClr val="1E7F6E"/>
          </a:solidFill>
          <a:ln/>
        </p:spPr>
        <p:txBody>
          <a:bodyPr/>
          <a:p/>
        </p:txBody>
      </p:sp>
      <p:sp>
        <p:nvSpPr>
          <p:cNvPr id="490" name="" descr="{&quot;isTemplate&quot;:true,&quot;type&quot;:&quot;text&quot;}"/>
          <p:cNvSpPr txBox="1"/>
          <p:nvPr/>
        </p:nvSpPr>
        <p:spPr>
          <a:xfrm rot="0" flipH="0" flipV="0">
            <a:off x="990600" y="4733925"/>
            <a:ext cx="2667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FFFFFF"/>
                </a:solidFill>
                <a:latin typeface="Microsoft YaHei"/>
                <a:ea typeface="Microsoft YaHei"/>
              </a:rPr>
              <a:t>随机</a:t>
            </a:r>
            <a:endParaRPr/>
          </a:p>
        </p:txBody>
      </p:sp>
      <p:sp>
        <p:nvSpPr>
          <p:cNvPr id="491" name="" descr="{&quot;isTemplate&quot;:true,&quot;type&quot;:&quot;text&quot;}"/>
          <p:cNvSpPr txBox="1"/>
          <p:nvPr/>
        </p:nvSpPr>
        <p:spPr>
          <a:xfrm rot="0" flipH="0" flipV="0">
            <a:off x="1466850" y="4714875"/>
            <a:ext cx="5095875" cy="2667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125">
                <a:solidFill>
                  <a:srgbClr val="1C2B28"/>
                </a:solidFill>
                <a:latin typeface="Microsoft YaHei"/>
                <a:ea typeface="Microsoft YaHei"/>
              </a:rPr>
              <a:t>每箱、每托盘被抽中的机会均等，不固定抽同一个位置</a:t>
            </a:r>
            <a:endParaRPr/>
          </a:p>
        </p:txBody>
      </p:sp>
      <p:sp>
        <p:nvSpPr>
          <p:cNvPr id="492" name=""/>
          <p:cNvSpPr/>
          <p:nvPr/>
        </p:nvSpPr>
        <p:spPr>
          <a:xfrm rot="0" flipH="0" flipV="0">
            <a:off x="895350" y="5057775"/>
            <a:ext cx="457200" cy="200025"/>
          </a:xfrm>
          <a:prstGeom prst="roundRect">
            <a:avLst>
              <a:gd name="adj" fmla="val 28571"/>
            </a:avLst>
          </a:prstGeom>
          <a:solidFill>
            <a:srgbClr val="1E7F6E"/>
          </a:solidFill>
          <a:ln/>
        </p:spPr>
        <p:txBody>
          <a:bodyPr/>
          <a:p/>
        </p:txBody>
      </p:sp>
      <p:sp>
        <p:nvSpPr>
          <p:cNvPr id="493" name="" descr="{&quot;isTemplate&quot;:true,&quot;type&quot;:&quot;text&quot;}"/>
          <p:cNvSpPr txBox="1"/>
          <p:nvPr/>
        </p:nvSpPr>
        <p:spPr>
          <a:xfrm rot="0" flipH="0" flipV="0">
            <a:off x="990600" y="5076825"/>
            <a:ext cx="2667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FFFFFF"/>
                </a:solidFill>
                <a:latin typeface="Microsoft YaHei"/>
                <a:ea typeface="Microsoft YaHei"/>
              </a:rPr>
              <a:t>分层</a:t>
            </a:r>
            <a:endParaRPr/>
          </a:p>
        </p:txBody>
      </p:sp>
      <p:sp>
        <p:nvSpPr>
          <p:cNvPr id="494" name="" descr="{&quot;isTemplate&quot;:true,&quot;type&quot;:&quot;text&quot;}"/>
          <p:cNvSpPr txBox="1"/>
          <p:nvPr/>
        </p:nvSpPr>
        <p:spPr>
          <a:xfrm rot="0" flipH="0" flipV="0">
            <a:off x="1466850" y="5057775"/>
            <a:ext cx="5095875" cy="2667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125">
                <a:solidFill>
                  <a:srgbClr val="1C2B28"/>
                </a:solidFill>
                <a:latin typeface="Microsoft YaHei"/>
                <a:ea typeface="Microsoft YaHei"/>
              </a:rPr>
              <a:t>不同托盘、不同批次、箱子上下层都要覆盖到</a:t>
            </a:r>
            <a:endParaRPr/>
          </a:p>
        </p:txBody>
      </p:sp>
      <p:sp>
        <p:nvSpPr>
          <p:cNvPr id="495" name=""/>
          <p:cNvSpPr/>
          <p:nvPr/>
        </p:nvSpPr>
        <p:spPr>
          <a:xfrm rot="0" flipH="0" flipV="0">
            <a:off x="895350" y="5400675"/>
            <a:ext cx="723900" cy="200025"/>
          </a:xfrm>
          <a:prstGeom prst="roundRect">
            <a:avLst>
              <a:gd name="adj" fmla="val 28571"/>
            </a:avLst>
          </a:prstGeom>
          <a:solidFill>
            <a:srgbClr val="1E7F6E"/>
          </a:solidFill>
          <a:ln/>
        </p:spPr>
        <p:txBody>
          <a:bodyPr/>
          <a:p/>
        </p:txBody>
      </p:sp>
      <p:sp>
        <p:nvSpPr>
          <p:cNvPr id="496" name="" descr="{&quot;isTemplate&quot;:true,&quot;type&quot;:&quot;text&quot;}"/>
          <p:cNvSpPr txBox="1"/>
          <p:nvPr/>
        </p:nvSpPr>
        <p:spPr>
          <a:xfrm rot="0" flipH="0" flipV="0">
            <a:off x="990600" y="5419725"/>
            <a:ext cx="5334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FFFFFF"/>
                </a:solidFill>
                <a:latin typeface="Microsoft YaHei"/>
                <a:ea typeface="Microsoft YaHei"/>
              </a:rPr>
              <a:t>不挑不拣</a:t>
            </a:r>
            <a:endParaRPr/>
          </a:p>
        </p:txBody>
      </p:sp>
      <p:sp>
        <p:nvSpPr>
          <p:cNvPr id="497" name="" descr="{&quot;isTemplate&quot;:true,&quot;type&quot;:&quot;text&quot;}"/>
          <p:cNvSpPr txBox="1"/>
          <p:nvPr/>
        </p:nvSpPr>
        <p:spPr>
          <a:xfrm rot="0" flipH="0" flipV="0">
            <a:off x="1733550" y="5400675"/>
            <a:ext cx="4829175" cy="2667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125">
                <a:solidFill>
                  <a:srgbClr val="1C2B28"/>
                </a:solidFill>
                <a:latin typeface="Microsoft YaHei"/>
                <a:ea typeface="Microsoft YaHei"/>
              </a:rPr>
              <a:t>不刻意挑好的，也不刻意挑坏的</a:t>
            </a:r>
            <a:endParaRPr/>
          </a:p>
        </p:txBody>
      </p:sp>
      <p:sp>
        <p:nvSpPr>
          <p:cNvPr id="498" name=""/>
          <p:cNvSpPr/>
          <p:nvPr/>
        </p:nvSpPr>
        <p:spPr>
          <a:xfrm rot="0" flipH="0" flipV="0">
            <a:off x="6981825" y="4114800"/>
            <a:ext cx="4543425" cy="2228850"/>
          </a:xfrm>
          <a:prstGeom prst="roundRect">
            <a:avLst>
              <a:gd name="adj" fmla="val 4274"/>
            </a:avLst>
          </a:prstGeom>
          <a:solidFill>
            <a:srgbClr val="10403B"/>
          </a:solidFill>
          <a:ln/>
        </p:spPr>
        <p:txBody>
          <a:bodyPr/>
          <a:p/>
        </p:txBody>
      </p:sp>
      <p:sp>
        <p:nvSpPr>
          <p:cNvPr id="499" name="" descr="{&quot;isTemplate&quot;:true,&quot;type&quot;:&quot;text&quot;}"/>
          <p:cNvSpPr txBox="1"/>
          <p:nvPr/>
        </p:nvSpPr>
        <p:spPr>
          <a:xfrm rot="0" flipH="0" flipV="0">
            <a:off x="7210425" y="4305300"/>
            <a:ext cx="4086225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FFFFFF"/>
                </a:solidFill>
                <a:latin typeface="Microsoft YaHei"/>
                <a:ea typeface="Microsoft YaHei"/>
              </a:rPr>
              <a:t>拿到数字之后怎么判</a:t>
            </a:r>
            <a:endParaRPr/>
          </a:p>
        </p:txBody>
      </p:sp>
      <p:sp>
        <p:nvSpPr>
          <p:cNvPr id="500" name="" descr="{&quot;isTemplate&quot;:true,&quot;type&quot;:&quot;text&quot;}"/>
          <p:cNvSpPr txBox="1"/>
          <p:nvPr/>
        </p:nvSpPr>
        <p:spPr>
          <a:xfrm rot="0" flipH="0" flipV="0">
            <a:off x="7210425" y="4648200"/>
            <a:ext cx="533400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D9822B"/>
                </a:solidFill>
                <a:latin typeface="DIN Alternate"/>
                <a:ea typeface="DIN Alternate"/>
              </a:rPr>
              <a:t>d ≤ Ac</a:t>
            </a:r>
            <a:endParaRPr/>
          </a:p>
        </p:txBody>
      </p:sp>
      <p:sp>
        <p:nvSpPr>
          <p:cNvPr id="501" name="" descr="{&quot;isTemplate&quot;:true,&quot;type&quot;:&quot;text&quot;}"/>
          <p:cNvSpPr txBox="1"/>
          <p:nvPr/>
        </p:nvSpPr>
        <p:spPr>
          <a:xfrm rot="0" flipH="0" flipV="0">
            <a:off x="7877175" y="4638675"/>
            <a:ext cx="3419475" cy="2571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125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整批判合格，贴绿标放行入库</a:t>
            </a:r>
            <a:endParaRPr/>
          </a:p>
        </p:txBody>
      </p:sp>
      <p:sp>
        <p:nvSpPr>
          <p:cNvPr id="502" name="" descr="{&quot;isTemplate&quot;:true,&quot;type&quot;:&quot;text&quot;}"/>
          <p:cNvSpPr txBox="1"/>
          <p:nvPr/>
        </p:nvSpPr>
        <p:spPr>
          <a:xfrm rot="0" flipH="0" flipV="0">
            <a:off x="7210425" y="5019675"/>
            <a:ext cx="542925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D9822B"/>
                </a:solidFill>
                <a:latin typeface="DIN Alternate"/>
                <a:ea typeface="DIN Alternate"/>
              </a:rPr>
              <a:t>d ≥ Re</a:t>
            </a:r>
            <a:endParaRPr/>
          </a:p>
        </p:txBody>
      </p:sp>
      <p:sp>
        <p:nvSpPr>
          <p:cNvPr id="503" name="" descr="{&quot;isTemplate&quot;:true,&quot;type&quot;:&quot;text&quot;}"/>
          <p:cNvSpPr txBox="1"/>
          <p:nvPr/>
        </p:nvSpPr>
        <p:spPr>
          <a:xfrm rot="0" flipH="0" flipV="0">
            <a:off x="7886700" y="5010150"/>
            <a:ext cx="3409950" cy="2571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125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整批判不合格，拒收并立即上报</a:t>
            </a:r>
            <a:endParaRPr/>
          </a:p>
        </p:txBody>
      </p:sp>
      <p:sp>
        <p:nvSpPr>
          <p:cNvPr id="504" name="" descr="{&quot;isTemplate&quot;:true,&quot;type&quot;:&quot;text&quot;}"/>
          <p:cNvSpPr txBox="1"/>
          <p:nvPr/>
        </p:nvSpPr>
        <p:spPr>
          <a:xfrm rot="0" flipH="0" flipV="0">
            <a:off x="7210425" y="5924550"/>
            <a:ext cx="4086225" cy="22860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en-US" sz="975">
                <a:solidFill>
                  <a:srgbClr val="FFFFFF">
                    <a:alpha val="55000"/>
                  </a:srgbClr>
                </a:solidFill>
                <a:latin typeface="Microsoft YaHei"/>
                <a:ea typeface="Microsoft YaHei"/>
              </a:rPr>
              <a:t>d </a:t>
            </a:r>
            <a:r>
              <a:rPr lang="zh-CN" sz="975">
                <a:solidFill>
                  <a:srgbClr val="FFFFFF">
                    <a:alpha val="55000"/>
                  </a:srgbClr>
                </a:solidFill>
                <a:latin typeface="Microsoft YaHei"/>
                <a:ea typeface="Microsoft YaHei"/>
              </a:rPr>
              <a:t>为样本中的不良数；</a:t>
            </a:r>
            <a:r>
              <a:rPr lang="en-US" sz="975">
                <a:solidFill>
                  <a:srgbClr val="FFFFFF">
                    <a:alpha val="55000"/>
                  </a:srgbClr>
                </a:solidFill>
                <a:latin typeface="Microsoft YaHei"/>
                <a:ea typeface="Microsoft YaHei"/>
              </a:rPr>
              <a:t>Ac </a:t>
            </a:r>
            <a:r>
              <a:rPr lang="zh-CN" sz="975">
                <a:solidFill>
                  <a:srgbClr val="FFFFFF">
                    <a:alpha val="55000"/>
                  </a:srgbClr>
                </a:solidFill>
                <a:latin typeface="Microsoft YaHei"/>
                <a:ea typeface="Microsoft YaHei"/>
              </a:rPr>
              <a:t>与</a:t>
            </a:r>
            <a:r>
              <a:rPr lang="en-US" sz="975">
                <a:solidFill>
                  <a:srgbClr val="FFFFFF">
                    <a:alpha val="55000"/>
                  </a:srgbClr>
                </a:solidFill>
                <a:latin typeface="Microsoft YaHei"/>
                <a:ea typeface="Microsoft YaHei"/>
              </a:rPr>
              <a:t> Re </a:t>
            </a:r>
            <a:r>
              <a:rPr lang="zh-CN" sz="975">
                <a:solidFill>
                  <a:srgbClr val="FFFFFF">
                    <a:alpha val="55000"/>
                  </a:srgbClr>
                </a:solidFill>
                <a:latin typeface="Microsoft YaHei"/>
                <a:ea typeface="Microsoft YaHei"/>
              </a:rPr>
              <a:t>之间不存在中间状态（</a:t>
            </a:r>
            <a:r>
              <a:rPr lang="en-US" sz="975">
                <a:solidFill>
                  <a:srgbClr val="FFFFFF">
                    <a:alpha val="55000"/>
                  </a:srgbClr>
                </a:solidFill>
                <a:latin typeface="Microsoft YaHei"/>
                <a:ea typeface="Microsoft YaHei"/>
              </a:rPr>
              <a:t>Re = Ac + 1</a:t>
            </a:r>
            <a:r>
              <a:rPr lang="zh-CN" sz="975">
                <a:solidFill>
                  <a:srgbClr val="FFFFFF">
                    <a:alpha val="55000"/>
                  </a:srgbClr>
                </a:solidFill>
                <a:latin typeface="Microsoft YaHei"/>
                <a:ea typeface="Microsoft YaHei"/>
              </a:rPr>
              <a:t>）。</a:t>
            </a:r>
            <a:endParaRPr/>
          </a:p>
        </p:txBody>
      </p:sp>
      <p:sp>
        <p:nvSpPr>
          <p:cNvPr id="505" name="" descr="{&quot;isTemplate&quot;:true,&quot;type&quot;:&quot;text&quot;}"/>
          <p:cNvSpPr txBox="1"/>
          <p:nvPr/>
        </p:nvSpPr>
        <p:spPr>
          <a:xfrm rot="0" flipH="0" flipV="0">
            <a:off x="666750" y="6477000"/>
            <a:ext cx="14478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5A8A1"/>
                </a:solidFill>
                <a:latin typeface="Microsoft YaHei"/>
                <a:ea typeface="Microsoft YaHei"/>
              </a:rPr>
              <a:t>QC </a:t>
            </a:r>
            <a:r>
              <a:rPr lang="zh-CN" sz="975">
                <a:solidFill>
                  <a:srgbClr val="85A8A1"/>
                </a:solidFill>
                <a:latin typeface="Microsoft YaHei"/>
                <a:ea typeface="Microsoft YaHei"/>
              </a:rPr>
              <a:t>检验实操培训</a:t>
            </a:r>
            <a:r>
              <a:rPr lang="en-US" sz="975">
                <a:solidFill>
                  <a:srgbClr val="85A8A1"/>
                </a:solidFill>
                <a:latin typeface="Microsoft YaHei"/>
                <a:ea typeface="Microsoft YaHei"/>
              </a:rPr>
              <a:t> · </a:t>
            </a:r>
            <a:r>
              <a:rPr lang="zh-CN" sz="975">
                <a:solidFill>
                  <a:srgbClr val="85A8A1"/>
                </a:solidFill>
                <a:latin typeface="Microsoft YaHei"/>
                <a:ea typeface="Microsoft YaHei"/>
              </a:rPr>
              <a:t>品质部</a:t>
            </a:r>
            <a:endParaRPr/>
          </a:p>
        </p:txBody>
      </p:sp>
      <p:sp>
        <p:nvSpPr>
          <p:cNvPr id="506" name="" descr="{&quot;isTemplate&quot;:true,&quot;type&quot;:&quot;text&quot;}"/>
          <p:cNvSpPr txBox="1"/>
          <p:nvPr/>
        </p:nvSpPr>
        <p:spPr>
          <a:xfrm rot="0" flipH="0" flipV="0">
            <a:off x="11153775" y="6477000"/>
            <a:ext cx="3714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5A8A1"/>
                </a:solidFill>
                <a:latin typeface="DIN Alternate"/>
                <a:ea typeface="DIN Alternate"/>
              </a:rPr>
              <a:t>09 / 18</a:t>
            </a:r>
            <a:endParaRPr/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" name="" descr="&lt;Slide style={{ width: 1280, height: 720, background: '#FFFFFF', padding: '20px 70px', flexDirection: 'column' }}&gt;&#10;  &lt;Box style={{ height: 96, flexDirection: 'column', justifyContent: 'flex-end', gap: 6 }}&gt;&#10;    &lt;Text style={{ fontSize: 34, fontWeight: 'bold', color: '#10403B' }}&gt;IQC 实操：四步判定与四色标识&lt;/Text&gt;&#10;    &lt;Text style={{ fontSize: 16, color: '#6C8280' }}&gt;开箱前核对什么，开箱后先看什么——照着做就不会漏&lt;/Text&gt;&#10;  &lt;/Box&gt;&#10;  &lt;Box style={{ height: 10 }} /&gt;&#10;  &lt;Box style={{ height: 540, flexDirection: 'row', gap: 30 }}&gt;&#10;    &lt;Image&#10;      src=&quot;assets/iqc_incoming.png&quot;&#10;      style={{ width: 620, height: 540, borderRadius: 10, objectFit: 'cover' }}&#10;    /&gt;&#10;    &lt;Box style={{ flex: 1, flexDirection: 'column' }}&gt;&#10;      &lt;Text style={{ fontSize: 15, color: '#85A8A1', marginBottom: 14 }}&gt;实操四步法&lt;/Text&gt;&#10;      {[&#10;        { n: '01', t: '核对', d: '送货单、料号、批次、生产日期、COA 与包装完好性，一项不齐就先停。' },&#10;        { n: '02', t: '外观', d: '照度 1000lx 以上，背光加侧光；戴无尘手套，严禁裸手接触膜面。' },&#10;        { n: '03', t: '性能', d: '按《检验标准书》抽测关键光学与尺寸项目，记录实测值。' },&#10;        { n: '04', t: '标识', d: '判定后立即贴标、分区存放、录入系统，不允许&quot;先放着回头再贴&quot;。' },&#10;      ].map((s, i) =&gt; (&#10;        &lt;Box key={i} style={{ flexDirection: 'row', gap: 12, alignItems: 'flex-start', marginBottom: 14 }}&gt;&#10;          &lt;Text style={{ fontSize: 17, fontWeight: 'bold', color: '#1E7F6E', lineHeight: 1.35, fontFamily: '&quot;DIN Alternate&quot;, &quot;Helvetica Neue&quot;, Arial, sans-serif' }}&gt;{s.n}&lt;/Text&gt;&#10;          &lt;Box style={{ flex: 1, flexDirection: 'column', gap: 2 }}&gt;&#10;            &lt;Text style={{ fontSize: 18, fontWeight: 'bold', color: '#10403B', lineHeight: 1.35 }}&gt;{s.t}&lt;/Text&gt;&#10;            &lt;Text style={{ fontSize: 15, color: '#6C8280', lineHeight: 1.5 }}&gt;{s.d}&lt;/Text&gt;&#10;          &lt;/Box&gt;&#10;        &lt;/Box&gt;&#10;      ))}&#10;      &lt;Box style={{ flexDirection: 'row', gap: 8, marginTop: 4, marginBottom: 16, flexWrap: 'wrap' }}&gt;&#10;        {[&#10;          { c: '#1E7F6E', t: '合格' },&#10;          { c: '#C0392B', t: '不合格' },&#10;          { c: '#D9822B', t: '待判定' },&#10;          { c: '#3A6B8C', t: '让步接收' },&#10;        ].map((p, i) =&gt; (&#10;          &lt;Box key={i} style={{ flexDirection: 'row', alignItems: 'center', gap: 6, background: '#ECF4F1', borderRadius: 999, padding: '5px 12px' }}&gt;&#10;            &lt;Box style={{ width: 10, height: 10, borderRadius: 5, background: p.c }} /&gt;&#10;            &lt;Text style={{ fontSize: 13, color: '#10403B' }}&gt;{p.t}&lt;/Text&gt;&#10;          &lt;/Box&gt;&#10;        ))}&#10;      &lt;/Box&gt;&#10;      &lt;Box style={{ marginTop: 'auto', flexDirection: 'row', alignItems: 'center', gap: 12, background: '#10403B', borderRadius: 10, padding: '16px 20px' }}&gt;&#10;        &lt;Box style={{ width: 4, height: 34, background: '#D9822B' }} /&gt;&#10;        &lt;Text style={{ fontSize: 21, fontWeight: 'bold', color: '#FFFFFF', lineHeight: 1.35 }}&gt;&#10;          未经检验的物料，不得上线。&#10;        &lt;/Text&gt;&#10;      &lt;/Box&gt;&#10;    &lt;/Box&gt;&#10;  &lt;/Box&gt;&#10;  &lt;Box style={{ height: 10 }} /&gt;&#10;  &lt;Box style={{ height: 24, flexDirection: 'row', justifyContent: 'space-between', alignItems: 'center' }}&gt;&#10;    &lt;Text style={{ fontSize: 13, color: '#85A8A1' }}&gt;QC 检验实操培训 · 品质部&lt;/Text&gt;&#10;    &lt;Text style={{ fontSize: 14, color: '#85A8A1', fontFamily: '&quot;DIN Alternate&quot;, &quot;Helvetica Neue&quot;, Arial, sans-serif' }}&gt;10 / 18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2" name="" descr="{&quot;isTemplate&quot;:true,&quot;type&quot;:&quot;text&quot;}"/>
          <p:cNvSpPr txBox="1"/>
          <p:nvPr/>
        </p:nvSpPr>
        <p:spPr>
          <a:xfrm rot="0" flipH="0" flipV="0">
            <a:off x="666750" y="466725"/>
            <a:ext cx="108585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550" b="1">
                <a:solidFill>
                  <a:srgbClr val="10403B"/>
                </a:solidFill>
                <a:latin typeface="Microsoft YaHei"/>
                <a:ea typeface="Microsoft YaHei"/>
              </a:rPr>
              <a:t>IQC </a:t>
            </a:r>
            <a:r>
              <a:rPr lang="zh-CN" sz="2550" b="1">
                <a:solidFill>
                  <a:srgbClr val="10403B"/>
                </a:solidFill>
                <a:latin typeface="Microsoft YaHei"/>
                <a:ea typeface="Microsoft YaHei"/>
              </a:rPr>
              <a:t>实操：四步判定与四色标识</a:t>
            </a:r>
            <a:endParaRPr/>
          </a:p>
        </p:txBody>
      </p:sp>
      <p:sp>
        <p:nvSpPr>
          <p:cNvPr id="13" name="" descr="{&quot;isTemplate&quot;:true,&quot;type&quot;:&quot;text&quot;}"/>
          <p:cNvSpPr txBox="1"/>
          <p:nvPr/>
        </p:nvSpPr>
        <p:spPr>
          <a:xfrm rot="0" flipH="0" flipV="0">
            <a:off x="666750" y="914400"/>
            <a:ext cx="108585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6C8280"/>
                </a:solidFill>
                <a:latin typeface="Microsoft YaHei"/>
                <a:ea typeface="Microsoft YaHei"/>
              </a:rPr>
              <a:t>开箱前核对什么，开箱后先看什么——照着做就不会漏</a:t>
            </a:r>
            <a:endParaRPr/>
          </a:p>
        </p:txBody>
      </p:sp>
      <p:pic>
        <p:nvPicPr>
          <p:cNvPr id="14" name=""/>
          <p:cNvPicPr>
            <a:picLocks noChangeAspect="1"/>
          </p:cNvPicPr>
          <p:nvPr/>
        </p:nvPicPr>
        <p:blipFill>
          <a:blip r:embed="rId1"/>
          <a:srcRect l="441" t="0" r="441" b="0"/>
          <a:stretch>
            <a:fillRect/>
          </a:stretch>
        </p:blipFill>
        <p:spPr>
          <a:xfrm rot="0" flipH="0" flipV="0">
            <a:off x="666750" y="1200150"/>
            <a:ext cx="5905500" cy="5143500"/>
          </a:xfrm>
          <a:prstGeom prst="roundRect">
            <a:avLst>
              <a:gd name="adj" fmla="val 1852"/>
            </a:avLst>
          </a:prstGeom>
          <a:ln/>
        </p:spPr>
      </p:pic>
      <p:sp>
        <p:nvSpPr>
          <p:cNvPr id="15" name="" descr="{&quot;isTemplate&quot;:true,&quot;type&quot;:&quot;text&quot;}"/>
          <p:cNvSpPr txBox="1"/>
          <p:nvPr/>
        </p:nvSpPr>
        <p:spPr>
          <a:xfrm rot="0" flipH="0" flipV="0">
            <a:off x="6858000" y="1200150"/>
            <a:ext cx="46672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85A8A1"/>
                </a:solidFill>
                <a:latin typeface="Microsoft YaHei"/>
                <a:ea typeface="Microsoft YaHei"/>
              </a:rPr>
              <a:t>实操四步法</a:t>
            </a:r>
            <a:endParaRPr/>
          </a:p>
        </p:txBody>
      </p:sp>
      <p:sp>
        <p:nvSpPr>
          <p:cNvPr id="16" name="" descr="{&quot;isTemplate&quot;:true,&quot;type&quot;:&quot;text&quot;}"/>
          <p:cNvSpPr txBox="1"/>
          <p:nvPr/>
        </p:nvSpPr>
        <p:spPr>
          <a:xfrm rot="0" flipH="0" flipV="0">
            <a:off x="6858000" y="1504950"/>
            <a:ext cx="161925" cy="266700"/>
          </a:xfrm>
          <a:prstGeom prst="rect"/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en-US" sz="1275" b="1">
                <a:solidFill>
                  <a:srgbClr val="1E7F6E"/>
                </a:solidFill>
                <a:latin typeface="DIN Alternate"/>
                <a:ea typeface="DIN Alternate"/>
              </a:rPr>
              <a:t>01</a:t>
            </a:r>
            <a:endParaRPr/>
          </a:p>
        </p:txBody>
      </p:sp>
      <p:sp>
        <p:nvSpPr>
          <p:cNvPr id="17" name="" descr="{&quot;isTemplate&quot;:true,&quot;type&quot;:&quot;text&quot;}"/>
          <p:cNvSpPr txBox="1"/>
          <p:nvPr/>
        </p:nvSpPr>
        <p:spPr>
          <a:xfrm rot="0" flipH="0" flipV="0">
            <a:off x="7134225" y="1504950"/>
            <a:ext cx="4391025" cy="285750"/>
          </a:xfrm>
          <a:prstGeom prst="rect"/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zh-CN" sz="1350" b="1">
                <a:solidFill>
                  <a:srgbClr val="10403B"/>
                </a:solidFill>
                <a:latin typeface="Microsoft YaHei"/>
                <a:ea typeface="Microsoft YaHei"/>
              </a:rPr>
              <a:t>核对</a:t>
            </a:r>
            <a:endParaRPr/>
          </a:p>
        </p:txBody>
      </p:sp>
      <p:sp>
        <p:nvSpPr>
          <p:cNvPr id="18" name="" descr="{&quot;isTemplate&quot;:true,&quot;type&quot;:&quot;text&quot;}"/>
          <p:cNvSpPr txBox="1"/>
          <p:nvPr/>
        </p:nvSpPr>
        <p:spPr>
          <a:xfrm rot="0" flipH="0" flipV="0">
            <a:off x="7134225" y="1809750"/>
            <a:ext cx="4391025" cy="5143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125">
                <a:solidFill>
                  <a:srgbClr val="6C8280"/>
                </a:solidFill>
                <a:latin typeface="Microsoft YaHei"/>
                <a:ea typeface="Microsoft YaHei"/>
              </a:rPr>
              <a:t>送货单、料号、批次、生产日期、</a:t>
            </a:r>
            <a:r>
              <a:rPr lang="en-US" sz="1125">
                <a:solidFill>
                  <a:srgbClr val="6C8280"/>
                </a:solidFill>
                <a:latin typeface="Microsoft YaHei"/>
                <a:ea typeface="Microsoft YaHei"/>
              </a:rPr>
              <a:t>COA </a:t>
            </a:r>
            <a:r>
              <a:rPr lang="zh-CN" sz="1125">
                <a:solidFill>
                  <a:srgbClr val="6C8280"/>
                </a:solidFill>
                <a:latin typeface="Microsoft YaHei"/>
                <a:ea typeface="Microsoft YaHei"/>
              </a:rPr>
              <a:t>与包装完好性，一项不齐就先停。</a:t>
            </a:r>
            <a:endParaRPr/>
          </a:p>
        </p:txBody>
      </p:sp>
      <p:sp>
        <p:nvSpPr>
          <p:cNvPr id="19" name="" descr="{&quot;isTemplate&quot;:true,&quot;type&quot;:&quot;text&quot;}"/>
          <p:cNvSpPr txBox="1"/>
          <p:nvPr/>
        </p:nvSpPr>
        <p:spPr>
          <a:xfrm rot="0" flipH="0" flipV="0">
            <a:off x="6858000" y="2457450"/>
            <a:ext cx="161925" cy="266700"/>
          </a:xfrm>
          <a:prstGeom prst="rect"/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en-US" sz="1275" b="1">
                <a:solidFill>
                  <a:srgbClr val="1E7F6E"/>
                </a:solidFill>
                <a:latin typeface="DIN Alternate"/>
                <a:ea typeface="DIN Alternate"/>
              </a:rPr>
              <a:t>02</a:t>
            </a:r>
            <a:endParaRPr/>
          </a:p>
        </p:txBody>
      </p:sp>
      <p:sp>
        <p:nvSpPr>
          <p:cNvPr id="20" name="" descr="{&quot;isTemplate&quot;:true,&quot;type&quot;:&quot;text&quot;}"/>
          <p:cNvSpPr txBox="1"/>
          <p:nvPr/>
        </p:nvSpPr>
        <p:spPr>
          <a:xfrm rot="0" flipH="0" flipV="0">
            <a:off x="7134225" y="2457450"/>
            <a:ext cx="4391025" cy="285750"/>
          </a:xfrm>
          <a:prstGeom prst="rect"/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zh-CN" sz="1350" b="1">
                <a:solidFill>
                  <a:srgbClr val="10403B"/>
                </a:solidFill>
                <a:latin typeface="Microsoft YaHei"/>
                <a:ea typeface="Microsoft YaHei"/>
              </a:rPr>
              <a:t>外观</a:t>
            </a:r>
            <a:endParaRPr/>
          </a:p>
        </p:txBody>
      </p:sp>
      <p:sp>
        <p:nvSpPr>
          <p:cNvPr id="21" name="" descr="{&quot;isTemplate&quot;:true,&quot;type&quot;:&quot;text&quot;}"/>
          <p:cNvSpPr txBox="1"/>
          <p:nvPr/>
        </p:nvSpPr>
        <p:spPr>
          <a:xfrm rot="0" flipH="0" flipV="0">
            <a:off x="7134225" y="2762250"/>
            <a:ext cx="4391025" cy="2571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125">
                <a:solidFill>
                  <a:srgbClr val="6C8280"/>
                </a:solidFill>
                <a:latin typeface="Microsoft YaHei"/>
                <a:ea typeface="Microsoft YaHei"/>
              </a:rPr>
              <a:t>照度</a:t>
            </a:r>
            <a:r>
              <a:rPr lang="en-US" sz="1125">
                <a:solidFill>
                  <a:srgbClr val="6C8280"/>
                </a:solidFill>
                <a:latin typeface="Microsoft YaHei"/>
                <a:ea typeface="Microsoft YaHei"/>
              </a:rPr>
              <a:t> 1000lx </a:t>
            </a:r>
            <a:r>
              <a:rPr lang="zh-CN" sz="1125">
                <a:solidFill>
                  <a:srgbClr val="6C8280"/>
                </a:solidFill>
                <a:latin typeface="Microsoft YaHei"/>
                <a:ea typeface="Microsoft YaHei"/>
              </a:rPr>
              <a:t>以上，背光加侧光；戴无尘手套，严禁裸手接触膜面。</a:t>
            </a:r>
            <a:endParaRPr/>
          </a:p>
        </p:txBody>
      </p:sp>
      <p:sp>
        <p:nvSpPr>
          <p:cNvPr id="22" name="" descr="{&quot;isTemplate&quot;:true,&quot;type&quot;:&quot;text&quot;}"/>
          <p:cNvSpPr txBox="1"/>
          <p:nvPr/>
        </p:nvSpPr>
        <p:spPr>
          <a:xfrm rot="0" flipH="0" flipV="0">
            <a:off x="6858000" y="3152775"/>
            <a:ext cx="161925" cy="266700"/>
          </a:xfrm>
          <a:prstGeom prst="rect"/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en-US" sz="1275" b="1">
                <a:solidFill>
                  <a:srgbClr val="1E7F6E"/>
                </a:solidFill>
                <a:latin typeface="DIN Alternate"/>
                <a:ea typeface="DIN Alternate"/>
              </a:rPr>
              <a:t>03</a:t>
            </a:r>
            <a:endParaRPr/>
          </a:p>
        </p:txBody>
      </p:sp>
      <p:sp>
        <p:nvSpPr>
          <p:cNvPr id="23" name="" descr="{&quot;isTemplate&quot;:true,&quot;type&quot;:&quot;text&quot;}"/>
          <p:cNvSpPr txBox="1"/>
          <p:nvPr/>
        </p:nvSpPr>
        <p:spPr>
          <a:xfrm rot="0" flipH="0" flipV="0">
            <a:off x="7134225" y="3152775"/>
            <a:ext cx="4391025" cy="285750"/>
          </a:xfrm>
          <a:prstGeom prst="rect"/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zh-CN" sz="1350" b="1">
                <a:solidFill>
                  <a:srgbClr val="10403B"/>
                </a:solidFill>
                <a:latin typeface="Microsoft YaHei"/>
                <a:ea typeface="Microsoft YaHei"/>
              </a:rPr>
              <a:t>性能</a:t>
            </a:r>
            <a:endParaRPr/>
          </a:p>
        </p:txBody>
      </p:sp>
      <p:sp>
        <p:nvSpPr>
          <p:cNvPr id="24" name="" descr="{&quot;isTemplate&quot;:true,&quot;type&quot;:&quot;text&quot;}"/>
          <p:cNvSpPr txBox="1"/>
          <p:nvPr/>
        </p:nvSpPr>
        <p:spPr>
          <a:xfrm rot="0" flipH="0" flipV="0">
            <a:off x="7134225" y="3457575"/>
            <a:ext cx="4391025" cy="2571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125">
                <a:solidFill>
                  <a:srgbClr val="6C8280"/>
                </a:solidFill>
                <a:latin typeface="Microsoft YaHei"/>
                <a:ea typeface="Microsoft YaHei"/>
              </a:rPr>
              <a:t>按《检验标准书》抽测关键光学与尺寸项目，记录实测值。</a:t>
            </a:r>
            <a:endParaRPr/>
          </a:p>
        </p:txBody>
      </p:sp>
      <p:sp>
        <p:nvSpPr>
          <p:cNvPr id="25" name="" descr="{&quot;isTemplate&quot;:true,&quot;type&quot;:&quot;text&quot;}"/>
          <p:cNvSpPr txBox="1"/>
          <p:nvPr/>
        </p:nvSpPr>
        <p:spPr>
          <a:xfrm rot="0" flipH="0" flipV="0">
            <a:off x="6858000" y="3848100"/>
            <a:ext cx="161925" cy="266700"/>
          </a:xfrm>
          <a:prstGeom prst="rect"/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en-US" sz="1275" b="1">
                <a:solidFill>
                  <a:srgbClr val="1E7F6E"/>
                </a:solidFill>
                <a:latin typeface="DIN Alternate"/>
                <a:ea typeface="DIN Alternate"/>
              </a:rPr>
              <a:t>04</a:t>
            </a:r>
            <a:endParaRPr/>
          </a:p>
        </p:txBody>
      </p:sp>
      <p:sp>
        <p:nvSpPr>
          <p:cNvPr id="26" name="" descr="{&quot;isTemplate&quot;:true,&quot;type&quot;:&quot;text&quot;}"/>
          <p:cNvSpPr txBox="1"/>
          <p:nvPr/>
        </p:nvSpPr>
        <p:spPr>
          <a:xfrm rot="0" flipH="0" flipV="0">
            <a:off x="7134225" y="3848100"/>
            <a:ext cx="4391025" cy="285750"/>
          </a:xfrm>
          <a:prstGeom prst="rect"/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zh-CN" sz="1350" b="1">
                <a:solidFill>
                  <a:srgbClr val="10403B"/>
                </a:solidFill>
                <a:latin typeface="Microsoft YaHei"/>
                <a:ea typeface="Microsoft YaHei"/>
              </a:rPr>
              <a:t>标识</a:t>
            </a:r>
            <a:endParaRPr/>
          </a:p>
        </p:txBody>
      </p:sp>
      <p:sp>
        <p:nvSpPr>
          <p:cNvPr id="27" name="" descr="{&quot;isTemplate&quot;:true,&quot;type&quot;:&quot;text&quot;}"/>
          <p:cNvSpPr txBox="1"/>
          <p:nvPr/>
        </p:nvSpPr>
        <p:spPr>
          <a:xfrm rot="0" flipH="0" flipV="0">
            <a:off x="7134225" y="4152900"/>
            <a:ext cx="4391025" cy="2571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125">
                <a:solidFill>
                  <a:srgbClr val="6C8280"/>
                </a:solidFill>
                <a:latin typeface="Microsoft YaHei"/>
                <a:ea typeface="Microsoft YaHei"/>
              </a:rPr>
              <a:t>判定后立即贴标、分区存放、录入系统，不允许</a:t>
            </a:r>
            <a:r>
              <a:rPr lang="en-US" sz="1125">
                <a:solidFill>
                  <a:srgbClr val="6C828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6C8280"/>
                </a:solidFill>
                <a:latin typeface="Microsoft YaHei"/>
                <a:ea typeface="Microsoft YaHei"/>
              </a:rPr>
              <a:t>先放着回头再贴</a:t>
            </a:r>
            <a:r>
              <a:rPr lang="en-US" sz="1125">
                <a:solidFill>
                  <a:srgbClr val="6C828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6C8280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28" name=""/>
          <p:cNvSpPr/>
          <p:nvPr/>
        </p:nvSpPr>
        <p:spPr>
          <a:xfrm rot="0" flipH="0" flipV="0">
            <a:off x="6858000" y="4581525"/>
            <a:ext cx="628650" cy="247650"/>
          </a:xfrm>
          <a:prstGeom prst="roundRect">
            <a:avLst>
              <a:gd name="adj" fmla="val 3842308"/>
            </a:avLst>
          </a:prstGeom>
          <a:solidFill>
            <a:srgbClr val="ECF4F1"/>
          </a:solidFill>
          <a:ln/>
        </p:spPr>
        <p:txBody>
          <a:bodyPr/>
          <a:p/>
        </p:txBody>
      </p:sp>
      <p:sp>
        <p:nvSpPr>
          <p:cNvPr id="29" name=""/>
          <p:cNvSpPr/>
          <p:nvPr/>
        </p:nvSpPr>
        <p:spPr>
          <a:xfrm rot="0" flipH="0" flipV="0">
            <a:off x="6972300" y="4657725"/>
            <a:ext cx="95250" cy="95250"/>
          </a:xfrm>
          <a:prstGeom prst="roundRect">
            <a:avLst>
              <a:gd name="adj" fmla="val 50000"/>
            </a:avLst>
          </a:prstGeom>
          <a:solidFill>
            <a:srgbClr val="1E7F6E"/>
          </a:solidFill>
          <a:ln/>
        </p:spPr>
        <p:txBody>
          <a:bodyPr/>
          <a:p/>
        </p:txBody>
      </p:sp>
      <p:sp>
        <p:nvSpPr>
          <p:cNvPr id="30" name="" descr="{&quot;isTemplate&quot;:true,&quot;type&quot;:&quot;text&quot;}"/>
          <p:cNvSpPr txBox="1"/>
          <p:nvPr/>
        </p:nvSpPr>
        <p:spPr>
          <a:xfrm rot="0" flipH="0" flipV="0">
            <a:off x="7124700" y="4629150"/>
            <a:ext cx="2476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10403B"/>
                </a:solidFill>
                <a:latin typeface="Microsoft YaHei"/>
                <a:ea typeface="Microsoft YaHei"/>
              </a:rPr>
              <a:t>合格</a:t>
            </a:r>
            <a:endParaRPr/>
          </a:p>
        </p:txBody>
      </p:sp>
      <p:sp>
        <p:nvSpPr>
          <p:cNvPr id="31" name=""/>
          <p:cNvSpPr/>
          <p:nvPr/>
        </p:nvSpPr>
        <p:spPr>
          <a:xfrm rot="0" flipH="0" flipV="0">
            <a:off x="7562850" y="4581525"/>
            <a:ext cx="752475" cy="247650"/>
          </a:xfrm>
          <a:prstGeom prst="roundRect">
            <a:avLst>
              <a:gd name="adj" fmla="val 3842308"/>
            </a:avLst>
          </a:prstGeom>
          <a:solidFill>
            <a:srgbClr val="ECF4F1"/>
          </a:solidFill>
          <a:ln/>
        </p:spPr>
        <p:txBody>
          <a:bodyPr/>
          <a:p/>
        </p:txBody>
      </p:sp>
      <p:sp>
        <p:nvSpPr>
          <p:cNvPr id="32" name=""/>
          <p:cNvSpPr/>
          <p:nvPr/>
        </p:nvSpPr>
        <p:spPr>
          <a:xfrm rot="0" flipH="0" flipV="0">
            <a:off x="7677150" y="4657725"/>
            <a:ext cx="95250" cy="95250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/>
          <a:p/>
        </p:txBody>
      </p:sp>
      <p:sp>
        <p:nvSpPr>
          <p:cNvPr id="33" name="" descr="{&quot;isTemplate&quot;:true,&quot;type&quot;:&quot;text&quot;}"/>
          <p:cNvSpPr txBox="1"/>
          <p:nvPr/>
        </p:nvSpPr>
        <p:spPr>
          <a:xfrm rot="0" flipH="0" flipV="0">
            <a:off x="7829550" y="4629150"/>
            <a:ext cx="3714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10403B"/>
                </a:solidFill>
                <a:latin typeface="Microsoft YaHei"/>
                <a:ea typeface="Microsoft YaHei"/>
              </a:rPr>
              <a:t>不合格</a:t>
            </a:r>
            <a:endParaRPr/>
          </a:p>
        </p:txBody>
      </p:sp>
      <p:sp>
        <p:nvSpPr>
          <p:cNvPr id="34" name=""/>
          <p:cNvSpPr/>
          <p:nvPr/>
        </p:nvSpPr>
        <p:spPr>
          <a:xfrm rot="0" flipH="0" flipV="0">
            <a:off x="8391525" y="4581525"/>
            <a:ext cx="752475" cy="247650"/>
          </a:xfrm>
          <a:prstGeom prst="roundRect">
            <a:avLst>
              <a:gd name="adj" fmla="val 3842308"/>
            </a:avLst>
          </a:prstGeom>
          <a:solidFill>
            <a:srgbClr val="ECF4F1"/>
          </a:solidFill>
          <a:ln/>
        </p:spPr>
        <p:txBody>
          <a:bodyPr/>
          <a:p/>
        </p:txBody>
      </p:sp>
      <p:sp>
        <p:nvSpPr>
          <p:cNvPr id="35" name=""/>
          <p:cNvSpPr/>
          <p:nvPr/>
        </p:nvSpPr>
        <p:spPr>
          <a:xfrm rot="0" flipH="0" flipV="0">
            <a:off x="8505825" y="4657725"/>
            <a:ext cx="95250" cy="95250"/>
          </a:xfrm>
          <a:prstGeom prst="roundRect">
            <a:avLst>
              <a:gd name="adj" fmla="val 50000"/>
            </a:avLst>
          </a:prstGeom>
          <a:solidFill>
            <a:srgbClr val="D9822B"/>
          </a:solidFill>
          <a:ln/>
        </p:spPr>
        <p:txBody>
          <a:bodyPr/>
          <a:p/>
        </p:txBody>
      </p:sp>
      <p:sp>
        <p:nvSpPr>
          <p:cNvPr id="36" name="" descr="{&quot;isTemplate&quot;:true,&quot;type&quot;:&quot;text&quot;}"/>
          <p:cNvSpPr txBox="1"/>
          <p:nvPr/>
        </p:nvSpPr>
        <p:spPr>
          <a:xfrm rot="0" flipH="0" flipV="0">
            <a:off x="8658225" y="4629150"/>
            <a:ext cx="3714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10403B"/>
                </a:solidFill>
                <a:latin typeface="Microsoft YaHei"/>
                <a:ea typeface="Microsoft YaHei"/>
              </a:rPr>
              <a:t>待判定</a:t>
            </a:r>
            <a:endParaRPr/>
          </a:p>
        </p:txBody>
      </p:sp>
      <p:sp>
        <p:nvSpPr>
          <p:cNvPr id="37" name=""/>
          <p:cNvSpPr/>
          <p:nvPr/>
        </p:nvSpPr>
        <p:spPr>
          <a:xfrm rot="0" flipH="0" flipV="0">
            <a:off x="9220200" y="4581525"/>
            <a:ext cx="876300" cy="247650"/>
          </a:xfrm>
          <a:prstGeom prst="roundRect">
            <a:avLst>
              <a:gd name="adj" fmla="val 3842308"/>
            </a:avLst>
          </a:prstGeom>
          <a:solidFill>
            <a:srgbClr val="ECF4F1"/>
          </a:solidFill>
          <a:ln/>
        </p:spPr>
        <p:txBody>
          <a:bodyPr/>
          <a:p/>
        </p:txBody>
      </p:sp>
      <p:sp>
        <p:nvSpPr>
          <p:cNvPr id="38" name=""/>
          <p:cNvSpPr/>
          <p:nvPr/>
        </p:nvSpPr>
        <p:spPr>
          <a:xfrm rot="0" flipH="0" flipV="0">
            <a:off x="9334500" y="4657725"/>
            <a:ext cx="95250" cy="95250"/>
          </a:xfrm>
          <a:prstGeom prst="roundRect">
            <a:avLst>
              <a:gd name="adj" fmla="val 50000"/>
            </a:avLst>
          </a:prstGeom>
          <a:solidFill>
            <a:srgbClr val="3A6B8C"/>
          </a:solidFill>
          <a:ln/>
        </p:spPr>
        <p:txBody>
          <a:bodyPr/>
          <a:p/>
        </p:txBody>
      </p:sp>
      <p:sp>
        <p:nvSpPr>
          <p:cNvPr id="39" name="" descr="{&quot;isTemplate&quot;:true,&quot;type&quot;:&quot;text&quot;}"/>
          <p:cNvSpPr txBox="1"/>
          <p:nvPr/>
        </p:nvSpPr>
        <p:spPr>
          <a:xfrm rot="0" flipH="0" flipV="0">
            <a:off x="9486900" y="4629150"/>
            <a:ext cx="495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10403B"/>
                </a:solidFill>
                <a:latin typeface="Microsoft YaHei"/>
                <a:ea typeface="Microsoft YaHei"/>
              </a:rPr>
              <a:t>让步接收</a:t>
            </a:r>
            <a:endParaRPr/>
          </a:p>
        </p:txBody>
      </p:sp>
      <p:sp>
        <p:nvSpPr>
          <p:cNvPr id="40" name=""/>
          <p:cNvSpPr/>
          <p:nvPr/>
        </p:nvSpPr>
        <p:spPr>
          <a:xfrm rot="0" flipH="0" flipV="0">
            <a:off x="6858000" y="5705475"/>
            <a:ext cx="4667250" cy="638175"/>
          </a:xfrm>
          <a:prstGeom prst="roundRect">
            <a:avLst>
              <a:gd name="adj" fmla="val 14925"/>
            </a:avLst>
          </a:prstGeom>
          <a:solidFill>
            <a:srgbClr val="10403B"/>
          </a:solidFill>
          <a:ln/>
        </p:spPr>
        <p:txBody>
          <a:bodyPr/>
          <a:p/>
        </p:txBody>
      </p:sp>
      <p:sp>
        <p:nvSpPr>
          <p:cNvPr id="41" name=""/>
          <p:cNvSpPr/>
          <p:nvPr/>
        </p:nvSpPr>
        <p:spPr>
          <a:xfrm rot="0" flipH="0" flipV="0">
            <a:off x="7048500" y="5867400"/>
            <a:ext cx="38100" cy="323850"/>
          </a:xfrm>
          <a:prstGeom prst="rect">
            <a:avLst/>
          </a:prstGeom>
          <a:solidFill>
            <a:srgbClr val="D9822B"/>
          </a:solidFill>
          <a:ln/>
        </p:spPr>
        <p:txBody>
          <a:bodyPr/>
          <a:p/>
        </p:txBody>
      </p:sp>
      <p:sp>
        <p:nvSpPr>
          <p:cNvPr id="42" name="" descr="{&quot;isTemplate&quot;:true,&quot;type&quot;:&quot;text&quot;}"/>
          <p:cNvSpPr txBox="1"/>
          <p:nvPr/>
        </p:nvSpPr>
        <p:spPr>
          <a:xfrm rot="0" flipH="0" flipV="0">
            <a:off x="7200900" y="5857875"/>
            <a:ext cx="2600325" cy="333375"/>
          </a:xfrm>
          <a:prstGeom prst="rect"/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zh-CN" sz="1575" b="1">
                <a:solidFill>
                  <a:srgbClr val="FFFFFF"/>
                </a:solidFill>
                <a:latin typeface="Microsoft YaHei"/>
                <a:ea typeface="Microsoft YaHei"/>
              </a:rPr>
              <a:t>未经检验的物料，不得上线。</a:t>
            </a:r>
            <a:endParaRPr/>
          </a:p>
        </p:txBody>
      </p:sp>
      <p:sp>
        <p:nvSpPr>
          <p:cNvPr id="43" name="" descr="{&quot;isTemplate&quot;:true,&quot;type&quot;:&quot;text&quot;}"/>
          <p:cNvSpPr txBox="1"/>
          <p:nvPr/>
        </p:nvSpPr>
        <p:spPr>
          <a:xfrm rot="0" flipH="0" flipV="0">
            <a:off x="666750" y="6477000"/>
            <a:ext cx="14478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5A8A1"/>
                </a:solidFill>
                <a:latin typeface="Microsoft YaHei"/>
                <a:ea typeface="Microsoft YaHei"/>
              </a:rPr>
              <a:t>QC </a:t>
            </a:r>
            <a:r>
              <a:rPr lang="zh-CN" sz="975">
                <a:solidFill>
                  <a:srgbClr val="85A8A1"/>
                </a:solidFill>
                <a:latin typeface="Microsoft YaHei"/>
                <a:ea typeface="Microsoft YaHei"/>
              </a:rPr>
              <a:t>检验实操培训</a:t>
            </a:r>
            <a:r>
              <a:rPr lang="en-US" sz="975">
                <a:solidFill>
                  <a:srgbClr val="85A8A1"/>
                </a:solidFill>
                <a:latin typeface="Microsoft YaHei"/>
                <a:ea typeface="Microsoft YaHei"/>
              </a:rPr>
              <a:t> · </a:t>
            </a:r>
            <a:r>
              <a:rPr lang="zh-CN" sz="975">
                <a:solidFill>
                  <a:srgbClr val="85A8A1"/>
                </a:solidFill>
                <a:latin typeface="Microsoft YaHei"/>
                <a:ea typeface="Microsoft YaHei"/>
              </a:rPr>
              <a:t>品质部</a:t>
            </a:r>
            <a:endParaRPr/>
          </a:p>
        </p:txBody>
      </p:sp>
      <p:sp>
        <p:nvSpPr>
          <p:cNvPr id="44" name="" descr="{&quot;isTemplate&quot;:true,&quot;type&quot;:&quot;text&quot;}"/>
          <p:cNvSpPr txBox="1"/>
          <p:nvPr/>
        </p:nvSpPr>
        <p:spPr>
          <a:xfrm rot="0" flipH="0" flipV="0">
            <a:off x="11153775" y="6477000"/>
            <a:ext cx="3714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5A8A1"/>
                </a:solidFill>
                <a:latin typeface="DIN Alternate"/>
                <a:ea typeface="DIN Alternate"/>
              </a:rPr>
              <a:t>10 / 18</a:t>
            </a:r>
            <a:endParaRPr/>
          </a:p>
        </p:txBody>
      </p:sp>
    </p:spTree>
  </p:cSld>
</p:sld>
</file>

<file path=ppt/slides/slide11.xml><?xml version="1.0" encoding="utf-8"?>
<p:sld xmlns:a="http://schemas.openxmlformats.org/drawingml/2006/main" xmlns:p="http://schemas.openxmlformats.org/presentationml/2006/main">
  <p:cSld>
    <p:spTree>
      <p:nvGrpSpPr>
        <p:cNvPr id="45" name="" descr="&lt;Slide style={{ width: 1280, height: 720, position: 'relative', background: '#FFFFFF', overflow: 'hidden' }}&gt;&#10;  &lt;Box style={{ position: 'absolute', left: 0, top: 0, width: 470, height: 720, background: '#10403B', padding: '66px 50px 54px 70px', flexDirection: 'column' }}&gt;&#10;    &lt;Text style={{ fontSize: 14, color: 'rgba(255,255,255,0.5)' }}&gt;CHAPTER 03&lt;/Text&gt;&#10;    &lt;Text style={{ fontSize: 190, fontWeight: 'bold', color: 'rgba(255,255,255,0.16)', lineHeight: 1.05, marginTop: 18, fontFamily: '&quot;DIN Alternate&quot;, &quot;Helvetica Neue&quot;, Arial, sans-serif' }}&gt;03&lt;/Text&gt;&#10;    &lt;Text style={{ fontSize: 38, fontWeight: 'bold', color: '#FFFFFF', lineHeight: 1.3, marginTop: 22 }}&gt;&#10;      制程检验&lt;br /&gt;IPQC&#10;    &lt;/Text&gt;&#10;    &lt;Box style={{ width: 44, height: 4, background: '#D9822B', marginTop: 26 }} /&gt;&#10;    &lt;Text style={{ fontSize: 13, color: 'rgba(255,255,255,0.5)', marginTop: 'auto' }}&gt;QC 检验实操培训&lt;/Text&gt;&#10;  &lt;/Box&gt;&#10;  &lt;Box style={{ position: 'absolute', left: 470, top: 0, width: 810, height: 720, padding: '0 90px 0 82px', flexDirection: 'column', justifyContent: 'center' }}&gt;&#10;    &lt;Text style={{ fontSize: 15, color: '#85A8A1', marginBottom: 18 }}&gt;本章解决什么问题&lt;/Text&gt;&#10;    &lt;Text style={{ fontSize: 32, fontWeight: 'bold', color: '#10403B', lineHeight: 1.35, marginBottom: 22 }}&gt;&#10;      批量报废发生之前，谁来踩刹车？&#10;    &lt;/Text&gt;&#10;    &lt;Text style={{ fontSize: 18, color: '#6C8280', lineHeight: 1.85, marginBottom: 34 }}&gt;&#10;      IPQC 的职责是在批量不良发生之前拦截——首件确认、定时巡检、过程能力监控，三道闸一道比一道收紧。踩得越早，损失越小。&#10;    &lt;/Text&gt;&#10;    &lt;Box style={{ flexDirection: 'row', gap: 12 }}&gt;&#10;      {['首件确认', '巡检路线', '过程能力'].map((t, i) =&gt; (&#10;        &lt;Box key={i} style={{ background: '#ECF4F1', borderRadius: 999, padding: '7px 18px' }}&gt;&#10;          &lt;Text style={{ fontSize: 14, color: '#10403B' }}&gt;{t}&lt;/Text&gt;&#10;        &lt;/Box&gt;&#10;      ))}&#10;    &lt;/Box&gt;&#10;  &lt;/Box&gt;&#10;  &lt;Text style={{ position: 'absolute', right: 70, bottom: 26, fontSize: 14, color: '#85A8A1', fontFamily: '&quot;DIN Alternate&quot;, &quot;Helvetica Neue&quot;, Arial, sans-serif' }}&gt;11 / 18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47" name=""/>
          <p:cNvSpPr/>
          <p:nvPr/>
        </p:nvSpPr>
        <p:spPr>
          <a:xfrm rot="0" flipH="0" flipV="0">
            <a:off x="0" y="0"/>
            <a:ext cx="4476750" cy="6858000"/>
          </a:xfrm>
          <a:prstGeom prst="rect">
            <a:avLst/>
          </a:prstGeom>
          <a:solidFill>
            <a:srgbClr val="10403B"/>
          </a:solidFill>
          <a:ln/>
        </p:spPr>
        <p:txBody>
          <a:bodyPr/>
          <a:p/>
        </p:txBody>
      </p:sp>
      <p:sp>
        <p:nvSpPr>
          <p:cNvPr id="48" name="" descr="{&quot;isTemplate&quot;:true,&quot;type&quot;:&quot;text&quot;}"/>
          <p:cNvSpPr txBox="1"/>
          <p:nvPr/>
        </p:nvSpPr>
        <p:spPr>
          <a:xfrm rot="0" flipH="0" flipV="0">
            <a:off x="666750" y="628650"/>
            <a:ext cx="33337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FFFFFF">
                    <a:alpha val="50000"/>
                  </a:srgbClr>
                </a:solidFill>
                <a:latin typeface="Microsoft YaHei"/>
                <a:ea typeface="Microsoft YaHei"/>
              </a:rPr>
              <a:t>CHAPTER 03</a:t>
            </a:r>
            <a:endParaRPr/>
          </a:p>
        </p:txBody>
      </p:sp>
      <p:sp>
        <p:nvSpPr>
          <p:cNvPr id="49" name="" descr="{&quot;isTemplate&quot;:true,&quot;type&quot;:&quot;text&quot;}"/>
          <p:cNvSpPr txBox="1"/>
          <p:nvPr/>
        </p:nvSpPr>
        <p:spPr>
          <a:xfrm rot="0" flipH="0" flipV="0">
            <a:off x="666750" y="962025"/>
            <a:ext cx="3333750" cy="2286000"/>
          </a:xfrm>
          <a:prstGeom prst="rect"/>
        </p:spPr>
        <p:txBody>
          <a:bodyPr wrap="none" lIns="0" tIns="0" rIns="0" bIns="0"/>
          <a:p>
            <a:pPr>
              <a:lnSpc>
                <a:spcPct val="105000"/>
              </a:lnSpc>
            </a:pPr>
            <a:r>
              <a:rPr lang="en-US" sz="14250" b="1">
                <a:solidFill>
                  <a:srgbClr val="FFFFFF">
                    <a:alpha val="16000"/>
                  </a:srgbClr>
                </a:solidFill>
                <a:latin typeface="DIN Alternate"/>
                <a:ea typeface="DIN Alternate"/>
              </a:rPr>
              <a:t>03</a:t>
            </a:r>
            <a:endParaRPr/>
          </a:p>
        </p:txBody>
      </p:sp>
      <p:sp>
        <p:nvSpPr>
          <p:cNvPr id="50" name="" descr="{&quot;isTemplate&quot;:true,&quot;type&quot;:&quot;text&quot;}"/>
          <p:cNvSpPr txBox="1"/>
          <p:nvPr/>
        </p:nvSpPr>
        <p:spPr>
          <a:xfrm rot="0" flipH="0" flipV="0">
            <a:off x="666750" y="3457575"/>
            <a:ext cx="3333750" cy="1133475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2850" b="1">
                <a:solidFill>
                  <a:srgbClr val="FFFFFF"/>
                </a:solidFill>
                <a:latin typeface="Microsoft YaHei"/>
                <a:ea typeface="Microsoft YaHei"/>
              </a:rPr>
              <a:t>制程检验</a:t>
            </a:r>
            <a:endParaRPr/>
          </a:p>
          <a:p>
            <a:pPr>
              <a:lnSpc>
                <a:spcPct val="130000"/>
              </a:lnSpc>
            </a:pPr>
            <a:r>
              <a:rPr lang="en-US" sz="2850" b="1">
                <a:solidFill>
                  <a:srgbClr val="FFFFFF"/>
                </a:solidFill>
                <a:latin typeface="Microsoft YaHei"/>
                <a:ea typeface="Microsoft YaHei"/>
              </a:rPr>
              <a:t>IPQC</a:t>
            </a:r>
            <a:endParaRPr/>
          </a:p>
        </p:txBody>
      </p:sp>
      <p:sp>
        <p:nvSpPr>
          <p:cNvPr id="51" name=""/>
          <p:cNvSpPr/>
          <p:nvPr/>
        </p:nvSpPr>
        <p:spPr>
          <a:xfrm rot="0" flipH="0" flipV="0">
            <a:off x="666750" y="4838700"/>
            <a:ext cx="419100" cy="38100"/>
          </a:xfrm>
          <a:prstGeom prst="rect">
            <a:avLst/>
          </a:prstGeom>
          <a:solidFill>
            <a:srgbClr val="D9822B"/>
          </a:solidFill>
          <a:ln/>
        </p:spPr>
        <p:txBody>
          <a:bodyPr/>
          <a:p/>
        </p:txBody>
      </p:sp>
      <p:sp>
        <p:nvSpPr>
          <p:cNvPr id="52" name="" descr="{&quot;isTemplate&quot;:true,&quot;type&quot;:&quot;text&quot;}"/>
          <p:cNvSpPr txBox="1"/>
          <p:nvPr/>
        </p:nvSpPr>
        <p:spPr>
          <a:xfrm rot="0" flipH="0" flipV="0">
            <a:off x="666750" y="6191250"/>
            <a:ext cx="33337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FFFFFF">
                    <a:alpha val="50000"/>
                  </a:srgbClr>
                </a:solidFill>
                <a:latin typeface="Microsoft YaHei"/>
                <a:ea typeface="Microsoft YaHei"/>
              </a:rPr>
              <a:t>QC </a:t>
            </a:r>
            <a:r>
              <a:rPr lang="zh-CN" sz="975">
                <a:solidFill>
                  <a:srgbClr val="FFFFFF">
                    <a:alpha val="50000"/>
                  </a:srgbClr>
                </a:solidFill>
                <a:latin typeface="Microsoft YaHei"/>
                <a:ea typeface="Microsoft YaHei"/>
              </a:rPr>
              <a:t>检验实操培训</a:t>
            </a:r>
            <a:endParaRPr/>
          </a:p>
        </p:txBody>
      </p:sp>
      <p:sp>
        <p:nvSpPr>
          <p:cNvPr id="53" name="" descr="{&quot;isTemplate&quot;:true,&quot;type&quot;:&quot;text&quot;}"/>
          <p:cNvSpPr txBox="1"/>
          <p:nvPr/>
        </p:nvSpPr>
        <p:spPr>
          <a:xfrm rot="0" flipH="0" flipV="0">
            <a:off x="5257800" y="2219325"/>
            <a:ext cx="60769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85A8A1"/>
                </a:solidFill>
                <a:latin typeface="Microsoft YaHei"/>
                <a:ea typeface="Microsoft YaHei"/>
              </a:rPr>
              <a:t>本章解决什么问题</a:t>
            </a:r>
            <a:endParaRPr/>
          </a:p>
        </p:txBody>
      </p:sp>
      <p:sp>
        <p:nvSpPr>
          <p:cNvPr id="54" name="" descr="{&quot;isTemplate&quot;:true,&quot;type&quot;:&quot;text&quot;}"/>
          <p:cNvSpPr txBox="1"/>
          <p:nvPr/>
        </p:nvSpPr>
        <p:spPr>
          <a:xfrm rot="0" flipH="0" flipV="0">
            <a:off x="5257800" y="2562225"/>
            <a:ext cx="6076950" cy="495300"/>
          </a:xfrm>
          <a:prstGeom prst="rect"/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zh-CN" sz="2400" b="1">
                <a:solidFill>
                  <a:srgbClr val="10403B"/>
                </a:solidFill>
                <a:latin typeface="Microsoft YaHei"/>
                <a:ea typeface="Microsoft YaHei"/>
              </a:rPr>
              <a:t>批量报废发生之前，谁来踩刹车？</a:t>
            </a:r>
            <a:endParaRPr/>
          </a:p>
        </p:txBody>
      </p:sp>
      <p:sp>
        <p:nvSpPr>
          <p:cNvPr id="55" name="" descr="{&quot;isTemplate&quot;:true,&quot;type&quot;:&quot;text&quot;}"/>
          <p:cNvSpPr txBox="1"/>
          <p:nvPr/>
        </p:nvSpPr>
        <p:spPr>
          <a:xfrm rot="0" flipH="0" flipV="0">
            <a:off x="5257800" y="3267075"/>
            <a:ext cx="6076950" cy="7620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85000"/>
              </a:lnSpc>
            </a:pPr>
            <a:r>
              <a:rPr lang="en-US" sz="1350">
                <a:solidFill>
                  <a:srgbClr val="6C8280"/>
                </a:solidFill>
                <a:latin typeface="Microsoft YaHei"/>
                <a:ea typeface="Microsoft YaHei"/>
              </a:rPr>
              <a:t>IPQC </a:t>
            </a:r>
            <a:r>
              <a:rPr lang="zh-CN" sz="1350">
                <a:solidFill>
                  <a:srgbClr val="6C8280"/>
                </a:solidFill>
                <a:latin typeface="Microsoft YaHei"/>
                <a:ea typeface="Microsoft YaHei"/>
              </a:rPr>
              <a:t>的职责是在批量不良发生之前拦截——首件确认、定时巡检、过程能力监控，三道闸一道比一道收紧。踩得越早，损失越小。</a:t>
            </a:r>
            <a:endParaRPr/>
          </a:p>
        </p:txBody>
      </p:sp>
      <p:sp>
        <p:nvSpPr>
          <p:cNvPr id="56" name=""/>
          <p:cNvSpPr/>
          <p:nvPr/>
        </p:nvSpPr>
        <p:spPr>
          <a:xfrm rot="0" flipH="0" flipV="0">
            <a:off x="5257800" y="4352925"/>
            <a:ext cx="876300" cy="295275"/>
          </a:xfrm>
          <a:prstGeom prst="roundRect">
            <a:avLst>
              <a:gd name="adj" fmla="val 3222581"/>
            </a:avLst>
          </a:prstGeom>
          <a:solidFill>
            <a:srgbClr val="ECF4F1"/>
          </a:solidFill>
          <a:ln/>
        </p:spPr>
        <p:txBody>
          <a:bodyPr/>
          <a:p/>
        </p:txBody>
      </p:sp>
      <p:sp>
        <p:nvSpPr>
          <p:cNvPr id="57" name="" descr="{&quot;isTemplate&quot;:true,&quot;type&quot;:&quot;text&quot;}"/>
          <p:cNvSpPr txBox="1"/>
          <p:nvPr/>
        </p:nvSpPr>
        <p:spPr>
          <a:xfrm rot="0" flipH="0" flipV="0">
            <a:off x="5429250" y="4419600"/>
            <a:ext cx="5334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10403B"/>
                </a:solidFill>
                <a:latin typeface="Microsoft YaHei"/>
                <a:ea typeface="Microsoft YaHei"/>
              </a:rPr>
              <a:t>首件确认</a:t>
            </a:r>
            <a:endParaRPr/>
          </a:p>
        </p:txBody>
      </p:sp>
      <p:sp>
        <p:nvSpPr>
          <p:cNvPr id="58" name=""/>
          <p:cNvSpPr/>
          <p:nvPr/>
        </p:nvSpPr>
        <p:spPr>
          <a:xfrm rot="0" flipH="0" flipV="0">
            <a:off x="6248400" y="4352925"/>
            <a:ext cx="876300" cy="295275"/>
          </a:xfrm>
          <a:prstGeom prst="roundRect">
            <a:avLst>
              <a:gd name="adj" fmla="val 3222581"/>
            </a:avLst>
          </a:prstGeom>
          <a:solidFill>
            <a:srgbClr val="ECF4F1"/>
          </a:solidFill>
          <a:ln/>
        </p:spPr>
        <p:txBody>
          <a:bodyPr/>
          <a:p/>
        </p:txBody>
      </p:sp>
      <p:sp>
        <p:nvSpPr>
          <p:cNvPr id="59" name="" descr="{&quot;isTemplate&quot;:true,&quot;type&quot;:&quot;text&quot;}"/>
          <p:cNvSpPr txBox="1"/>
          <p:nvPr/>
        </p:nvSpPr>
        <p:spPr>
          <a:xfrm rot="0" flipH="0" flipV="0">
            <a:off x="6419850" y="4419600"/>
            <a:ext cx="5334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10403B"/>
                </a:solidFill>
                <a:latin typeface="Microsoft YaHei"/>
                <a:ea typeface="Microsoft YaHei"/>
              </a:rPr>
              <a:t>巡检路线</a:t>
            </a:r>
            <a:endParaRPr/>
          </a:p>
        </p:txBody>
      </p:sp>
      <p:sp>
        <p:nvSpPr>
          <p:cNvPr id="60" name=""/>
          <p:cNvSpPr/>
          <p:nvPr/>
        </p:nvSpPr>
        <p:spPr>
          <a:xfrm rot="0" flipH="0" flipV="0">
            <a:off x="7239000" y="4352925"/>
            <a:ext cx="876300" cy="295275"/>
          </a:xfrm>
          <a:prstGeom prst="roundRect">
            <a:avLst>
              <a:gd name="adj" fmla="val 3222581"/>
            </a:avLst>
          </a:prstGeom>
          <a:solidFill>
            <a:srgbClr val="ECF4F1"/>
          </a:solidFill>
          <a:ln/>
        </p:spPr>
        <p:txBody>
          <a:bodyPr/>
          <a:p/>
        </p:txBody>
      </p:sp>
      <p:sp>
        <p:nvSpPr>
          <p:cNvPr id="61" name="" descr="{&quot;isTemplate&quot;:true,&quot;type&quot;:&quot;text&quot;}"/>
          <p:cNvSpPr txBox="1"/>
          <p:nvPr/>
        </p:nvSpPr>
        <p:spPr>
          <a:xfrm rot="0" flipH="0" flipV="0">
            <a:off x="7410450" y="4419600"/>
            <a:ext cx="5334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10403B"/>
                </a:solidFill>
                <a:latin typeface="Microsoft YaHei"/>
                <a:ea typeface="Microsoft YaHei"/>
              </a:rPr>
              <a:t>过程能力</a:t>
            </a:r>
            <a:endParaRPr/>
          </a:p>
        </p:txBody>
      </p:sp>
      <p:sp>
        <p:nvSpPr>
          <p:cNvPr id="62" name="" descr="{&quot;isTemplate&quot;:true,&quot;type&quot;:&quot;text&quot;}"/>
          <p:cNvSpPr txBox="1"/>
          <p:nvPr/>
        </p:nvSpPr>
        <p:spPr>
          <a:xfrm rot="0" flipH="0" flipV="0">
            <a:off x="11153775" y="6448425"/>
            <a:ext cx="3714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5A8A1"/>
                </a:solidFill>
                <a:latin typeface="DIN Alternate"/>
                <a:ea typeface="DIN Alternate"/>
              </a:rPr>
              <a:t>11 / 18</a:t>
            </a:r>
            <a:endParaRPr/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" name="" descr="&lt;Slide style={{ width: 1280, height: 720, background: '#FFFFFF', padding: '20px 70px', flexDirection: 'column' }}&gt;&#10;  &lt;Box style={{ height: 96, flexDirection: 'column', justifyContent: 'flex-end', gap: 6 }}&gt;&#10;    &lt;Text style={{ fontSize: 34, fontWeight: 'bold', color: '#10403B' }}&gt;首件确认：开机后的第一道闸&lt;/Text&gt;&#10;    &lt;Text style={{ fontSize: 16, color: '#6C8280' }}&gt;换型、换料、换模、调整、停机超时——五种情况必须先做首件&lt;/Text&gt;&#10;  &lt;/Box&gt;&#10;  &lt;Box style={{ height: 10 }} /&gt;&#10;  &lt;Box style={{ height: 540, flexDirection: 'column' }}&gt;&#10;    &lt;Image&#10;      src=&quot;assets/first_article.png&quot;&#10;      style={{ width: 1140, height: 282, borderRadius: 10, objectFit: 'cover' }}&#10;    /&gt;&#10;    &lt;Box style={{ height: 14 }} /&gt;&#10;    &lt;Box style={{ flex: 1, flexDirection: 'row', gap: 20 }}&gt;&#10;      &lt;Box style={{ width: 396, background: '#ECF4F1', borderRadius: 10, padding: '18px 22px', flexDirection: 'column' }}&gt;&#10;        &lt;Text style={{ fontSize: 18, fontWeight: 'bold', color: '#10403B', marginBottom: 12 }}&gt;必须做首件的情况&lt;/Text&gt;&#10;        &lt;Box style={{ flexDirection: 'row', gap: 8, flexWrap: 'wrap' }}&gt;&#10;          {['换型', '换料', '换模', '设备调整', '停机超时'].map((t, i) =&gt; (&#10;            &lt;Box key={i} style={{ background: '#1E7F6E', borderRadius: 6, padding: '4px 12px' }}&gt;&#10;              &lt;Text style={{ fontSize: 14, color: '#FFFFFF' }}&gt;{t}&lt;/Text&gt;&#10;            &lt;/Box&gt;&#10;          ))}&#10;        &lt;/Box&gt;&#10;        &lt;Text style={{ fontSize: 13, color: '#6C8280', marginTop: 10, lineHeight: 1.5 }}&gt;&#10;          具体触发条件与停机时长界限，以厂内《首件确认管理规定》为准。&#10;        &lt;/Text&gt;&#10;        &lt;Box style={{ marginTop: 'auto', flexDirection: 'row', alignItems: 'center', gap: 10 }}&gt;&#10;          &lt;Box style={{ width: 4, height: 30, background: '#D9822B' }} /&gt;&#10;          &lt;Text style={{ flex: 1, fontSize: 15, fontWeight: 'bold', color: '#10403B', lineHeight: 1.45 }}&gt;&#10;            首件省下的 10 分钟，避免的是几小时的批量报废。&#10;          &lt;/Text&gt;&#10;        &lt;/Box&gt;&#10;      &lt;/Box&gt;&#10;      &lt;Box style={{ flex: 1, flexDirection: 'column', gap: 14 }}&gt;&#10;        &lt;Box style={{ flex: 1, background: '#FFFFFF', border: '1px solid #ECF4F1', borderRadius: 10, padding: '16px 22px', flexDirection: 'column' }}&gt;&#10;          &lt;Text style={{ fontSize: 18, fontWeight: 'bold', color: '#10403B', marginBottom: 6 }}&gt;怎么才算合格&lt;/Text&gt;&#10;          &lt;Text style={{ fontSize: 15, color: '#1C2B28', lineHeight: 1.6 }}&gt;&#10;            开机第 1 件 + 稳定后连续 3 件；外观、关键尺寸与光学指标、与限度样板对比、工艺参数记录逐项确认，经负责人签字后方可批量生产。&#10;          &lt;/Text&gt;&#10;        &lt;/Box&gt;&#10;        &lt;Box style={{ flex: 1, background: 'rgba(192,57,43,0.07)', borderLeft: '3px solid #C0392B', borderRadius: 8, padding: '16px 22px', flexDirection: 'column' }}&gt;&#10;          &lt;Text style={{ fontSize: 18, fontWeight: 'bold', color: '#C0392B', marginBottom: 6 }}&gt;首件不合格&lt;/Text&gt;&#10;          &lt;Text style={{ fontSize: 15, color: '#1C2B28', lineHeight: 1.6 }}&gt;&#10;            立即停机、隔离已产出品、通知工艺查原因，确认有效后才可重新开机；禁止&quot;再试试看&quot;式的连续产出。&#10;          &lt;/Text&gt;&#10;        &lt;/Box&gt;&#10;      &lt;/Box&gt;&#10;    &lt;/Box&gt;&#10;  &lt;/Box&gt;&#10;  &lt;Box style={{ height: 10 }} /&gt;&#10;  &lt;Box style={{ height: 24, flexDirection: 'row', justifyContent: 'space-between', alignItems: 'center' }}&gt;&#10;    &lt;Text style={{ fontSize: 13, color: '#85A8A1' }}&gt;QC 检验实操培训 · 品质部&lt;/Text&gt;&#10;    &lt;Text style={{ fontSize: 14, color: '#85A8A1', fontFamily: '&quot;DIN Alternate&quot;, &quot;Helvetica Neue&quot;, Arial, sans-serif' }}&gt;12 / 18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65" name="" descr="{&quot;isTemplate&quot;:true,&quot;type&quot;:&quot;text&quot;}"/>
          <p:cNvSpPr txBox="1"/>
          <p:nvPr/>
        </p:nvSpPr>
        <p:spPr>
          <a:xfrm rot="0" flipH="0" flipV="0">
            <a:off x="666750" y="466725"/>
            <a:ext cx="108585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0403B"/>
                </a:solidFill>
                <a:latin typeface="Microsoft YaHei"/>
                <a:ea typeface="Microsoft YaHei"/>
              </a:rPr>
              <a:t>首件确认：开机后的第一道闸</a:t>
            </a:r>
            <a:endParaRPr/>
          </a:p>
        </p:txBody>
      </p:sp>
      <p:sp>
        <p:nvSpPr>
          <p:cNvPr id="66" name="" descr="{&quot;isTemplate&quot;:true,&quot;type&quot;:&quot;text&quot;}"/>
          <p:cNvSpPr txBox="1"/>
          <p:nvPr/>
        </p:nvSpPr>
        <p:spPr>
          <a:xfrm rot="0" flipH="0" flipV="0">
            <a:off x="666750" y="914400"/>
            <a:ext cx="108585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6C8280"/>
                </a:solidFill>
                <a:latin typeface="Microsoft YaHei"/>
                <a:ea typeface="Microsoft YaHei"/>
              </a:rPr>
              <a:t>换型、换料、换模、调整、停机超时——五种情况必须先做首件</a:t>
            </a:r>
            <a:endParaRPr/>
          </a:p>
        </p:txBody>
      </p:sp>
      <p:pic>
        <p:nvPicPr>
          <p:cNvPr id="67" name=""/>
          <p:cNvPicPr>
            <a:picLocks noChangeAspect="1"/>
          </p:cNvPicPr>
          <p:nvPr/>
        </p:nvPicPr>
        <p:blipFill>
          <a:blip r:embed="rId1"/>
          <a:srcRect l="0" t="3322" r="0" b="3322"/>
          <a:stretch>
            <a:fillRect/>
          </a:stretch>
        </p:blipFill>
        <p:spPr>
          <a:xfrm rot="0" flipH="0" flipV="0">
            <a:off x="666750" y="1200150"/>
            <a:ext cx="10858500" cy="2686050"/>
          </a:xfrm>
          <a:prstGeom prst="roundRect">
            <a:avLst>
              <a:gd name="adj" fmla="val 3546"/>
            </a:avLst>
          </a:prstGeom>
          <a:ln/>
        </p:spPr>
      </p:pic>
      <p:sp>
        <p:nvSpPr>
          <p:cNvPr id="68" name=""/>
          <p:cNvSpPr/>
          <p:nvPr/>
        </p:nvSpPr>
        <p:spPr>
          <a:xfrm rot="0" flipH="0" flipV="0">
            <a:off x="666750" y="4019550"/>
            <a:ext cx="3771900" cy="2381250"/>
          </a:xfrm>
          <a:prstGeom prst="roundRect">
            <a:avLst>
              <a:gd name="adj" fmla="val 4000"/>
            </a:avLst>
          </a:prstGeom>
          <a:solidFill>
            <a:srgbClr val="ECF4F1"/>
          </a:solidFill>
          <a:ln/>
        </p:spPr>
        <p:txBody>
          <a:bodyPr/>
          <a:p/>
        </p:txBody>
      </p:sp>
      <p:sp>
        <p:nvSpPr>
          <p:cNvPr id="69" name="" descr="{&quot;isTemplate&quot;:true,&quot;type&quot;:&quot;text&quot;}"/>
          <p:cNvSpPr txBox="1"/>
          <p:nvPr/>
        </p:nvSpPr>
        <p:spPr>
          <a:xfrm rot="0" flipH="0" flipV="0">
            <a:off x="876300" y="4191000"/>
            <a:ext cx="33528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0403B"/>
                </a:solidFill>
                <a:latin typeface="Microsoft YaHei"/>
                <a:ea typeface="Microsoft YaHei"/>
              </a:rPr>
              <a:t>必须做首件的情况</a:t>
            </a:r>
            <a:endParaRPr/>
          </a:p>
        </p:txBody>
      </p:sp>
      <p:sp>
        <p:nvSpPr>
          <p:cNvPr id="70" name=""/>
          <p:cNvSpPr/>
          <p:nvPr/>
        </p:nvSpPr>
        <p:spPr>
          <a:xfrm rot="0" flipH="0" flipV="0">
            <a:off x="876300" y="4514850"/>
            <a:ext cx="495300" cy="238125"/>
          </a:xfrm>
          <a:prstGeom prst="roundRect">
            <a:avLst>
              <a:gd name="adj" fmla="val 24000"/>
            </a:avLst>
          </a:prstGeom>
          <a:solidFill>
            <a:srgbClr val="1E7F6E"/>
          </a:solidFill>
          <a:ln/>
        </p:spPr>
        <p:txBody>
          <a:bodyPr/>
          <a:p/>
        </p:txBody>
      </p:sp>
      <p:sp>
        <p:nvSpPr>
          <p:cNvPr id="71" name="" descr="{&quot;isTemplate&quot;:true,&quot;type&quot;:&quot;text&quot;}"/>
          <p:cNvSpPr txBox="1"/>
          <p:nvPr/>
        </p:nvSpPr>
        <p:spPr>
          <a:xfrm rot="0" flipH="0" flipV="0">
            <a:off x="990600" y="4552950"/>
            <a:ext cx="2667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FFFFFF"/>
                </a:solidFill>
                <a:latin typeface="Microsoft YaHei"/>
                <a:ea typeface="Microsoft YaHei"/>
              </a:rPr>
              <a:t>换型</a:t>
            </a:r>
            <a:endParaRPr/>
          </a:p>
        </p:txBody>
      </p:sp>
      <p:sp>
        <p:nvSpPr>
          <p:cNvPr id="72" name=""/>
          <p:cNvSpPr/>
          <p:nvPr/>
        </p:nvSpPr>
        <p:spPr>
          <a:xfrm rot="0" flipH="0" flipV="0">
            <a:off x="1447800" y="4514850"/>
            <a:ext cx="495300" cy="238125"/>
          </a:xfrm>
          <a:prstGeom prst="roundRect">
            <a:avLst>
              <a:gd name="adj" fmla="val 24000"/>
            </a:avLst>
          </a:prstGeom>
          <a:solidFill>
            <a:srgbClr val="1E7F6E"/>
          </a:solidFill>
          <a:ln/>
        </p:spPr>
        <p:txBody>
          <a:bodyPr/>
          <a:p/>
        </p:txBody>
      </p:sp>
      <p:sp>
        <p:nvSpPr>
          <p:cNvPr id="73" name="" descr="{&quot;isTemplate&quot;:true,&quot;type&quot;:&quot;text&quot;}"/>
          <p:cNvSpPr txBox="1"/>
          <p:nvPr/>
        </p:nvSpPr>
        <p:spPr>
          <a:xfrm rot="0" flipH="0" flipV="0">
            <a:off x="1562100" y="4552950"/>
            <a:ext cx="2667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FFFFFF"/>
                </a:solidFill>
                <a:latin typeface="Microsoft YaHei"/>
                <a:ea typeface="Microsoft YaHei"/>
              </a:rPr>
              <a:t>换料</a:t>
            </a:r>
            <a:endParaRPr/>
          </a:p>
        </p:txBody>
      </p:sp>
      <p:sp>
        <p:nvSpPr>
          <p:cNvPr id="74" name=""/>
          <p:cNvSpPr/>
          <p:nvPr/>
        </p:nvSpPr>
        <p:spPr>
          <a:xfrm rot="0" flipH="0" flipV="0">
            <a:off x="2019300" y="4514850"/>
            <a:ext cx="495300" cy="238125"/>
          </a:xfrm>
          <a:prstGeom prst="roundRect">
            <a:avLst>
              <a:gd name="adj" fmla="val 24000"/>
            </a:avLst>
          </a:prstGeom>
          <a:solidFill>
            <a:srgbClr val="1E7F6E"/>
          </a:solidFill>
          <a:ln/>
        </p:spPr>
        <p:txBody>
          <a:bodyPr/>
          <a:p/>
        </p:txBody>
      </p:sp>
      <p:sp>
        <p:nvSpPr>
          <p:cNvPr id="75" name="" descr="{&quot;isTemplate&quot;:true,&quot;type&quot;:&quot;text&quot;}"/>
          <p:cNvSpPr txBox="1"/>
          <p:nvPr/>
        </p:nvSpPr>
        <p:spPr>
          <a:xfrm rot="0" flipH="0" flipV="0">
            <a:off x="2133600" y="4552950"/>
            <a:ext cx="2667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FFFFFF"/>
                </a:solidFill>
                <a:latin typeface="Microsoft YaHei"/>
                <a:ea typeface="Microsoft YaHei"/>
              </a:rPr>
              <a:t>换模</a:t>
            </a:r>
            <a:endParaRPr/>
          </a:p>
        </p:txBody>
      </p:sp>
      <p:sp>
        <p:nvSpPr>
          <p:cNvPr id="76" name=""/>
          <p:cNvSpPr/>
          <p:nvPr/>
        </p:nvSpPr>
        <p:spPr>
          <a:xfrm rot="0" flipH="0" flipV="0">
            <a:off x="2590800" y="4514850"/>
            <a:ext cx="762000" cy="238125"/>
          </a:xfrm>
          <a:prstGeom prst="roundRect">
            <a:avLst>
              <a:gd name="adj" fmla="val 24000"/>
            </a:avLst>
          </a:prstGeom>
          <a:solidFill>
            <a:srgbClr val="1E7F6E"/>
          </a:solidFill>
          <a:ln/>
        </p:spPr>
        <p:txBody>
          <a:bodyPr/>
          <a:p/>
        </p:txBody>
      </p:sp>
      <p:sp>
        <p:nvSpPr>
          <p:cNvPr id="77" name="" descr="{&quot;isTemplate&quot;:true,&quot;type&quot;:&quot;text&quot;}"/>
          <p:cNvSpPr txBox="1"/>
          <p:nvPr/>
        </p:nvSpPr>
        <p:spPr>
          <a:xfrm rot="0" flipH="0" flipV="0">
            <a:off x="2705100" y="4552950"/>
            <a:ext cx="5334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FFFFFF"/>
                </a:solidFill>
                <a:latin typeface="Microsoft YaHei"/>
                <a:ea typeface="Microsoft YaHei"/>
              </a:rPr>
              <a:t>设备调整</a:t>
            </a:r>
            <a:endParaRPr/>
          </a:p>
        </p:txBody>
      </p:sp>
      <p:sp>
        <p:nvSpPr>
          <p:cNvPr id="78" name=""/>
          <p:cNvSpPr/>
          <p:nvPr/>
        </p:nvSpPr>
        <p:spPr>
          <a:xfrm rot="0" flipH="0" flipV="0">
            <a:off x="3429000" y="4514850"/>
            <a:ext cx="762000" cy="238125"/>
          </a:xfrm>
          <a:prstGeom prst="roundRect">
            <a:avLst>
              <a:gd name="adj" fmla="val 24000"/>
            </a:avLst>
          </a:prstGeom>
          <a:solidFill>
            <a:srgbClr val="1E7F6E"/>
          </a:solidFill>
          <a:ln/>
        </p:spPr>
        <p:txBody>
          <a:bodyPr/>
          <a:p/>
        </p:txBody>
      </p:sp>
      <p:sp>
        <p:nvSpPr>
          <p:cNvPr id="79" name="" descr="{&quot;isTemplate&quot;:true,&quot;type&quot;:&quot;text&quot;}"/>
          <p:cNvSpPr txBox="1"/>
          <p:nvPr/>
        </p:nvSpPr>
        <p:spPr>
          <a:xfrm rot="0" flipH="0" flipV="0">
            <a:off x="3543300" y="4552950"/>
            <a:ext cx="5334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FFFFFF"/>
                </a:solidFill>
                <a:latin typeface="Microsoft YaHei"/>
                <a:ea typeface="Microsoft YaHei"/>
              </a:rPr>
              <a:t>停机超时</a:t>
            </a:r>
            <a:endParaRPr/>
          </a:p>
        </p:txBody>
      </p:sp>
      <p:sp>
        <p:nvSpPr>
          <p:cNvPr id="80" name="" descr="{&quot;isTemplate&quot;:true,&quot;type&quot;:&quot;text&quot;}"/>
          <p:cNvSpPr txBox="1"/>
          <p:nvPr/>
        </p:nvSpPr>
        <p:spPr>
          <a:xfrm rot="0" flipH="0" flipV="0">
            <a:off x="876300" y="4848225"/>
            <a:ext cx="3352800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75">
                <a:solidFill>
                  <a:srgbClr val="6C8280"/>
                </a:solidFill>
                <a:latin typeface="Microsoft YaHei"/>
                <a:ea typeface="Microsoft YaHei"/>
              </a:rPr>
              <a:t>具体触发条件与停机时长界限，以厂内《首件确认管理规定》为准。</a:t>
            </a:r>
            <a:endParaRPr/>
          </a:p>
        </p:txBody>
      </p:sp>
      <p:sp>
        <p:nvSpPr>
          <p:cNvPr id="81" name=""/>
          <p:cNvSpPr/>
          <p:nvPr/>
        </p:nvSpPr>
        <p:spPr>
          <a:xfrm rot="0" flipH="0" flipV="0">
            <a:off x="876300" y="5838825"/>
            <a:ext cx="38100" cy="285750"/>
          </a:xfrm>
          <a:prstGeom prst="rect">
            <a:avLst/>
          </a:prstGeom>
          <a:solidFill>
            <a:srgbClr val="D9822B"/>
          </a:solidFill>
          <a:ln/>
        </p:spPr>
        <p:txBody>
          <a:bodyPr/>
          <a:p/>
        </p:txBody>
      </p:sp>
      <p:sp>
        <p:nvSpPr>
          <p:cNvPr id="82" name="" descr="{&quot;isTemplate&quot;:true,&quot;type&quot;:&quot;text&quot;}"/>
          <p:cNvSpPr txBox="1"/>
          <p:nvPr/>
        </p:nvSpPr>
        <p:spPr>
          <a:xfrm rot="0" flipH="0" flipV="0">
            <a:off x="1009650" y="5724525"/>
            <a:ext cx="3219450" cy="5048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zh-CN" sz="1125" b="1">
                <a:solidFill>
                  <a:srgbClr val="10403B"/>
                </a:solidFill>
                <a:latin typeface="Microsoft YaHei"/>
                <a:ea typeface="Microsoft YaHei"/>
              </a:rPr>
              <a:t>首件省下的</a:t>
            </a:r>
            <a:r>
              <a:rPr lang="en-US" sz="1125" b="1">
                <a:solidFill>
                  <a:srgbClr val="10403B"/>
                </a:solidFill>
                <a:latin typeface="Microsoft YaHei"/>
                <a:ea typeface="Microsoft YaHei"/>
              </a:rPr>
              <a:t> 10 </a:t>
            </a:r>
            <a:r>
              <a:rPr lang="zh-CN" sz="1125" b="1">
                <a:solidFill>
                  <a:srgbClr val="10403B"/>
                </a:solidFill>
                <a:latin typeface="Microsoft YaHei"/>
                <a:ea typeface="Microsoft YaHei"/>
              </a:rPr>
              <a:t>分钟，避免的是几小时的批量报废。</a:t>
            </a:r>
            <a:endParaRPr/>
          </a:p>
        </p:txBody>
      </p:sp>
      <p:sp>
        <p:nvSpPr>
          <p:cNvPr id="83" name=""/>
          <p:cNvSpPr/>
          <p:nvPr/>
        </p:nvSpPr>
        <p:spPr>
          <a:xfrm rot="0" flipH="0" flipV="0">
            <a:off x="4629150" y="4019550"/>
            <a:ext cx="6896100" cy="1123950"/>
          </a:xfrm>
          <a:prstGeom prst="roundRect">
            <a:avLst>
              <a:gd name="adj" fmla="val 8475"/>
            </a:avLst>
          </a:prstGeom>
          <a:solidFill>
            <a:srgbClr val="FFFFFF"/>
          </a:solidFill>
          <a:ln w="12700">
            <a:solidFill>
              <a:srgbClr val="ECF4F1"/>
            </a:solidFill>
            <a:prstDash val="solid"/>
          </a:ln>
        </p:spPr>
        <p:txBody>
          <a:bodyPr/>
          <a:p/>
        </p:txBody>
      </p:sp>
      <p:sp>
        <p:nvSpPr>
          <p:cNvPr id="84" name="" descr="{&quot;isTemplate&quot;:true,&quot;type&quot;:&quot;text&quot;}"/>
          <p:cNvSpPr txBox="1"/>
          <p:nvPr/>
        </p:nvSpPr>
        <p:spPr>
          <a:xfrm rot="0" flipH="0" flipV="0">
            <a:off x="4838700" y="4171950"/>
            <a:ext cx="64770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0403B"/>
                </a:solidFill>
                <a:latin typeface="Microsoft YaHei"/>
                <a:ea typeface="Microsoft YaHei"/>
              </a:rPr>
              <a:t>怎么才算合格</a:t>
            </a:r>
            <a:endParaRPr/>
          </a:p>
        </p:txBody>
      </p:sp>
      <p:sp>
        <p:nvSpPr>
          <p:cNvPr id="85" name="" descr="{&quot;isTemplate&quot;:true,&quot;type&quot;:&quot;text&quot;}"/>
          <p:cNvSpPr txBox="1"/>
          <p:nvPr/>
        </p:nvSpPr>
        <p:spPr>
          <a:xfrm rot="0" flipH="0" flipV="0">
            <a:off x="4838700" y="4438650"/>
            <a:ext cx="647700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>
                <a:solidFill>
                  <a:srgbClr val="1C2B28"/>
                </a:solidFill>
                <a:latin typeface="Microsoft YaHei"/>
                <a:ea typeface="Microsoft YaHei"/>
              </a:rPr>
              <a:t>开机第</a:t>
            </a:r>
            <a:r>
              <a:rPr lang="en-US" sz="1125">
                <a:solidFill>
                  <a:srgbClr val="1C2B28"/>
                </a:solidFill>
                <a:latin typeface="Microsoft YaHei"/>
                <a:ea typeface="Microsoft YaHei"/>
              </a:rPr>
              <a:t> 1 </a:t>
            </a:r>
            <a:r>
              <a:rPr lang="zh-CN" sz="1125">
                <a:solidFill>
                  <a:srgbClr val="1C2B28"/>
                </a:solidFill>
                <a:latin typeface="Microsoft YaHei"/>
                <a:ea typeface="Microsoft YaHei"/>
              </a:rPr>
              <a:t>件</a:t>
            </a:r>
            <a:r>
              <a:rPr lang="en-US" sz="1125">
                <a:solidFill>
                  <a:srgbClr val="1C2B28"/>
                </a:solidFill>
                <a:latin typeface="Microsoft YaHei"/>
                <a:ea typeface="Microsoft YaHei"/>
              </a:rPr>
              <a:t> + </a:t>
            </a:r>
            <a:r>
              <a:rPr lang="zh-CN" sz="1125">
                <a:solidFill>
                  <a:srgbClr val="1C2B28"/>
                </a:solidFill>
                <a:latin typeface="Microsoft YaHei"/>
                <a:ea typeface="Microsoft YaHei"/>
              </a:rPr>
              <a:t>稳定后连续</a:t>
            </a:r>
            <a:r>
              <a:rPr lang="en-US" sz="1125">
                <a:solidFill>
                  <a:srgbClr val="1C2B28"/>
                </a:solidFill>
                <a:latin typeface="Microsoft YaHei"/>
                <a:ea typeface="Microsoft YaHei"/>
              </a:rPr>
              <a:t> 3 </a:t>
            </a:r>
            <a:r>
              <a:rPr lang="zh-CN" sz="1125">
                <a:solidFill>
                  <a:srgbClr val="1C2B28"/>
                </a:solidFill>
                <a:latin typeface="Microsoft YaHei"/>
                <a:ea typeface="Microsoft YaHei"/>
              </a:rPr>
              <a:t>件；外观、关键尺寸与光学指标、与限度样板对比、工艺参数记录逐项确认，经负责人签字后方可批量生产。</a:t>
            </a:r>
            <a:endParaRPr/>
          </a:p>
        </p:txBody>
      </p:sp>
      <p:sp>
        <p:nvSpPr>
          <p:cNvPr id="86" name=""/>
          <p:cNvSpPr/>
          <p:nvPr/>
        </p:nvSpPr>
        <p:spPr>
          <a:xfrm rot="0" flipH="0" flipV="0">
            <a:off x="4657725" y="5276850"/>
            <a:ext cx="6896100" cy="1123950"/>
          </a:xfrm>
          <a:prstGeom prst="roundRect">
            <a:avLst>
              <a:gd name="adj" fmla="val 6780"/>
            </a:avLst>
          </a:prstGeom>
          <a:solidFill>
            <a:srgbClr val="C0392B">
              <a:alpha val="7000"/>
            </a:srgbClr>
          </a:solidFill>
          <a:ln/>
        </p:spPr>
        <p:txBody>
          <a:bodyPr/>
          <a:p/>
        </p:txBody>
      </p:sp>
      <p:sp>
        <p:nvSpPr>
          <p:cNvPr id="87" name=""/>
          <p:cNvSpPr/>
          <p:nvPr/>
        </p:nvSpPr>
        <p:spPr>
          <a:xfrm rot="0" flipH="0" flipV="0">
            <a:off x="4657725" y="5276850"/>
            <a:ext cx="6896100" cy="1123950"/>
          </a:xfrm>
          <a:custGeom>
            <a:pathLst>
              <a:path w="724" h="118">
                <a:moveTo>
                  <a:pt x="8" y="0"/>
                </a:moveTo>
                <a:cubicBezTo>
                  <a:pt x="5" y="0"/>
                  <a:pt x="3" y="2"/>
                  <a:pt x="3" y="5"/>
                </a:cubicBezTo>
                <a:lnTo>
                  <a:pt x="3" y="113"/>
                </a:lnTo>
                <a:cubicBezTo>
                  <a:pt x="3" y="115"/>
                  <a:pt x="5" y="117"/>
                  <a:pt x="7" y="118"/>
                </a:cubicBezTo>
                <a:cubicBezTo>
                  <a:pt x="3" y="117"/>
                  <a:pt x="0" y="114"/>
                  <a:pt x="0" y="110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C0392B"/>
          </a:solidFill>
          <a:ln/>
        </p:spPr>
        <p:txBody>
          <a:bodyPr/>
          <a:p/>
        </p:txBody>
      </p:sp>
      <p:sp>
        <p:nvSpPr>
          <p:cNvPr id="88" name="" descr="{&quot;isTemplate&quot;:true,&quot;type&quot;:&quot;text&quot;}"/>
          <p:cNvSpPr txBox="1"/>
          <p:nvPr/>
        </p:nvSpPr>
        <p:spPr>
          <a:xfrm rot="0" flipH="0" flipV="0">
            <a:off x="4867275" y="5429250"/>
            <a:ext cx="644842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C0392B"/>
                </a:solidFill>
                <a:latin typeface="Microsoft YaHei"/>
                <a:ea typeface="Microsoft YaHei"/>
              </a:rPr>
              <a:t>首件不合格</a:t>
            </a:r>
            <a:endParaRPr/>
          </a:p>
        </p:txBody>
      </p:sp>
      <p:sp>
        <p:nvSpPr>
          <p:cNvPr id="89" name="" descr="{&quot;isTemplate&quot;:true,&quot;type&quot;:&quot;text&quot;}"/>
          <p:cNvSpPr txBox="1"/>
          <p:nvPr/>
        </p:nvSpPr>
        <p:spPr>
          <a:xfrm rot="0" flipH="0" flipV="0">
            <a:off x="4867275" y="5695950"/>
            <a:ext cx="6448425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>
                <a:solidFill>
                  <a:srgbClr val="1C2B28"/>
                </a:solidFill>
                <a:latin typeface="Microsoft YaHei"/>
                <a:ea typeface="Microsoft YaHei"/>
              </a:rPr>
              <a:t>立即停机、隔离已产出品、通知工艺查原因，确认有效后才可重新开机；禁止</a:t>
            </a:r>
            <a:r>
              <a:rPr lang="en-US" sz="1125">
                <a:solidFill>
                  <a:srgbClr val="1C2B28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1C2B28"/>
                </a:solidFill>
                <a:latin typeface="Microsoft YaHei"/>
                <a:ea typeface="Microsoft YaHei"/>
              </a:rPr>
              <a:t>再试试看</a:t>
            </a:r>
            <a:r>
              <a:rPr lang="en-US" sz="1125">
                <a:solidFill>
                  <a:srgbClr val="1C2B28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1C2B28"/>
                </a:solidFill>
                <a:latin typeface="Microsoft YaHei"/>
                <a:ea typeface="Microsoft YaHei"/>
              </a:rPr>
              <a:t>式的连续产出。</a:t>
            </a:r>
            <a:endParaRPr/>
          </a:p>
        </p:txBody>
      </p:sp>
      <p:sp>
        <p:nvSpPr>
          <p:cNvPr id="90" name="" descr="{&quot;isTemplate&quot;:true,&quot;type&quot;:&quot;text&quot;}"/>
          <p:cNvSpPr txBox="1"/>
          <p:nvPr/>
        </p:nvSpPr>
        <p:spPr>
          <a:xfrm rot="0" flipH="0" flipV="0">
            <a:off x="666750" y="6477000"/>
            <a:ext cx="14478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5A8A1"/>
                </a:solidFill>
                <a:latin typeface="Microsoft YaHei"/>
                <a:ea typeface="Microsoft YaHei"/>
              </a:rPr>
              <a:t>QC </a:t>
            </a:r>
            <a:r>
              <a:rPr lang="zh-CN" sz="975">
                <a:solidFill>
                  <a:srgbClr val="85A8A1"/>
                </a:solidFill>
                <a:latin typeface="Microsoft YaHei"/>
                <a:ea typeface="Microsoft YaHei"/>
              </a:rPr>
              <a:t>检验实操培训</a:t>
            </a:r>
            <a:r>
              <a:rPr lang="en-US" sz="975">
                <a:solidFill>
                  <a:srgbClr val="85A8A1"/>
                </a:solidFill>
                <a:latin typeface="Microsoft YaHei"/>
                <a:ea typeface="Microsoft YaHei"/>
              </a:rPr>
              <a:t> · </a:t>
            </a:r>
            <a:r>
              <a:rPr lang="zh-CN" sz="975">
                <a:solidFill>
                  <a:srgbClr val="85A8A1"/>
                </a:solidFill>
                <a:latin typeface="Microsoft YaHei"/>
                <a:ea typeface="Microsoft YaHei"/>
              </a:rPr>
              <a:t>品质部</a:t>
            </a:r>
            <a:endParaRPr/>
          </a:p>
        </p:txBody>
      </p:sp>
      <p:sp>
        <p:nvSpPr>
          <p:cNvPr id="91" name="" descr="{&quot;isTemplate&quot;:true,&quot;type&quot;:&quot;text&quot;}"/>
          <p:cNvSpPr txBox="1"/>
          <p:nvPr/>
        </p:nvSpPr>
        <p:spPr>
          <a:xfrm rot="0" flipH="0" flipV="0">
            <a:off x="11153775" y="6477000"/>
            <a:ext cx="3714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5A8A1"/>
                </a:solidFill>
                <a:latin typeface="DIN Alternate"/>
                <a:ea typeface="DIN Alternate"/>
              </a:rPr>
              <a:t>12 / 18</a:t>
            </a:r>
            <a:endParaRPr/>
          </a:p>
        </p:txBody>
      </p:sp>
    </p:spTree>
  </p:cSld>
</p:sld>
</file>

<file path=ppt/slides/slide13.xml><?xml version="1.0" encoding="utf-8"?>
<p:sld xmlns:asvg="http://schemas.microsoft.com/office/drawing/2016/SVG/main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mc:Ignorable="asvg">
  <p:cSld>
    <p:spTree>
      <p:nvGrpSpPr>
        <p:cNvPr id="92" name="" descr="&lt;Slide style={{ width: 1280, height: 720, background: '#FFFFFF', padding: '20px 70px', flexDirection: 'column' }}&gt;&#10;  &lt;Box style={{ height: 96, flexDirection: 'column', justifyContent: 'flex-end', gap: 6 }}&gt;&#10;    &lt;Text style={{ fontSize: 34, fontWeight: 'bold', color: '#10403B' }}&gt;巡检实操：五个必看与异常上报&lt;/Text&gt;&#10;    &lt;Text style={{ fontSize: 16, color: '#6C8280' }}&gt;固定的频次、固定的路线、固定的记录，变化才会被看见&lt;/Text&gt;&#10;  &lt;/Box&gt;&#10;  &lt;Box style={{ height: 10 }} /&gt;&#10;  &lt;Box style={{ height: 540, flexDirection: 'row', gap: 34 }}&gt;&#10;    &lt;Box style={{ width: 386, flexDirection: 'column' }}&gt;&#10;      &lt;Text style={{ fontSize: 20, color: '#1C2B28', lineHeight: 1.7, marginBottom: 20 }}&gt;&#10;        巡检不是走过场。两次巡检之间的所有变化，都只能靠&lt;span style={{ fontWeight: 'bold', color: '#10403B' }}&gt;固定的动作&lt;/span&gt;去发现——频次固定、路线固定、记录方式固定。&#10;      &lt;/Text&gt;&#10;      &lt;Box style={{ flex: 1, background: '#10403B', borderRadius: 10, padding: '22px 24px', flexDirection: 'column' }}&gt;&#10;        &lt;Text style={{ fontSize: 19, fontWeight: 'bold', color: '#FFFFFF', marginBottom: 8 }}&gt;巡检频次与路线&lt;/Text&gt;&#10;        &lt;Text style={{ fontSize: 26, fontWeight: 'bold', color: '#D9822B', marginBottom: 10, fontFamily: '&quot;DIN Alternate&quot;, &quot;Helvetica Neue&quot;, Arial, sans-serif' }}&gt;每 2 小时 1 次&lt;/Text&gt;&#10;        &lt;Text style={{ fontSize: 15, color: 'rgba(255,255,255,0.85)', lineHeight: 1.6 }}&gt;&#10;          或按每 N 片 / 每托盘设置。频次由工艺风险决定，不由忙闲决定。&#10;        &lt;/Text&gt;&#10;        &lt;Box style={{ height: 1, background: 'rgba(255,255,255,0.18)', marginTop: 16, marginBottom: 16 }} /&gt;&#10;        &lt;Text style={{ fontSize: 15, color: 'rgba(255,255,255,0.85)', lineHeight: 1.6 }}&gt;&#10;          路线按工序顺序固定：不走回头路、不跳站；巡检表逐项打勾并签名，异常当场记录时间、机台、批次、现象。&#10;        &lt;/Text&gt;&#10;      &lt;/Box&gt;&#10;    &lt;/Box&gt;&#10;    &lt;Box style={{ flex: 1, flexDirection: 'column', gap: 10 }}&gt;&#10;      &lt;Box style={{ flex: 1, flexDirection: 'row', gap: 14, alignItems: 'center', background: '#ECF4F1', borderRadius: 10, padding: '0 18px' }}&gt;&#10;        &lt;Box style={{ width: 44, height: 44, borderRadius: 10, background: '#FFFFFF', justifyContent: 'center', alignItems: 'center' }}&gt;&#10;          &lt;svg width=&quot;24&quot; height=&quot;24&quot; viewBox=&quot;0 0 24 24&quot;&gt;&#10;            &lt;circle cx=&quot;12&quot; cy=&quot;7.5&quot; r=&quot;4&quot; fill=&quot;#1E7F6E&quot; /&gt;&#10;            &lt;path d=&quot;M4 21 C4 15.6 7.6 13 12 13 C16.4 13 20 15.6 20 21 Z&quot; fill=&quot;#1E7F6E&quot; /&gt;&#10;          &lt;/svg&gt;&#10;        &lt;/Box&gt;&#10;        &lt;Text style={{ fontSize: 18, fontWeight: 'bold', color: '#10403B', width: 58 }}&gt;看人&lt;/Text&gt;&#10;        &lt;Text style={{ flex: 1, fontSize: 15, color: '#6C8280', lineHeight: 1.45 }}&gt;是否按 SOP 操作，是否穿戴无尘帽、手套与工作服&lt;/Text&gt;&#10;      &lt;/Box&gt;&#10;      &lt;Box style={{ flex: 1, flexDirection: 'row', gap: 14, alignItems: 'center', background: '#ECF4F1', borderRadius: 10, padding: '0 18px' }}&gt;&#10;        &lt;Box style={{ width: 44, height: 44, borderRadius: 10, background: '#FFFFFF', justifyContent: 'center', alignItems: 'center' }}&gt;&#10;          &lt;svg width=&quot;24&quot; height=&quot;24&quot; viewBox=&quot;0 0 24 24&quot;&gt;&#10;            &lt;rect x=&quot;10.9&quot; y=&quot;1&quot; width=&quot;2.2&quot; height=&quot;4&quot; fill=&quot;#1E7F6E&quot; /&gt;&#10;            &lt;rect x=&quot;10.9&quot; y=&quot;19&quot; width=&quot;2.2&quot; height=&quot;4&quot; fill=&quot;#1E7F6E&quot; /&gt;&#10;            &lt;rect x=&quot;1&quot; y=&quot;10.9&quot; width=&quot;4&quot; height=&quot;2.2&quot; fill=&quot;#1E7F6E&quot; /&gt;&#10;            &lt;rect x=&quot;19&quot; y=&quot;10.9&quot; width=&quot;4&quot; height=&quot;2.2&quot; fill=&quot;#1E7F6E&quot; /&gt;&#10;            &lt;circle cx=&quot;12&quot; cy=&quot;12&quot; r=&quot;6.6&quot; fill=&quot;none&quot; stroke=&quot;#1E7F6E&quot; strokeWidth=&quot;2.6&quot; /&gt;&#10;            &lt;circle cx=&quot;12&quot; cy=&quot;12&quot; r=&quot;2.4&quot; fill=&quot;#1E7F6E&quot; /&gt;&#10;          &lt;/svg&gt;&#10;        &lt;/Box&gt;&#10;        &lt;Text style={{ fontSize: 18, fontWeight: 'bold', color: '#10403B', width: 58 }}&gt;看机&lt;/Text&gt;&#10;        &lt;Text style={{ flex: 1, fontSize: 15, color: '#6C8280', lineHeight: 1.45 }}&gt;工艺参数是否在窗口内，有无报警与异常声音&lt;/Text&gt;&#10;      &lt;/Box&gt;&#10;      &lt;Box style={{ flex: 1, flexDirection: 'row', gap: 14, alignItems: 'center', background: '#ECF4F1', borderRadius: 10, padding: '0 18px' }}&gt;&#10;        &lt;Box style={{ width: 44, height: 44, borderRadius: 10, background: '#FFFFFF', justifyContent: 'center', alignItems: 'center' }}&gt;&#10;          &lt;svg width=&quot;24&quot; height=&quot;24&quot; viewBox=&quot;0 0 24 24&quot;&gt;&#10;            &lt;rect x=&quot;4.5&quot; y=&quot;4&quot; width=&quot;15&quot; height=&quot;18&quot; rx=&quot;2&quot; fill=&quot;#1E7F6E&quot; /&gt;&#10;            &lt;rect x=&quot;8.5&quot; y=&quot;2&quot; width=&quot;7&quot; height=&quot;4.5&quot; rx=&quot;1.6&quot; fill=&quot;#FFFFFF&quot; /&gt;&#10;            &lt;rect x=&quot;8&quot; y=&quot;11&quot; width=&quot;8&quot; height=&quot;1.8&quot; fill=&quot;#FFFFFF&quot; /&gt;&#10;            &lt;rect x=&quot;8&quot; y=&quot;15&quot; width=&quot;8&quot; height=&quot;1.8&quot; fill=&quot;#FFFFFF&quot; /&gt;&#10;          &lt;/svg&gt;&#10;        &lt;/Box&gt;&#10;        &lt;Text style={{ fontSize: 18, fontWeight: 'bold', color: '#10403B', width: 58 }}&gt;看料&lt;/Text&gt;&#10;        &lt;Text style={{ flex: 1, fontSize: 15, color: '#6C8280', lineHeight: 1.45 }}&gt;在制品状态标识是否正确，有无合格品与不合格品混放&lt;/Text&gt;&#10;      &lt;/Box&gt;&#10;      &lt;Box style={{ flex: 1, flexDirection: 'row', gap: 14, alignItems: 'center', background: '#ECF4F1', borderRadius: 10, padding: '0 18px' }}&gt;&#10;        &lt;Box style={{ width: 44, height: 44, borderRadius: 10, background: '#FFFFFF', justifyContent: 'center', alignItems: 'center' }}&gt;&#10;          &lt;svg width=&quot;24&quot; height=&quot;24&quot; viewBox=&quot;0 0 24 24&quot;&gt;&#10;            &lt;path d=&quot;M6 2 h8 l4 4 v16 h-12 Z&quot; fill=&quot;#1E7F6E&quot; /&gt;&#10;            &lt;rect x=&quot;8.5&quot; y=&quot;11&quot; width=&quot;7&quot; height=&quot;1.6&quot; fill=&quot;#FFFFFF&quot; /&gt;&#10;            &lt;rect x=&quot;8.5&quot; y=&quot;14.5&quot; width=&quot;7&quot; height=&quot;1.6&quot; fill=&quot;#FFFFFF&quot; /&gt;&#10;            &lt;rect x=&quot;8.5&quot; y=&quot;18&quot; width=&quot;4.5&quot; height=&quot;1.6&quot; fill=&quot;#FFFFFF&quot; /&gt;&#10;          &lt;/svg&gt;&#10;        &lt;/Box&gt;&#10;        &lt;Text style={{ fontSize: 18, fontWeight: 'bold', color: '#10403B', width: 58 }}&gt;看法&lt;/Text&gt;&#10;        &lt;Text style={{ flex: 1, fontSize: 15, color: '#6C8280', lineHeight: 1.45 }}&gt;岗位上的作业指导书是否为最新受控版本&lt;/Text&gt;&#10;      &lt;/Box&gt;&#10;      &lt;Box style={{ flex: 1, flexDirection: 'row', gap: 14, alignItems: 'center', background: '#ECF4F1', borderRadius: 10, padding: '0 18px' }}&gt;&#10;        &lt;Box style={{ width: 44, height: 44, borderRadius: 10, background: '#FFFFFF', justifyContent: 'center', alignItems: 'center' }}&gt;&#10;          &lt;svg width=&quot;24&quot; height=&quot;24&quot; viewBox=&quot;0 0 24 24&quot;&gt;&#10;            &lt;path d=&quot;M12 5 C18 5 21.6 12 21.6 12 C21.6 12 18 19 12 19 C6 19 2.4 12 2.4 12 C2.4 12 6 5 12 5 Z&quot; fill=&quot;#1E7F6E&quot; /&gt;&#10;            &lt;circle cx=&quot;12&quot; cy=&quot;12&quot; r=&quot;3.1&quot; fill=&quot;#FFFFFF&quot; /&gt;&#10;          &lt;/svg&gt;&#10;        &lt;/Box&gt;&#10;        &lt;Text style={{ fontSize: 18, fontWeight: 'bold', color: '#10403B', width: 58 }}&gt;看环&lt;/Text&gt;&#10;        &lt;Text style={{ flex: 1, fontSize: 15, color: '#6C8280', lineHeight: 1.45 }}&gt;洁净度、温湿度、照明是否在规定范围内&lt;/Text&gt;&#10;      &lt;/Box&gt;&#10;      &lt;Box style={{ flexDirection: 'row', alignItems: 'center', gap: 12, background: 'rgba(192,57,43,0.07)', borderRadius: 8, padding: '14px 18px', borderLeft: '3px solid #C0392B' }}&gt;&#10;        &lt;Text style={{ fontSize: 14, color: '#C0392B', lineHeight: 1.5 }}&gt;&#10;          发现异常 → 通知班组长 / 工艺 → 挂「待处理」标识 → 追溯自上次合格巡检以来的全部产品。&#10;        &lt;/Text&gt;&#10;      &lt;/Box&gt;&#10;    &lt;/Box&gt;&#10;  &lt;/Box&gt;&#10;  &lt;Box style={{ height: 10 }} /&gt;&#10;  &lt;Box style={{ height: 24, flexDirection: 'row', justifyContent: 'space-between', alignItems: 'center' }}&gt;&#10;    &lt;Text style={{ fontSize: 13, color: '#85A8A1' }}&gt;QC 检验实操培训 · 品质部&lt;/Text&gt;&#10;    &lt;Text style={{ fontSize: 14, color: '#85A8A1', fontFamily: '&quot;DIN Alternate&quot;, &quot;Helvetica Neue&quot;, Arial, sans-serif' }}&gt;13 / 18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94" name="" descr="{&quot;isTemplate&quot;:true,&quot;type&quot;:&quot;text&quot;}"/>
          <p:cNvSpPr txBox="1"/>
          <p:nvPr/>
        </p:nvSpPr>
        <p:spPr>
          <a:xfrm rot="0" flipH="0" flipV="0">
            <a:off x="666750" y="466725"/>
            <a:ext cx="108585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0403B"/>
                </a:solidFill>
                <a:latin typeface="Microsoft YaHei"/>
                <a:ea typeface="Microsoft YaHei"/>
              </a:rPr>
              <a:t>巡检实操：五个必看与异常上报</a:t>
            </a:r>
            <a:endParaRPr/>
          </a:p>
        </p:txBody>
      </p:sp>
      <p:sp>
        <p:nvSpPr>
          <p:cNvPr id="95" name="" descr="{&quot;isTemplate&quot;:true,&quot;type&quot;:&quot;text&quot;}"/>
          <p:cNvSpPr txBox="1"/>
          <p:nvPr/>
        </p:nvSpPr>
        <p:spPr>
          <a:xfrm rot="0" flipH="0" flipV="0">
            <a:off x="666750" y="914400"/>
            <a:ext cx="108585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6C8280"/>
                </a:solidFill>
                <a:latin typeface="Microsoft YaHei"/>
                <a:ea typeface="Microsoft YaHei"/>
              </a:rPr>
              <a:t>固定的频次、固定的路线、固定的记录，变化才会被看见</a:t>
            </a:r>
            <a:endParaRPr/>
          </a:p>
        </p:txBody>
      </p:sp>
      <p:sp>
        <p:nvSpPr>
          <p:cNvPr id="96" name="" descr="{&quot;isTemplate&quot;:true,&quot;type&quot;:&quot;text&quot;}"/>
          <p:cNvSpPr txBox="1"/>
          <p:nvPr/>
        </p:nvSpPr>
        <p:spPr>
          <a:xfrm rot="0" flipH="0" flipV="0">
            <a:off x="666750" y="1200150"/>
            <a:ext cx="3676650" cy="11715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500">
                <a:solidFill>
                  <a:srgbClr val="1C2B28"/>
                </a:solidFill>
                <a:latin typeface="Microsoft YaHei"/>
                <a:ea typeface="Microsoft YaHei"/>
              </a:rPr>
              <a:t>巡检不是走过场。两次巡检之间的所有变化，都只能靠</a:t>
            </a:r>
            <a:r>
              <a:rPr lang="zh-CN" sz="1500" b="1">
                <a:solidFill>
                  <a:srgbClr val="10403B"/>
                </a:solidFill>
                <a:latin typeface="Microsoft YaHei"/>
                <a:ea typeface="Microsoft YaHei"/>
              </a:rPr>
              <a:t>固定的动作</a:t>
            </a:r>
            <a:r>
              <a:rPr lang="zh-CN" sz="1500">
                <a:solidFill>
                  <a:srgbClr val="1C2B28"/>
                </a:solidFill>
                <a:latin typeface="Microsoft YaHei"/>
                <a:ea typeface="Microsoft YaHei"/>
              </a:rPr>
              <a:t>去发现——频次固定、路线固定、记录方式固定。</a:t>
            </a:r>
            <a:endParaRPr/>
          </a:p>
        </p:txBody>
      </p:sp>
      <p:sp>
        <p:nvSpPr>
          <p:cNvPr id="97" name=""/>
          <p:cNvSpPr/>
          <p:nvPr/>
        </p:nvSpPr>
        <p:spPr>
          <a:xfrm rot="0" flipH="0" flipV="0">
            <a:off x="666750" y="2562225"/>
            <a:ext cx="3676650" cy="3781425"/>
          </a:xfrm>
          <a:prstGeom prst="roundRect">
            <a:avLst>
              <a:gd name="adj" fmla="val 2591"/>
            </a:avLst>
          </a:prstGeom>
          <a:solidFill>
            <a:srgbClr val="10403B"/>
          </a:solidFill>
          <a:ln/>
        </p:spPr>
        <p:txBody>
          <a:bodyPr/>
          <a:p/>
        </p:txBody>
      </p:sp>
      <p:sp>
        <p:nvSpPr>
          <p:cNvPr id="98" name="" descr="{&quot;isTemplate&quot;:true,&quot;type&quot;:&quot;text&quot;}"/>
          <p:cNvSpPr txBox="1"/>
          <p:nvPr/>
        </p:nvSpPr>
        <p:spPr>
          <a:xfrm rot="0" flipH="0" flipV="0">
            <a:off x="895350" y="2771775"/>
            <a:ext cx="321945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FFFFFF"/>
                </a:solidFill>
                <a:latin typeface="Microsoft YaHei"/>
                <a:ea typeface="Microsoft YaHei"/>
              </a:rPr>
              <a:t>巡检频次与路线</a:t>
            </a:r>
            <a:endParaRPr/>
          </a:p>
        </p:txBody>
      </p:sp>
      <p:sp>
        <p:nvSpPr>
          <p:cNvPr id="99" name="" descr="{&quot;isTemplate&quot;:true,&quot;type&quot;:&quot;text&quot;}"/>
          <p:cNvSpPr txBox="1"/>
          <p:nvPr/>
        </p:nvSpPr>
        <p:spPr>
          <a:xfrm rot="0" flipH="0" flipV="0">
            <a:off x="895350" y="3067050"/>
            <a:ext cx="321945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D9822B"/>
                </a:solidFill>
                <a:latin typeface="DIN Alternate"/>
                <a:ea typeface="DIN Alternate"/>
              </a:rPr>
              <a:t>每</a:t>
            </a:r>
            <a:r>
              <a:rPr lang="en-US" sz="1950" b="1">
                <a:solidFill>
                  <a:srgbClr val="D9822B"/>
                </a:solidFill>
                <a:latin typeface="DIN Alternate"/>
                <a:ea typeface="DIN Alternate"/>
              </a:rPr>
              <a:t> 2 </a:t>
            </a:r>
            <a:r>
              <a:rPr lang="zh-CN" sz="1950" b="1">
                <a:solidFill>
                  <a:srgbClr val="D9822B"/>
                </a:solidFill>
                <a:latin typeface="DIN Alternate"/>
                <a:ea typeface="DIN Alternate"/>
              </a:rPr>
              <a:t>小时</a:t>
            </a:r>
            <a:r>
              <a:rPr lang="en-US" sz="1950" b="1">
                <a:solidFill>
                  <a:srgbClr val="D9822B"/>
                </a:solidFill>
                <a:latin typeface="DIN Alternate"/>
                <a:ea typeface="DIN Alternate"/>
              </a:rPr>
              <a:t> 1 </a:t>
            </a:r>
            <a:r>
              <a:rPr lang="zh-CN" sz="1950" b="1">
                <a:solidFill>
                  <a:srgbClr val="D9822B"/>
                </a:solidFill>
                <a:latin typeface="DIN Alternate"/>
                <a:ea typeface="DIN Alternate"/>
              </a:rPr>
              <a:t>次</a:t>
            </a:r>
            <a:endParaRPr/>
          </a:p>
        </p:txBody>
      </p:sp>
      <p:sp>
        <p:nvSpPr>
          <p:cNvPr id="100" name="" descr="{&quot;isTemplate&quot;:true,&quot;type&quot;:&quot;text&quot;}"/>
          <p:cNvSpPr txBox="1"/>
          <p:nvPr/>
        </p:nvSpPr>
        <p:spPr>
          <a:xfrm rot="0" flipH="0" flipV="0">
            <a:off x="895350" y="3467100"/>
            <a:ext cx="321945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或按每</a:t>
            </a:r>
            <a:r>
              <a:rPr lang="en-US" sz="1125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 N </a:t>
            </a:r>
            <a:r>
              <a:rPr lang="zh-CN" sz="1125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片</a:t>
            </a:r>
            <a:r>
              <a:rPr lang="en-US" sz="1125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 / </a:t>
            </a:r>
            <a:r>
              <a:rPr lang="zh-CN" sz="1125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每托盘设置。频次由工艺风险决定，不由忙闲决定。</a:t>
            </a:r>
            <a:endParaRPr/>
          </a:p>
        </p:txBody>
      </p:sp>
      <p:sp>
        <p:nvSpPr>
          <p:cNvPr id="101" name=""/>
          <p:cNvSpPr/>
          <p:nvPr/>
        </p:nvSpPr>
        <p:spPr>
          <a:xfrm rot="0" flipH="0" flipV="0">
            <a:off x="895350" y="4171950"/>
            <a:ext cx="3219450" cy="9525"/>
          </a:xfrm>
          <a:prstGeom prst="rect">
            <a:avLst/>
          </a:prstGeom>
          <a:solidFill>
            <a:srgbClr val="FFFFFF">
              <a:alpha val="18000"/>
            </a:srgbClr>
          </a:solidFill>
          <a:ln/>
        </p:spPr>
        <p:txBody>
          <a:bodyPr/>
          <a:p/>
        </p:txBody>
      </p:sp>
      <p:sp>
        <p:nvSpPr>
          <p:cNvPr id="102" name="" descr="{&quot;isTemplate&quot;:true,&quot;type&quot;:&quot;text&quot;}"/>
          <p:cNvSpPr txBox="1"/>
          <p:nvPr/>
        </p:nvSpPr>
        <p:spPr>
          <a:xfrm rot="0" flipH="0" flipV="0">
            <a:off x="895350" y="4333875"/>
            <a:ext cx="3219450" cy="828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路线按工序顺序固定：不走回头路、不跳站；巡检表逐项打勾并签名，异常当场记录时间、机台、批次、现象。</a:t>
            </a:r>
            <a:endParaRPr/>
          </a:p>
        </p:txBody>
      </p:sp>
      <p:sp>
        <p:nvSpPr>
          <p:cNvPr id="103" name=""/>
          <p:cNvSpPr/>
          <p:nvPr/>
        </p:nvSpPr>
        <p:spPr>
          <a:xfrm rot="0" flipH="0" flipV="0">
            <a:off x="4667250" y="1200150"/>
            <a:ext cx="6858000" cy="828675"/>
          </a:xfrm>
          <a:prstGeom prst="roundRect">
            <a:avLst>
              <a:gd name="adj" fmla="val 11494"/>
            </a:avLst>
          </a:prstGeom>
          <a:solidFill>
            <a:srgbClr val="ECF4F1"/>
          </a:solidFill>
          <a:ln/>
        </p:spPr>
        <p:txBody>
          <a:bodyPr/>
          <a:p/>
        </p:txBody>
      </p:sp>
      <p:sp>
        <p:nvSpPr>
          <p:cNvPr id="104" name=""/>
          <p:cNvSpPr/>
          <p:nvPr/>
        </p:nvSpPr>
        <p:spPr>
          <a:xfrm rot="0" flipH="0" flipV="0">
            <a:off x="4838700" y="1409700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10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4933950" y="1504950"/>
            <a:ext cx="228600" cy="228600"/>
          </a:xfrm>
          <a:prstGeom prst="rect">
            <a:avLst/>
          </a:prstGeom>
          <a:ln/>
        </p:spPr>
      </p:pic>
      <p:sp>
        <p:nvSpPr>
          <p:cNvPr id="106" name="" descr="{&quot;isTemplate&quot;:true,&quot;type&quot;:&quot;text&quot;}"/>
          <p:cNvSpPr txBox="1"/>
          <p:nvPr/>
        </p:nvSpPr>
        <p:spPr>
          <a:xfrm rot="0" flipH="0" flipV="0">
            <a:off x="5391150" y="1514475"/>
            <a:ext cx="5524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0403B"/>
                </a:solidFill>
                <a:latin typeface="Microsoft YaHei"/>
                <a:ea typeface="Microsoft YaHei"/>
              </a:rPr>
              <a:t>看人</a:t>
            </a:r>
            <a:endParaRPr/>
          </a:p>
        </p:txBody>
      </p:sp>
      <p:sp>
        <p:nvSpPr>
          <p:cNvPr id="107" name="" descr="{&quot;isTemplate&quot;:true,&quot;type&quot;:&quot;text&quot;}"/>
          <p:cNvSpPr txBox="1"/>
          <p:nvPr/>
        </p:nvSpPr>
        <p:spPr>
          <a:xfrm rot="0" flipH="0" flipV="0">
            <a:off x="6076950" y="1485900"/>
            <a:ext cx="5276850" cy="2571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125">
                <a:solidFill>
                  <a:srgbClr val="6C8280"/>
                </a:solidFill>
                <a:latin typeface="Microsoft YaHei"/>
                <a:ea typeface="Microsoft YaHei"/>
              </a:rPr>
              <a:t>是否按</a:t>
            </a:r>
            <a:r>
              <a:rPr lang="en-US" sz="1125">
                <a:solidFill>
                  <a:srgbClr val="6C8280"/>
                </a:solidFill>
                <a:latin typeface="Microsoft YaHei"/>
                <a:ea typeface="Microsoft YaHei"/>
              </a:rPr>
              <a:t> SOP </a:t>
            </a:r>
            <a:r>
              <a:rPr lang="zh-CN" sz="1125">
                <a:solidFill>
                  <a:srgbClr val="6C8280"/>
                </a:solidFill>
                <a:latin typeface="Microsoft YaHei"/>
                <a:ea typeface="Microsoft YaHei"/>
              </a:rPr>
              <a:t>操作，是否穿戴无尘帽、手套与工作服</a:t>
            </a:r>
            <a:endParaRPr/>
          </a:p>
        </p:txBody>
      </p:sp>
      <p:sp>
        <p:nvSpPr>
          <p:cNvPr id="108" name=""/>
          <p:cNvSpPr/>
          <p:nvPr/>
        </p:nvSpPr>
        <p:spPr>
          <a:xfrm rot="0" flipH="0" flipV="0">
            <a:off x="4667250" y="2124075"/>
            <a:ext cx="6858000" cy="828675"/>
          </a:xfrm>
          <a:prstGeom prst="roundRect">
            <a:avLst>
              <a:gd name="adj" fmla="val 11494"/>
            </a:avLst>
          </a:prstGeom>
          <a:solidFill>
            <a:srgbClr val="ECF4F1"/>
          </a:solidFill>
          <a:ln/>
        </p:spPr>
        <p:txBody>
          <a:bodyPr/>
          <a:p/>
        </p:txBody>
      </p:sp>
      <p:sp>
        <p:nvSpPr>
          <p:cNvPr id="109" name=""/>
          <p:cNvSpPr/>
          <p:nvPr/>
        </p:nvSpPr>
        <p:spPr>
          <a:xfrm rot="0" flipH="0" flipV="0">
            <a:off x="4838700" y="233362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110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4933950" y="2428875"/>
            <a:ext cx="228600" cy="228600"/>
          </a:xfrm>
          <a:prstGeom prst="rect">
            <a:avLst/>
          </a:prstGeom>
          <a:ln/>
        </p:spPr>
      </p:pic>
      <p:sp>
        <p:nvSpPr>
          <p:cNvPr id="111" name="" descr="{&quot;isTemplate&quot;:true,&quot;type&quot;:&quot;text&quot;}"/>
          <p:cNvSpPr txBox="1"/>
          <p:nvPr/>
        </p:nvSpPr>
        <p:spPr>
          <a:xfrm rot="0" flipH="0" flipV="0">
            <a:off x="5391150" y="2438400"/>
            <a:ext cx="5524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0403B"/>
                </a:solidFill>
                <a:latin typeface="Microsoft YaHei"/>
                <a:ea typeface="Microsoft YaHei"/>
              </a:rPr>
              <a:t>看机</a:t>
            </a:r>
            <a:endParaRPr/>
          </a:p>
        </p:txBody>
      </p:sp>
      <p:sp>
        <p:nvSpPr>
          <p:cNvPr id="112" name="" descr="{&quot;isTemplate&quot;:true,&quot;type&quot;:&quot;text&quot;}"/>
          <p:cNvSpPr txBox="1"/>
          <p:nvPr/>
        </p:nvSpPr>
        <p:spPr>
          <a:xfrm rot="0" flipH="0" flipV="0">
            <a:off x="6076950" y="2409825"/>
            <a:ext cx="5276850" cy="2571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125">
                <a:solidFill>
                  <a:srgbClr val="6C8280"/>
                </a:solidFill>
                <a:latin typeface="Microsoft YaHei"/>
                <a:ea typeface="Microsoft YaHei"/>
              </a:rPr>
              <a:t>工艺参数是否在窗口内，有无报警与异常声音</a:t>
            </a:r>
            <a:endParaRPr/>
          </a:p>
        </p:txBody>
      </p:sp>
      <p:sp>
        <p:nvSpPr>
          <p:cNvPr id="113" name=""/>
          <p:cNvSpPr/>
          <p:nvPr/>
        </p:nvSpPr>
        <p:spPr>
          <a:xfrm rot="0" flipH="0" flipV="0">
            <a:off x="4667250" y="3048000"/>
            <a:ext cx="6858000" cy="838200"/>
          </a:xfrm>
          <a:prstGeom prst="roundRect">
            <a:avLst>
              <a:gd name="adj" fmla="val 11364"/>
            </a:avLst>
          </a:prstGeom>
          <a:solidFill>
            <a:srgbClr val="ECF4F1"/>
          </a:solidFill>
          <a:ln/>
        </p:spPr>
        <p:txBody>
          <a:bodyPr/>
          <a:p/>
        </p:txBody>
      </p:sp>
      <p:sp>
        <p:nvSpPr>
          <p:cNvPr id="114" name=""/>
          <p:cNvSpPr/>
          <p:nvPr/>
        </p:nvSpPr>
        <p:spPr>
          <a:xfrm rot="0" flipH="0" flipV="0">
            <a:off x="4838700" y="3257550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11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4933950" y="3352800"/>
            <a:ext cx="228600" cy="228600"/>
          </a:xfrm>
          <a:prstGeom prst="rect">
            <a:avLst/>
          </a:prstGeom>
          <a:ln/>
        </p:spPr>
      </p:pic>
      <p:sp>
        <p:nvSpPr>
          <p:cNvPr id="116" name="" descr="{&quot;isTemplate&quot;:true,&quot;type&quot;:&quot;text&quot;}"/>
          <p:cNvSpPr txBox="1"/>
          <p:nvPr/>
        </p:nvSpPr>
        <p:spPr>
          <a:xfrm rot="0" flipH="0" flipV="0">
            <a:off x="5391150" y="3362325"/>
            <a:ext cx="5524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0403B"/>
                </a:solidFill>
                <a:latin typeface="Microsoft YaHei"/>
                <a:ea typeface="Microsoft YaHei"/>
              </a:rPr>
              <a:t>看料</a:t>
            </a:r>
            <a:endParaRPr/>
          </a:p>
        </p:txBody>
      </p:sp>
      <p:sp>
        <p:nvSpPr>
          <p:cNvPr id="117" name="" descr="{&quot;isTemplate&quot;:true,&quot;type&quot;:&quot;text&quot;}"/>
          <p:cNvSpPr txBox="1"/>
          <p:nvPr/>
        </p:nvSpPr>
        <p:spPr>
          <a:xfrm rot="0" flipH="0" flipV="0">
            <a:off x="6076950" y="3343275"/>
            <a:ext cx="5276850" cy="2571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125">
                <a:solidFill>
                  <a:srgbClr val="6C8280"/>
                </a:solidFill>
                <a:latin typeface="Microsoft YaHei"/>
                <a:ea typeface="Microsoft YaHei"/>
              </a:rPr>
              <a:t>在制品状态标识是否正确，有无合格品与不合格品混放</a:t>
            </a:r>
            <a:endParaRPr/>
          </a:p>
        </p:txBody>
      </p:sp>
      <p:sp>
        <p:nvSpPr>
          <p:cNvPr id="118" name=""/>
          <p:cNvSpPr/>
          <p:nvPr/>
        </p:nvSpPr>
        <p:spPr>
          <a:xfrm rot="0" flipH="0" flipV="0">
            <a:off x="4667250" y="3981450"/>
            <a:ext cx="6858000" cy="828675"/>
          </a:xfrm>
          <a:prstGeom prst="roundRect">
            <a:avLst>
              <a:gd name="adj" fmla="val 11494"/>
            </a:avLst>
          </a:prstGeom>
          <a:solidFill>
            <a:srgbClr val="ECF4F1"/>
          </a:solidFill>
          <a:ln/>
        </p:spPr>
        <p:txBody>
          <a:bodyPr/>
          <a:p/>
        </p:txBody>
      </p:sp>
      <p:sp>
        <p:nvSpPr>
          <p:cNvPr id="119" name=""/>
          <p:cNvSpPr/>
          <p:nvPr/>
        </p:nvSpPr>
        <p:spPr>
          <a:xfrm rot="0" flipH="0" flipV="0">
            <a:off x="4838700" y="4191000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120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4"/>
              </a:ext>
            </a:extLst>
          </a:blip>
          <a:stretch>
            <a:fillRect/>
          </a:stretch>
        </p:blipFill>
        <p:spPr>
          <a:xfrm rot="0" flipH="0" flipV="0">
            <a:off x="4933950" y="4286250"/>
            <a:ext cx="228600" cy="228600"/>
          </a:xfrm>
          <a:prstGeom prst="rect">
            <a:avLst/>
          </a:prstGeom>
          <a:ln/>
        </p:spPr>
      </p:pic>
      <p:sp>
        <p:nvSpPr>
          <p:cNvPr id="121" name="" descr="{&quot;isTemplate&quot;:true,&quot;type&quot;:&quot;text&quot;}"/>
          <p:cNvSpPr txBox="1"/>
          <p:nvPr/>
        </p:nvSpPr>
        <p:spPr>
          <a:xfrm rot="0" flipH="0" flipV="0">
            <a:off x="5391150" y="4295775"/>
            <a:ext cx="5524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0403B"/>
                </a:solidFill>
                <a:latin typeface="Microsoft YaHei"/>
                <a:ea typeface="Microsoft YaHei"/>
              </a:rPr>
              <a:t>看法</a:t>
            </a:r>
            <a:endParaRPr/>
          </a:p>
        </p:txBody>
      </p:sp>
      <p:sp>
        <p:nvSpPr>
          <p:cNvPr id="122" name="" descr="{&quot;isTemplate&quot;:true,&quot;type&quot;:&quot;text&quot;}"/>
          <p:cNvSpPr txBox="1"/>
          <p:nvPr/>
        </p:nvSpPr>
        <p:spPr>
          <a:xfrm rot="0" flipH="0" flipV="0">
            <a:off x="6076950" y="4267200"/>
            <a:ext cx="5276850" cy="2571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125">
                <a:solidFill>
                  <a:srgbClr val="6C8280"/>
                </a:solidFill>
                <a:latin typeface="Microsoft YaHei"/>
                <a:ea typeface="Microsoft YaHei"/>
              </a:rPr>
              <a:t>岗位上的作业指导书是否为最新受控版本</a:t>
            </a:r>
            <a:endParaRPr/>
          </a:p>
        </p:txBody>
      </p:sp>
      <p:sp>
        <p:nvSpPr>
          <p:cNvPr id="123" name=""/>
          <p:cNvSpPr/>
          <p:nvPr/>
        </p:nvSpPr>
        <p:spPr>
          <a:xfrm rot="0" flipH="0" flipV="0">
            <a:off x="4667250" y="4905375"/>
            <a:ext cx="6858000" cy="828675"/>
          </a:xfrm>
          <a:prstGeom prst="roundRect">
            <a:avLst>
              <a:gd name="adj" fmla="val 11494"/>
            </a:avLst>
          </a:prstGeom>
          <a:solidFill>
            <a:srgbClr val="ECF4F1"/>
          </a:solidFill>
          <a:ln/>
        </p:spPr>
        <p:txBody>
          <a:bodyPr/>
          <a:p/>
        </p:txBody>
      </p:sp>
      <p:sp>
        <p:nvSpPr>
          <p:cNvPr id="124" name=""/>
          <p:cNvSpPr/>
          <p:nvPr/>
        </p:nvSpPr>
        <p:spPr>
          <a:xfrm rot="0" flipH="0" flipV="0">
            <a:off x="4838700" y="511492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12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5"/>
              </a:ext>
            </a:extLst>
          </a:blip>
          <a:stretch>
            <a:fillRect/>
          </a:stretch>
        </p:blipFill>
        <p:spPr>
          <a:xfrm rot="0" flipH="0" flipV="0">
            <a:off x="4933950" y="5210175"/>
            <a:ext cx="228600" cy="228600"/>
          </a:xfrm>
          <a:prstGeom prst="rect">
            <a:avLst/>
          </a:prstGeom>
          <a:ln/>
        </p:spPr>
      </p:pic>
      <p:sp>
        <p:nvSpPr>
          <p:cNvPr id="126" name="" descr="{&quot;isTemplate&quot;:true,&quot;type&quot;:&quot;text&quot;}"/>
          <p:cNvSpPr txBox="1"/>
          <p:nvPr/>
        </p:nvSpPr>
        <p:spPr>
          <a:xfrm rot="0" flipH="0" flipV="0">
            <a:off x="5391150" y="5219700"/>
            <a:ext cx="5524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0403B"/>
                </a:solidFill>
                <a:latin typeface="Microsoft YaHei"/>
                <a:ea typeface="Microsoft YaHei"/>
              </a:rPr>
              <a:t>看环</a:t>
            </a:r>
            <a:endParaRPr/>
          </a:p>
        </p:txBody>
      </p:sp>
      <p:sp>
        <p:nvSpPr>
          <p:cNvPr id="127" name="" descr="{&quot;isTemplate&quot;:true,&quot;type&quot;:&quot;text&quot;}"/>
          <p:cNvSpPr txBox="1"/>
          <p:nvPr/>
        </p:nvSpPr>
        <p:spPr>
          <a:xfrm rot="0" flipH="0" flipV="0">
            <a:off x="6076950" y="5191125"/>
            <a:ext cx="5276850" cy="2571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125">
                <a:solidFill>
                  <a:srgbClr val="6C8280"/>
                </a:solidFill>
                <a:latin typeface="Microsoft YaHei"/>
                <a:ea typeface="Microsoft YaHei"/>
              </a:rPr>
              <a:t>洁净度、温湿度、照明是否在规定范围内</a:t>
            </a:r>
            <a:endParaRPr/>
          </a:p>
        </p:txBody>
      </p:sp>
      <p:sp>
        <p:nvSpPr>
          <p:cNvPr id="128" name=""/>
          <p:cNvSpPr/>
          <p:nvPr/>
        </p:nvSpPr>
        <p:spPr>
          <a:xfrm rot="0" flipH="0" flipV="0">
            <a:off x="4695825" y="5829300"/>
            <a:ext cx="6858000" cy="514350"/>
          </a:xfrm>
          <a:prstGeom prst="roundRect">
            <a:avLst>
              <a:gd name="adj" fmla="val 14815"/>
            </a:avLst>
          </a:prstGeom>
          <a:solidFill>
            <a:srgbClr val="C0392B">
              <a:alpha val="7000"/>
            </a:srgbClr>
          </a:solidFill>
          <a:ln/>
        </p:spPr>
        <p:txBody>
          <a:bodyPr/>
          <a:p/>
        </p:txBody>
      </p:sp>
      <p:sp>
        <p:nvSpPr>
          <p:cNvPr id="129" name=""/>
          <p:cNvSpPr/>
          <p:nvPr/>
        </p:nvSpPr>
        <p:spPr>
          <a:xfrm rot="0" flipH="0" flipV="0">
            <a:off x="4695825" y="5829300"/>
            <a:ext cx="6858000" cy="514350"/>
          </a:xfrm>
          <a:custGeom>
            <a:pathLst>
              <a:path w="720" h="54">
                <a:moveTo>
                  <a:pt x="8" y="0"/>
                </a:moveTo>
                <a:cubicBezTo>
                  <a:pt x="5" y="0"/>
                  <a:pt x="3" y="2"/>
                  <a:pt x="3" y="5"/>
                </a:cubicBezTo>
                <a:lnTo>
                  <a:pt x="3" y="49"/>
                </a:lnTo>
                <a:cubicBezTo>
                  <a:pt x="3" y="51"/>
                  <a:pt x="5" y="53"/>
                  <a:pt x="7" y="54"/>
                </a:cubicBezTo>
                <a:cubicBezTo>
                  <a:pt x="3" y="53"/>
                  <a:pt x="0" y="50"/>
                  <a:pt x="0" y="46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C0392B"/>
          </a:solidFill>
          <a:ln/>
        </p:spPr>
        <p:txBody>
          <a:bodyPr/>
          <a:p/>
        </p:txBody>
      </p:sp>
      <p:sp>
        <p:nvSpPr>
          <p:cNvPr id="130" name="" descr="{&quot;isTemplate&quot;:true,&quot;type&quot;:&quot;text&quot;}"/>
          <p:cNvSpPr txBox="1"/>
          <p:nvPr/>
        </p:nvSpPr>
        <p:spPr>
          <a:xfrm rot="0" flipH="0" flipV="0">
            <a:off x="4867275" y="5962650"/>
            <a:ext cx="5543550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50">
                <a:solidFill>
                  <a:srgbClr val="C0392B"/>
                </a:solidFill>
                <a:latin typeface="Microsoft YaHei"/>
                <a:ea typeface="Microsoft YaHei"/>
              </a:rPr>
              <a:t>发现异常</a:t>
            </a:r>
            <a:r>
              <a:rPr lang="en-US" sz="1050">
                <a:solidFill>
                  <a:srgbClr val="C0392B"/>
                </a:solidFill>
                <a:latin typeface="Microsoft YaHei"/>
                <a:ea typeface="Microsoft YaHei"/>
              </a:rPr>
              <a:t> → </a:t>
            </a:r>
            <a:r>
              <a:rPr lang="zh-CN" sz="1050">
                <a:solidFill>
                  <a:srgbClr val="C0392B"/>
                </a:solidFill>
                <a:latin typeface="Microsoft YaHei"/>
                <a:ea typeface="Microsoft YaHei"/>
              </a:rPr>
              <a:t>通知班组长</a:t>
            </a:r>
            <a:r>
              <a:rPr lang="en-US" sz="1050">
                <a:solidFill>
                  <a:srgbClr val="C0392B"/>
                </a:solidFill>
                <a:latin typeface="Microsoft YaHei"/>
                <a:ea typeface="Microsoft YaHei"/>
              </a:rPr>
              <a:t> / </a:t>
            </a:r>
            <a:r>
              <a:rPr lang="zh-CN" sz="1050">
                <a:solidFill>
                  <a:srgbClr val="C0392B"/>
                </a:solidFill>
                <a:latin typeface="Microsoft YaHei"/>
                <a:ea typeface="Microsoft YaHei"/>
              </a:rPr>
              <a:t>工艺</a:t>
            </a:r>
            <a:r>
              <a:rPr lang="en-US" sz="1050">
                <a:solidFill>
                  <a:srgbClr val="C0392B"/>
                </a:solidFill>
                <a:latin typeface="Microsoft YaHei"/>
                <a:ea typeface="Microsoft YaHei"/>
              </a:rPr>
              <a:t> → </a:t>
            </a:r>
            <a:r>
              <a:rPr lang="zh-CN" sz="1050">
                <a:solidFill>
                  <a:srgbClr val="C0392B"/>
                </a:solidFill>
                <a:latin typeface="Microsoft YaHei"/>
                <a:ea typeface="Microsoft YaHei"/>
              </a:rPr>
              <a:t>挂「待处理」标识</a:t>
            </a:r>
            <a:r>
              <a:rPr lang="en-US" sz="1050">
                <a:solidFill>
                  <a:srgbClr val="C0392B"/>
                </a:solidFill>
                <a:latin typeface="Microsoft YaHei"/>
                <a:ea typeface="Microsoft YaHei"/>
              </a:rPr>
              <a:t> → </a:t>
            </a:r>
            <a:r>
              <a:rPr lang="zh-CN" sz="1050">
                <a:solidFill>
                  <a:srgbClr val="C0392B"/>
                </a:solidFill>
                <a:latin typeface="Microsoft YaHei"/>
                <a:ea typeface="Microsoft YaHei"/>
              </a:rPr>
              <a:t>追溯自上次合格巡检以来的全部产品。</a:t>
            </a:r>
            <a:endParaRPr/>
          </a:p>
        </p:txBody>
      </p:sp>
      <p:sp>
        <p:nvSpPr>
          <p:cNvPr id="131" name="" descr="{&quot;isTemplate&quot;:true,&quot;type&quot;:&quot;text&quot;}"/>
          <p:cNvSpPr txBox="1"/>
          <p:nvPr/>
        </p:nvSpPr>
        <p:spPr>
          <a:xfrm rot="0" flipH="0" flipV="0">
            <a:off x="666750" y="6477000"/>
            <a:ext cx="14478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5A8A1"/>
                </a:solidFill>
                <a:latin typeface="Microsoft YaHei"/>
                <a:ea typeface="Microsoft YaHei"/>
              </a:rPr>
              <a:t>QC </a:t>
            </a:r>
            <a:r>
              <a:rPr lang="zh-CN" sz="975">
                <a:solidFill>
                  <a:srgbClr val="85A8A1"/>
                </a:solidFill>
                <a:latin typeface="Microsoft YaHei"/>
                <a:ea typeface="Microsoft YaHei"/>
              </a:rPr>
              <a:t>检验实操培训</a:t>
            </a:r>
            <a:r>
              <a:rPr lang="en-US" sz="975">
                <a:solidFill>
                  <a:srgbClr val="85A8A1"/>
                </a:solidFill>
                <a:latin typeface="Microsoft YaHei"/>
                <a:ea typeface="Microsoft YaHei"/>
              </a:rPr>
              <a:t> · </a:t>
            </a:r>
            <a:r>
              <a:rPr lang="zh-CN" sz="975">
                <a:solidFill>
                  <a:srgbClr val="85A8A1"/>
                </a:solidFill>
                <a:latin typeface="Microsoft YaHei"/>
                <a:ea typeface="Microsoft YaHei"/>
              </a:rPr>
              <a:t>品质部</a:t>
            </a:r>
            <a:endParaRPr/>
          </a:p>
        </p:txBody>
      </p:sp>
      <p:sp>
        <p:nvSpPr>
          <p:cNvPr id="132" name="" descr="{&quot;isTemplate&quot;:true,&quot;type&quot;:&quot;text&quot;}"/>
          <p:cNvSpPr txBox="1"/>
          <p:nvPr/>
        </p:nvSpPr>
        <p:spPr>
          <a:xfrm rot="0" flipH="0" flipV="0">
            <a:off x="11153775" y="6477000"/>
            <a:ext cx="3714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5A8A1"/>
                </a:solidFill>
                <a:latin typeface="DIN Alternate"/>
                <a:ea typeface="DIN Alternate"/>
              </a:rPr>
              <a:t>13 / 18</a:t>
            </a:r>
            <a:endParaRPr/>
          </a:p>
        </p:txBody>
      </p:sp>
    </p:spTree>
  </p:cSld>
</p:sld>
</file>

<file path=ppt/slides/slide14.xml><?xml version="1.0" encoding="utf-8"?>
<p:sld xmlns:asvg="http://schemas.microsoft.com/office/drawing/2016/SVG/main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mc:Ignorable="asvg">
  <p:cSld>
    <p:spTree>
      <p:nvGrpSpPr>
        <p:cNvPr id="133" name="" descr="&lt;Slide style={{ width: 1280, height: 720, background: '#FFFFFF', padding: '20px 70px', flexDirection: 'column' }}&gt;&#10;  &lt;Box style={{ height: 96, flexDirection: 'column', justifyContent: 'flex-end', gap: 6 }}&gt;&#10;    &lt;Text style={{ fontSize: 34, fontWeight: 'bold', color: '#10403B' }}&gt;Cpk 大于 1.33，才叫制程受控&lt;/Text&gt;&#10;    &lt;Text style={{ fontSize: 16, color: '#6C8280' }}&gt;合格率是事后，Cpk 是事前——别让全绿的合格率掩盖正在漂移的制程&lt;/Text&gt;&#10;  &lt;/Box&gt;&#10;  &lt;Box style={{ height: 10 }} /&gt;&#10;  &lt;Box style={{ height: 540, flexDirection: 'row', gap: 40 }}&gt;&#10;    &lt;Box style={{ width: 452, flexDirection: 'column' }}&gt;&#10;      &lt;Text style={{ fontSize: 16, color: '#85A8A1', marginBottom: 6 }}&gt;制程能力指数门槛&lt;/Text&gt;&#10;      &lt;Text style={{ fontSize: 30, fontWeight: 'bold', color: '#10403B', marginBottom: -6, fontFamily: '&quot;DIN Alternate&quot;, &quot;Helvetica Neue&quot;, Arial, sans-serif' }}&gt;Cpk ≥&lt;/Text&gt;&#10;      &lt;Text style={{ fontSize: 140, fontWeight: 'bold', color: '#D9822B', lineHeight: 1.05, fontFamily: '&quot;DIN Alternate&quot;, &quot;Helvetica Neue&quot;, Arial, sans-serif' }}&gt;1.33&lt;/Text&gt;&#10;      &lt;Text style={{ fontSize: 20, fontWeight: 'bold', color: '#10403B', marginTop: 8, marginBottom: 18 }}&gt;这是制程受控的基本门槛&lt;/Text&gt;&#10;      &lt;Text style={{ fontSize: 17, color: '#1C2B28', lineHeight: 1.7 }}&gt;&#10;        合格率是&quot;事后&quot;的结果，Cpk 是&quot;事前&quot;的预警。一批全合格，制程也可能正悄悄向规格边界漂移——只看合格率，会把这个风险完全盖住。&#10;      &lt;/Text&gt;&#10;      &lt;Box style={{ marginTop: 'auto', background: '#ECF4F1', borderRadius: 10, padding: '16px 20px' }}&gt;&#10;        &lt;Text style={{ fontSize: 15, color: '#10403B', lineHeight: 1.7 }}&gt;&#10;          &lt;span style={{ fontWeight: 'bold' }}&gt;Cpk 不达标时的三步：&lt;/span&gt;&lt;br /&gt;&#10;          ① 查中心偏移 → 调机对中　② 查变异 → 换料 / 保养　③ 复核确认&#10;        &lt;/Text&gt;&#10;      &lt;/Box&gt;&#10;    &lt;/Box&gt;&#10;    &lt;Box style={{ flex: 1, flexDirection: 'column' }}&gt;&#10;      &lt;Box style={{ flexDirection: 'row', gap: 14, marginBottom: 14 }}&gt;&#10;        &lt;Box style={{ flex: 1, background: '#FFFFFF', border: '1px solid #ECF4F1', borderRadius: 10, padding: '14px 18px' }}&gt;&#10;          &lt;Text style={{ fontSize: 18, fontWeight: 'bold', color: '#1E7F6E', marginBottom: 4 }}&gt;Cp · 只看精度够不够&lt;/Text&gt;&#10;          &lt;Text style={{ fontSize: 14, color: '#6C8280', lineHeight: 1.5 }}&gt;规格宽度 ÷ 6σ，不考虑中心偏移&lt;/Text&gt;&#10;        &lt;/Box&gt;&#10;        &lt;Box style={{ flex: 1, background: '#10403B', borderRadius: 10, padding: '14px 18px' }}&gt;&#10;          &lt;Text style={{ fontSize: 18, fontWeight: 'bold', color: '#FFFFFF', marginBottom: 4 }}&gt;Cpk · 还看偏不偏&lt;/Text&gt;&#10;          &lt;Text style={{ fontSize: 14, color: 'rgba(255,255,255,0.8)', lineHeight: 1.5 }}&gt;同时考虑中心偏移，取更差的一侧&lt;/Text&gt;&#10;        &lt;/Box&gt;&#10;      &lt;/Box&gt;&#10;      &lt;Box style={{ background: '#ECF4F1', borderRadius: 10, padding: '16px 18px', marginBottom: 14 }}&gt;&#10;        &lt;svg width=&quot;556&quot; height=&quot;200&quot; viewBox=&quot;0 0 556 200&quot;&gt;&#10;          &lt;line x1=&quot;24&quot; y1=&quot;34&quot; x2=&quot;496&quot; y2=&quot;34&quot; stroke=&quot;#C0392B&quot; strokeWidth=&quot;1.5&quot; strokeDasharray=&quot;6 4&quot; /&gt;&#10;          &lt;text x=&quot;504&quot; y=&quot;38&quot; fontSize=&quot;11&quot; fill=&quot;#C0392B&quot;&gt;UCL&lt;/text&gt;&#10;          &lt;line x1=&quot;24&quot; y1=&quot;100&quot; x2=&quot;496&quot; y2=&quot;100&quot; stroke=&quot;#1E7F6E&quot; strokeWidth=&quot;1.5&quot; /&gt;&#10;          &lt;text x=&quot;504&quot; y=&quot;104&quot; fontSize=&quot;11&quot; fill=&quot;#1E7F6E&quot;&gt;CL&lt;/text&gt;&#10;          &lt;line x1=&quot;24&quot; y1=&quot;166&quot; x2=&quot;496&quot; y2=&quot;166&quot; stroke=&quot;#C0392B&quot; strokeWidth=&quot;1.5&quot; strokeDasharray=&quot;6 4&quot; /&gt;&#10;          &lt;text x=&quot;504&quot; y=&quot;170&quot; fontSize=&quot;11&quot; fill=&quot;#C0392B&quot;&gt;LCL&lt;/text&gt;&#10;          &lt;polyline points=&quot;40,104 80,92 120,108 160,96 200,112 240,98 280,86 320,102 360,90 400,22 440,118 480,96&quot; fill=&quot;none&quot; stroke=&quot;#10403B&quot; strokeWidth=&quot;2&quot; /&gt;&#10;          &lt;circle cx=&quot;40&quot; cy=&quot;104&quot; r=&quot;4&quot; fill=&quot;#10403B&quot; /&gt;&#10;          &lt;circle cx=&quot;80&quot; cy=&quot;92&quot; r=&quot;4&quot; fill=&quot;#10403B&quot; /&gt;&#10;          &lt;circle cx=&quot;120&quot; cy=&quot;108&quot; r=&quot;4&quot; fill=&quot;#10403B&quot; /&gt;&#10;          &lt;circle cx=&quot;160&quot; cy=&quot;96&quot; r=&quot;4&quot; fill=&quot;#10403B&quot; /&gt;&#10;          &lt;circle cx=&quot;200&quot; cy=&quot;112&quot; r=&quot;4&quot; fill=&quot;#10403B&quot; /&gt;&#10;          &lt;circle cx=&quot;240&quot; cy=&quot;98&quot; r=&quot;4&quot; fill=&quot;#10403B&quot; /&gt;&#10;          &lt;circle cx=&quot;280&quot; cy=&quot;86&quot; r=&quot;4&quot; fill=&quot;#10403B&quot; /&gt;&#10;          &lt;circle cx=&quot;320&quot; cy=&quot;102&quot; r=&quot;4&quot; fill=&quot;#10403B&quot; /&gt;&#10;          &lt;circle cx=&quot;360&quot; cy=&quot;90&quot; r=&quot;4&quot; fill=&quot;#10403B&quot; /&gt;&#10;          &lt;circle cx=&quot;400&quot; cy=&quot;22&quot; r=&quot;5.5&quot; fill=&quot;#C0392B&quot; /&gt;&#10;          &lt;circle cx=&quot;440&quot; cy=&quot;118&quot; r=&quot;4&quot; fill=&quot;#10403B&quot; /&gt;&#10;          &lt;circle cx=&quot;480&quot; cy=&quot;96&quot; r=&quot;4&quot; fill=&quot;#10403B&quot; /&gt;&#10;          &lt;text x=&quot;28&quot; y=&quot;18&quot; fontSize=&quot;11&quot; fill=&quot;#C0392B&quot;&gt;超出控制限 → 判异，立即停机上报&lt;/text&gt;&#10;        &lt;/svg&gt;&#10;      &lt;/Box&gt;&#10;      &lt;Text style={{ fontSize: 15, color: '#1C2B28', lineHeight: 1.6 }}&gt;&#10;        控制图判异还有两条常用规则：&lt;span style={{ fontWeight: 'bold', color: '#10403B' }}&gt;连续 7 点在中心线同一侧&lt;/span&gt;、&lt;span style={{ fontWeight: 'bold', color: '#10403B' }}&gt;连续 7 点持续上升或下降&lt;/span&gt;，出现即判异并上报。&#10;      &lt;/Text&gt;&#10;    &lt;/Box&gt;&#10;  &lt;/Box&gt;&#10;  &lt;Box style={{ height: 10 }} /&gt;&#10;  &lt;Box style={{ height: 24, flexDirection: 'row', justifyContent: 'space-between', alignItems: 'center' }}&gt;&#10;    &lt;Text style={{ fontSize: 13, color: '#85A8A1' }}&gt;QC 检验实操培训 · 品质部&lt;/Text&gt;&#10;    &lt;Text style={{ fontSize: 14, color: '#85A8A1', fontFamily: '&quot;DIN Alternate&quot;, &quot;Helvetica Neue&quot;, Arial, sans-serif' }}&gt;14 / 18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35" name="" descr="{&quot;isTemplate&quot;:true,&quot;type&quot;:&quot;text&quot;}"/>
          <p:cNvSpPr txBox="1"/>
          <p:nvPr/>
        </p:nvSpPr>
        <p:spPr>
          <a:xfrm rot="0" flipH="0" flipV="0">
            <a:off x="666750" y="466725"/>
            <a:ext cx="108585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550" b="1">
                <a:solidFill>
                  <a:srgbClr val="10403B"/>
                </a:solidFill>
                <a:latin typeface="Microsoft YaHei"/>
                <a:ea typeface="Microsoft YaHei"/>
              </a:rPr>
              <a:t>Cpk </a:t>
            </a:r>
            <a:r>
              <a:rPr lang="zh-CN" sz="2550" b="1">
                <a:solidFill>
                  <a:srgbClr val="10403B"/>
                </a:solidFill>
                <a:latin typeface="Microsoft YaHei"/>
                <a:ea typeface="Microsoft YaHei"/>
              </a:rPr>
              <a:t>大于</a:t>
            </a:r>
            <a:r>
              <a:rPr lang="en-US" sz="2550" b="1">
                <a:solidFill>
                  <a:srgbClr val="10403B"/>
                </a:solidFill>
                <a:latin typeface="Microsoft YaHei"/>
                <a:ea typeface="Microsoft YaHei"/>
              </a:rPr>
              <a:t> 1.33</a:t>
            </a:r>
            <a:r>
              <a:rPr lang="zh-CN" sz="2550" b="1">
                <a:solidFill>
                  <a:srgbClr val="10403B"/>
                </a:solidFill>
                <a:latin typeface="Microsoft YaHei"/>
                <a:ea typeface="Microsoft YaHei"/>
              </a:rPr>
              <a:t>，才叫制程受控</a:t>
            </a:r>
            <a:endParaRPr/>
          </a:p>
        </p:txBody>
      </p:sp>
      <p:sp>
        <p:nvSpPr>
          <p:cNvPr id="136" name="" descr="{&quot;isTemplate&quot;:true,&quot;type&quot;:&quot;text&quot;}"/>
          <p:cNvSpPr txBox="1"/>
          <p:nvPr/>
        </p:nvSpPr>
        <p:spPr>
          <a:xfrm rot="0" flipH="0" flipV="0">
            <a:off x="666750" y="914400"/>
            <a:ext cx="108585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6C8280"/>
                </a:solidFill>
                <a:latin typeface="Microsoft YaHei"/>
                <a:ea typeface="Microsoft YaHei"/>
              </a:rPr>
              <a:t>合格率是事后，</a:t>
            </a:r>
            <a:r>
              <a:rPr lang="en-US" sz="1200">
                <a:solidFill>
                  <a:srgbClr val="6C8280"/>
                </a:solidFill>
                <a:latin typeface="Microsoft YaHei"/>
                <a:ea typeface="Microsoft YaHei"/>
              </a:rPr>
              <a:t>Cpk </a:t>
            </a:r>
            <a:r>
              <a:rPr lang="zh-CN" sz="1200">
                <a:solidFill>
                  <a:srgbClr val="6C8280"/>
                </a:solidFill>
                <a:latin typeface="Microsoft YaHei"/>
                <a:ea typeface="Microsoft YaHei"/>
              </a:rPr>
              <a:t>是事前——别让全绿的合格率掩盖正在漂移的制程</a:t>
            </a:r>
            <a:endParaRPr/>
          </a:p>
        </p:txBody>
      </p:sp>
      <p:sp>
        <p:nvSpPr>
          <p:cNvPr id="137" name="" descr="{&quot;isTemplate&quot;:true,&quot;type&quot;:&quot;text&quot;}"/>
          <p:cNvSpPr txBox="1"/>
          <p:nvPr/>
        </p:nvSpPr>
        <p:spPr>
          <a:xfrm rot="0" flipH="0" flipV="0">
            <a:off x="666750" y="1200150"/>
            <a:ext cx="43053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85A8A1"/>
                </a:solidFill>
                <a:latin typeface="Microsoft YaHei"/>
                <a:ea typeface="Microsoft YaHei"/>
              </a:rPr>
              <a:t>制程能力指数门槛</a:t>
            </a:r>
            <a:endParaRPr/>
          </a:p>
        </p:txBody>
      </p:sp>
      <p:sp>
        <p:nvSpPr>
          <p:cNvPr id="138" name="" descr="{&quot;isTemplate&quot;:true,&quot;type&quot;:&quot;text&quot;}"/>
          <p:cNvSpPr txBox="1"/>
          <p:nvPr/>
        </p:nvSpPr>
        <p:spPr>
          <a:xfrm rot="0" flipH="0" flipV="0">
            <a:off x="666750" y="1447800"/>
            <a:ext cx="4305300" cy="342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250" b="1">
                <a:solidFill>
                  <a:srgbClr val="10403B"/>
                </a:solidFill>
                <a:latin typeface="DIN Alternate"/>
                <a:ea typeface="DIN Alternate"/>
              </a:rPr>
              <a:t>Cpk ≥</a:t>
            </a:r>
            <a:endParaRPr/>
          </a:p>
        </p:txBody>
      </p:sp>
      <p:sp>
        <p:nvSpPr>
          <p:cNvPr id="139" name="" descr="{&quot;isTemplate&quot;:true,&quot;type&quot;:&quot;text&quot;}"/>
          <p:cNvSpPr txBox="1"/>
          <p:nvPr/>
        </p:nvSpPr>
        <p:spPr>
          <a:xfrm rot="0" flipH="0" flipV="0">
            <a:off x="666750" y="1733550"/>
            <a:ext cx="4305300" cy="1685925"/>
          </a:xfrm>
          <a:prstGeom prst="rect"/>
        </p:spPr>
        <p:txBody>
          <a:bodyPr wrap="none" lIns="0" tIns="0" rIns="0" bIns="0"/>
          <a:p>
            <a:pPr>
              <a:lnSpc>
                <a:spcPct val="105000"/>
              </a:lnSpc>
            </a:pPr>
            <a:r>
              <a:rPr lang="en-US" sz="10500" b="1">
                <a:solidFill>
                  <a:srgbClr val="D9822B"/>
                </a:solidFill>
                <a:latin typeface="DIN Alternate"/>
                <a:ea typeface="DIN Alternate"/>
              </a:rPr>
              <a:t>1.33</a:t>
            </a:r>
            <a:endParaRPr/>
          </a:p>
        </p:txBody>
      </p:sp>
      <p:sp>
        <p:nvSpPr>
          <p:cNvPr id="140" name="" descr="{&quot;isTemplate&quot;:true,&quot;type&quot;:&quot;text&quot;}"/>
          <p:cNvSpPr txBox="1"/>
          <p:nvPr/>
        </p:nvSpPr>
        <p:spPr>
          <a:xfrm rot="0" flipH="0" flipV="0">
            <a:off x="666750" y="3495675"/>
            <a:ext cx="43053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0403B"/>
                </a:solidFill>
                <a:latin typeface="Microsoft YaHei"/>
                <a:ea typeface="Microsoft YaHei"/>
              </a:rPr>
              <a:t>这是制程受控的基本门槛</a:t>
            </a:r>
            <a:endParaRPr/>
          </a:p>
        </p:txBody>
      </p:sp>
      <p:sp>
        <p:nvSpPr>
          <p:cNvPr id="141" name="" descr="{&quot;isTemplate&quot;:true,&quot;type&quot;:&quot;text&quot;}"/>
          <p:cNvSpPr txBox="1"/>
          <p:nvPr/>
        </p:nvSpPr>
        <p:spPr>
          <a:xfrm rot="0" flipH="0" flipV="0">
            <a:off x="666750" y="3895725"/>
            <a:ext cx="4305300" cy="10001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275">
                <a:solidFill>
                  <a:srgbClr val="1C2B28"/>
                </a:solidFill>
                <a:latin typeface="Microsoft YaHei"/>
                <a:ea typeface="Microsoft YaHei"/>
              </a:rPr>
              <a:t>合格率是</a:t>
            </a:r>
            <a:r>
              <a:rPr lang="en-US" sz="1275">
                <a:solidFill>
                  <a:srgbClr val="1C2B28"/>
                </a:solidFill>
                <a:latin typeface="Microsoft YaHei"/>
                <a:ea typeface="Microsoft YaHei"/>
              </a:rPr>
              <a:t>"</a:t>
            </a:r>
            <a:r>
              <a:rPr lang="zh-CN" sz="1275">
                <a:solidFill>
                  <a:srgbClr val="1C2B28"/>
                </a:solidFill>
                <a:latin typeface="Microsoft YaHei"/>
                <a:ea typeface="Microsoft YaHei"/>
              </a:rPr>
              <a:t>事后</a:t>
            </a:r>
            <a:r>
              <a:rPr lang="en-US" sz="1275">
                <a:solidFill>
                  <a:srgbClr val="1C2B28"/>
                </a:solidFill>
                <a:latin typeface="Microsoft YaHei"/>
                <a:ea typeface="Microsoft YaHei"/>
              </a:rPr>
              <a:t>"</a:t>
            </a:r>
            <a:r>
              <a:rPr lang="zh-CN" sz="1275">
                <a:solidFill>
                  <a:srgbClr val="1C2B28"/>
                </a:solidFill>
                <a:latin typeface="Microsoft YaHei"/>
                <a:ea typeface="Microsoft YaHei"/>
              </a:rPr>
              <a:t>的结果，</a:t>
            </a:r>
            <a:r>
              <a:rPr lang="en-US" sz="1275">
                <a:solidFill>
                  <a:srgbClr val="1C2B28"/>
                </a:solidFill>
                <a:latin typeface="Microsoft YaHei"/>
                <a:ea typeface="Microsoft YaHei"/>
              </a:rPr>
              <a:t>Cpk </a:t>
            </a:r>
            <a:r>
              <a:rPr lang="zh-CN" sz="1275">
                <a:solidFill>
                  <a:srgbClr val="1C2B28"/>
                </a:solidFill>
                <a:latin typeface="Microsoft YaHei"/>
                <a:ea typeface="Microsoft YaHei"/>
              </a:rPr>
              <a:t>是</a:t>
            </a:r>
            <a:r>
              <a:rPr lang="en-US" sz="1275">
                <a:solidFill>
                  <a:srgbClr val="1C2B28"/>
                </a:solidFill>
                <a:latin typeface="Microsoft YaHei"/>
                <a:ea typeface="Microsoft YaHei"/>
              </a:rPr>
              <a:t>"</a:t>
            </a:r>
            <a:r>
              <a:rPr lang="zh-CN" sz="1275">
                <a:solidFill>
                  <a:srgbClr val="1C2B28"/>
                </a:solidFill>
                <a:latin typeface="Microsoft YaHei"/>
                <a:ea typeface="Microsoft YaHei"/>
              </a:rPr>
              <a:t>事前</a:t>
            </a:r>
            <a:r>
              <a:rPr lang="en-US" sz="1275">
                <a:solidFill>
                  <a:srgbClr val="1C2B28"/>
                </a:solidFill>
                <a:latin typeface="Microsoft YaHei"/>
                <a:ea typeface="Microsoft YaHei"/>
              </a:rPr>
              <a:t>"</a:t>
            </a:r>
            <a:r>
              <a:rPr lang="zh-CN" sz="1275">
                <a:solidFill>
                  <a:srgbClr val="1C2B28"/>
                </a:solidFill>
                <a:latin typeface="Microsoft YaHei"/>
                <a:ea typeface="Microsoft YaHei"/>
              </a:rPr>
              <a:t>的预警。一批全合格，制程也可能正悄悄向规格边界漂移——只看合格率，会把这个风险完全盖住。</a:t>
            </a:r>
            <a:endParaRPr/>
          </a:p>
        </p:txBody>
      </p:sp>
      <p:sp>
        <p:nvSpPr>
          <p:cNvPr id="142" name=""/>
          <p:cNvSpPr/>
          <p:nvPr/>
        </p:nvSpPr>
        <p:spPr>
          <a:xfrm rot="0" flipH="0" flipV="0">
            <a:off x="666750" y="5162550"/>
            <a:ext cx="4305300" cy="1181100"/>
          </a:xfrm>
          <a:prstGeom prst="roundRect">
            <a:avLst>
              <a:gd name="adj" fmla="val 8065"/>
            </a:avLst>
          </a:prstGeom>
          <a:solidFill>
            <a:srgbClr val="ECF4F1"/>
          </a:solidFill>
          <a:ln/>
        </p:spPr>
        <p:txBody>
          <a:bodyPr/>
          <a:p/>
        </p:txBody>
      </p:sp>
      <p:sp>
        <p:nvSpPr>
          <p:cNvPr id="143" name="" descr="{&quot;isTemplate&quot;:true,&quot;type&quot;:&quot;text&quot;}"/>
          <p:cNvSpPr txBox="1"/>
          <p:nvPr/>
        </p:nvSpPr>
        <p:spPr>
          <a:xfrm rot="0" flipH="0" flipV="0">
            <a:off x="857250" y="5314950"/>
            <a:ext cx="3924300" cy="8763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en-US" sz="1125" b="1">
                <a:solidFill>
                  <a:srgbClr val="10403B"/>
                </a:solidFill>
                <a:latin typeface="Microsoft YaHei"/>
                <a:ea typeface="Microsoft YaHei"/>
              </a:rPr>
              <a:t>Cpk </a:t>
            </a:r>
            <a:r>
              <a:rPr lang="zh-CN" sz="1125" b="1">
                <a:solidFill>
                  <a:srgbClr val="10403B"/>
                </a:solidFill>
                <a:latin typeface="Microsoft YaHei"/>
                <a:ea typeface="Microsoft YaHei"/>
              </a:rPr>
              <a:t>不达标时的三步：</a:t>
            </a:r>
            <a:endParaRPr/>
          </a:p>
          <a:p>
            <a:pPr>
              <a:lnSpc>
                <a:spcPct val="170000"/>
              </a:lnSpc>
            </a:pPr>
            <a:r>
              <a:rPr lang="en-US" sz="1125">
                <a:solidFill>
                  <a:srgbClr val="10403B"/>
                </a:solidFill>
                <a:latin typeface="Microsoft YaHei"/>
                <a:ea typeface="Microsoft YaHei"/>
              </a:rPr>
              <a:t>① </a:t>
            </a:r>
            <a:r>
              <a:rPr lang="zh-CN" sz="1125">
                <a:solidFill>
                  <a:srgbClr val="10403B"/>
                </a:solidFill>
                <a:latin typeface="Microsoft YaHei"/>
                <a:ea typeface="Microsoft YaHei"/>
              </a:rPr>
              <a:t>查中心偏移</a:t>
            </a:r>
            <a:r>
              <a:rPr lang="en-US" sz="1125">
                <a:solidFill>
                  <a:srgbClr val="10403B"/>
                </a:solidFill>
                <a:latin typeface="Microsoft YaHei"/>
                <a:ea typeface="Microsoft YaHei"/>
              </a:rPr>
              <a:t> → </a:t>
            </a:r>
            <a:r>
              <a:rPr lang="zh-CN" sz="1125">
                <a:solidFill>
                  <a:srgbClr val="10403B"/>
                </a:solidFill>
                <a:latin typeface="Microsoft YaHei"/>
                <a:ea typeface="Microsoft YaHei"/>
              </a:rPr>
              <a:t>调机对中　②</a:t>
            </a:r>
            <a:r>
              <a:rPr lang="en-US" sz="1125">
                <a:solidFill>
                  <a:srgbClr val="10403B"/>
                </a:solidFill>
                <a:latin typeface="Microsoft YaHei"/>
                <a:ea typeface="Microsoft YaHei"/>
              </a:rPr>
              <a:t> </a:t>
            </a:r>
            <a:r>
              <a:rPr lang="zh-CN" sz="1125">
                <a:solidFill>
                  <a:srgbClr val="10403B"/>
                </a:solidFill>
                <a:latin typeface="Microsoft YaHei"/>
                <a:ea typeface="Microsoft YaHei"/>
              </a:rPr>
              <a:t>查变异</a:t>
            </a:r>
            <a:r>
              <a:rPr lang="en-US" sz="1125">
                <a:solidFill>
                  <a:srgbClr val="10403B"/>
                </a:solidFill>
                <a:latin typeface="Microsoft YaHei"/>
                <a:ea typeface="Microsoft YaHei"/>
              </a:rPr>
              <a:t> → </a:t>
            </a:r>
            <a:r>
              <a:rPr lang="zh-CN" sz="1125">
                <a:solidFill>
                  <a:srgbClr val="10403B"/>
                </a:solidFill>
                <a:latin typeface="Microsoft YaHei"/>
                <a:ea typeface="Microsoft YaHei"/>
              </a:rPr>
              <a:t>换料</a:t>
            </a:r>
            <a:r>
              <a:rPr lang="en-US" sz="1125">
                <a:solidFill>
                  <a:srgbClr val="10403B"/>
                </a:solidFill>
                <a:latin typeface="Microsoft YaHei"/>
                <a:ea typeface="Microsoft YaHei"/>
              </a:rPr>
              <a:t> / </a:t>
            </a:r>
            <a:r>
              <a:rPr lang="zh-CN" sz="1125">
                <a:solidFill>
                  <a:srgbClr val="10403B"/>
                </a:solidFill>
                <a:latin typeface="Microsoft YaHei"/>
                <a:ea typeface="Microsoft YaHei"/>
              </a:rPr>
              <a:t>保养　③</a:t>
            </a:r>
            <a:r>
              <a:rPr lang="en-US" sz="1125">
                <a:solidFill>
                  <a:srgbClr val="10403B"/>
                </a:solidFill>
                <a:latin typeface="Microsoft YaHei"/>
                <a:ea typeface="Microsoft YaHei"/>
              </a:rPr>
              <a:t> </a:t>
            </a:r>
            <a:r>
              <a:rPr lang="zh-CN" sz="1125">
                <a:solidFill>
                  <a:srgbClr val="10403B"/>
                </a:solidFill>
                <a:latin typeface="Microsoft YaHei"/>
                <a:ea typeface="Microsoft YaHei"/>
              </a:rPr>
              <a:t>复核确认</a:t>
            </a:r>
            <a:endParaRPr/>
          </a:p>
        </p:txBody>
      </p:sp>
      <p:sp>
        <p:nvSpPr>
          <p:cNvPr id="144" name=""/>
          <p:cNvSpPr/>
          <p:nvPr/>
        </p:nvSpPr>
        <p:spPr>
          <a:xfrm rot="0" flipH="0" flipV="0">
            <a:off x="5353050" y="1200150"/>
            <a:ext cx="3019425" cy="76200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ECF4F1"/>
            </a:solidFill>
            <a:prstDash val="solid"/>
          </a:ln>
        </p:spPr>
        <p:txBody>
          <a:bodyPr/>
          <a:p/>
        </p:txBody>
      </p:sp>
      <p:sp>
        <p:nvSpPr>
          <p:cNvPr id="145" name="" descr="{&quot;isTemplate&quot;:true,&quot;type&quot;:&quot;text&quot;}"/>
          <p:cNvSpPr txBox="1"/>
          <p:nvPr/>
        </p:nvSpPr>
        <p:spPr>
          <a:xfrm rot="0" flipH="0" flipV="0">
            <a:off x="5524500" y="1333500"/>
            <a:ext cx="267652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1E7F6E"/>
                </a:solidFill>
                <a:latin typeface="Microsoft YaHei"/>
                <a:ea typeface="Microsoft YaHei"/>
              </a:rPr>
              <a:t>Cp · </a:t>
            </a:r>
            <a:r>
              <a:rPr lang="zh-CN" sz="1350" b="1">
                <a:solidFill>
                  <a:srgbClr val="1E7F6E"/>
                </a:solidFill>
                <a:latin typeface="Microsoft YaHei"/>
                <a:ea typeface="Microsoft YaHei"/>
              </a:rPr>
              <a:t>只看精度够不够</a:t>
            </a:r>
            <a:endParaRPr/>
          </a:p>
        </p:txBody>
      </p:sp>
      <p:sp>
        <p:nvSpPr>
          <p:cNvPr id="146" name="" descr="{&quot;isTemplate&quot;:true,&quot;type&quot;:&quot;text&quot;}"/>
          <p:cNvSpPr txBox="1"/>
          <p:nvPr/>
        </p:nvSpPr>
        <p:spPr>
          <a:xfrm rot="0" flipH="0" flipV="0">
            <a:off x="5524500" y="1581150"/>
            <a:ext cx="2676525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50">
                <a:solidFill>
                  <a:srgbClr val="6C8280"/>
                </a:solidFill>
                <a:latin typeface="Microsoft YaHei"/>
                <a:ea typeface="Microsoft YaHei"/>
              </a:rPr>
              <a:t>规格宽度</a:t>
            </a:r>
            <a:r>
              <a:rPr lang="en-US" sz="1050">
                <a:solidFill>
                  <a:srgbClr val="6C8280"/>
                </a:solidFill>
                <a:latin typeface="Microsoft YaHei"/>
                <a:ea typeface="Microsoft YaHei"/>
              </a:rPr>
              <a:t> ÷ 6σ</a:t>
            </a:r>
            <a:r>
              <a:rPr lang="zh-CN" sz="1050">
                <a:solidFill>
                  <a:srgbClr val="6C8280"/>
                </a:solidFill>
                <a:latin typeface="Microsoft YaHei"/>
                <a:ea typeface="Microsoft YaHei"/>
              </a:rPr>
              <a:t>，不考虑中心偏移</a:t>
            </a:r>
            <a:endParaRPr/>
          </a:p>
        </p:txBody>
      </p:sp>
      <p:sp>
        <p:nvSpPr>
          <p:cNvPr id="147" name=""/>
          <p:cNvSpPr/>
          <p:nvPr/>
        </p:nvSpPr>
        <p:spPr>
          <a:xfrm rot="0" flipH="0" flipV="0">
            <a:off x="8505825" y="1200150"/>
            <a:ext cx="3019425" cy="762000"/>
          </a:xfrm>
          <a:prstGeom prst="roundRect">
            <a:avLst>
              <a:gd name="adj" fmla="val 12500"/>
            </a:avLst>
          </a:prstGeom>
          <a:solidFill>
            <a:srgbClr val="10403B"/>
          </a:solidFill>
          <a:ln/>
        </p:spPr>
        <p:txBody>
          <a:bodyPr/>
          <a:p/>
        </p:txBody>
      </p:sp>
      <p:sp>
        <p:nvSpPr>
          <p:cNvPr id="148" name="" descr="{&quot;isTemplate&quot;:true,&quot;type&quot;:&quot;text&quot;}"/>
          <p:cNvSpPr txBox="1"/>
          <p:nvPr/>
        </p:nvSpPr>
        <p:spPr>
          <a:xfrm rot="0" flipH="0" flipV="0">
            <a:off x="8677275" y="1333500"/>
            <a:ext cx="267652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FFFFFF"/>
                </a:solidFill>
                <a:latin typeface="Microsoft YaHei"/>
                <a:ea typeface="Microsoft YaHei"/>
              </a:rPr>
              <a:t>Cpk · </a:t>
            </a:r>
            <a:r>
              <a:rPr lang="zh-CN" sz="1350" b="1">
                <a:solidFill>
                  <a:srgbClr val="FFFFFF"/>
                </a:solidFill>
                <a:latin typeface="Microsoft YaHei"/>
                <a:ea typeface="Microsoft YaHei"/>
              </a:rPr>
              <a:t>还看偏不偏</a:t>
            </a:r>
            <a:endParaRPr/>
          </a:p>
        </p:txBody>
      </p:sp>
      <p:sp>
        <p:nvSpPr>
          <p:cNvPr id="149" name="" descr="{&quot;isTemplate&quot;:true,&quot;type&quot;:&quot;text&quot;}"/>
          <p:cNvSpPr txBox="1"/>
          <p:nvPr/>
        </p:nvSpPr>
        <p:spPr>
          <a:xfrm rot="0" flipH="0" flipV="0">
            <a:off x="8677275" y="1581150"/>
            <a:ext cx="2676525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50">
                <a:solidFill>
                  <a:srgbClr val="FFFFFF">
                    <a:alpha val="80000"/>
                  </a:srgbClr>
                </a:solidFill>
                <a:latin typeface="Microsoft YaHei"/>
                <a:ea typeface="Microsoft YaHei"/>
              </a:rPr>
              <a:t>同时考虑中心偏移，取更差的一侧</a:t>
            </a:r>
            <a:endParaRPr/>
          </a:p>
        </p:txBody>
      </p:sp>
      <p:sp>
        <p:nvSpPr>
          <p:cNvPr id="150" name=""/>
          <p:cNvSpPr/>
          <p:nvPr/>
        </p:nvSpPr>
        <p:spPr>
          <a:xfrm rot="0" flipH="0" flipV="0">
            <a:off x="5353050" y="2095500"/>
            <a:ext cx="6172200" cy="2209800"/>
          </a:xfrm>
          <a:prstGeom prst="roundRect">
            <a:avLst>
              <a:gd name="adj" fmla="val 4310"/>
            </a:avLst>
          </a:prstGeom>
          <a:solidFill>
            <a:srgbClr val="ECF4F1"/>
          </a:solidFill>
          <a:ln/>
        </p:spPr>
        <p:txBody>
          <a:bodyPr/>
          <a:p/>
        </p:txBody>
      </p:sp>
      <p:pic>
        <p:nvPicPr>
          <p:cNvPr id="151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5524500" y="2247900"/>
            <a:ext cx="5295900" cy="1905000"/>
          </a:xfrm>
          <a:prstGeom prst="rect">
            <a:avLst/>
          </a:prstGeom>
          <a:ln/>
        </p:spPr>
      </p:pic>
      <p:sp>
        <p:nvSpPr>
          <p:cNvPr id="152" name="" descr="{&quot;isTemplate&quot;:true,&quot;type&quot;:&quot;text&quot;}"/>
          <p:cNvSpPr txBox="1"/>
          <p:nvPr/>
        </p:nvSpPr>
        <p:spPr>
          <a:xfrm rot="0" flipH="0" flipV="0">
            <a:off x="5353050" y="4438650"/>
            <a:ext cx="617220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>
                <a:solidFill>
                  <a:srgbClr val="1C2B28"/>
                </a:solidFill>
                <a:latin typeface="Microsoft YaHei"/>
                <a:ea typeface="Microsoft YaHei"/>
              </a:rPr>
              <a:t>控制图判异还有两条常用规则：</a:t>
            </a:r>
            <a:r>
              <a:rPr lang="zh-CN" sz="1125" b="1">
                <a:solidFill>
                  <a:srgbClr val="10403B"/>
                </a:solidFill>
                <a:latin typeface="Microsoft YaHei"/>
                <a:ea typeface="Microsoft YaHei"/>
              </a:rPr>
              <a:t>连续</a:t>
            </a:r>
            <a:r>
              <a:rPr lang="en-US" sz="1125" b="1">
                <a:solidFill>
                  <a:srgbClr val="10403B"/>
                </a:solidFill>
                <a:latin typeface="Microsoft YaHei"/>
                <a:ea typeface="Microsoft YaHei"/>
              </a:rPr>
              <a:t> 7 </a:t>
            </a:r>
            <a:r>
              <a:rPr lang="zh-CN" sz="1125" b="1">
                <a:solidFill>
                  <a:srgbClr val="10403B"/>
                </a:solidFill>
                <a:latin typeface="Microsoft YaHei"/>
                <a:ea typeface="Microsoft YaHei"/>
              </a:rPr>
              <a:t>点在中心线同一侧</a:t>
            </a:r>
            <a:r>
              <a:rPr lang="zh-CN" sz="1125">
                <a:solidFill>
                  <a:srgbClr val="1C2B28"/>
                </a:solidFill>
                <a:latin typeface="Microsoft YaHei"/>
                <a:ea typeface="Microsoft YaHei"/>
              </a:rPr>
              <a:t>、</a:t>
            </a:r>
            <a:r>
              <a:rPr lang="zh-CN" sz="1125" b="1">
                <a:solidFill>
                  <a:srgbClr val="10403B"/>
                </a:solidFill>
                <a:latin typeface="Microsoft YaHei"/>
                <a:ea typeface="Microsoft YaHei"/>
              </a:rPr>
              <a:t>连续</a:t>
            </a:r>
            <a:r>
              <a:rPr lang="en-US" sz="1125" b="1">
                <a:solidFill>
                  <a:srgbClr val="10403B"/>
                </a:solidFill>
                <a:latin typeface="Microsoft YaHei"/>
                <a:ea typeface="Microsoft YaHei"/>
              </a:rPr>
              <a:t> 7 </a:t>
            </a:r>
            <a:r>
              <a:rPr lang="zh-CN" sz="1125" b="1">
                <a:solidFill>
                  <a:srgbClr val="10403B"/>
                </a:solidFill>
                <a:latin typeface="Microsoft YaHei"/>
                <a:ea typeface="Microsoft YaHei"/>
              </a:rPr>
              <a:t>点持续上升或下降</a:t>
            </a:r>
            <a:r>
              <a:rPr lang="zh-CN" sz="1125">
                <a:solidFill>
                  <a:srgbClr val="1C2B28"/>
                </a:solidFill>
                <a:latin typeface="Microsoft YaHei"/>
                <a:ea typeface="Microsoft YaHei"/>
              </a:rPr>
              <a:t>，出现即判异并上报。</a:t>
            </a:r>
            <a:endParaRPr/>
          </a:p>
        </p:txBody>
      </p:sp>
      <p:sp>
        <p:nvSpPr>
          <p:cNvPr id="153" name="" descr="{&quot;isTemplate&quot;:true,&quot;type&quot;:&quot;text&quot;}"/>
          <p:cNvSpPr txBox="1"/>
          <p:nvPr/>
        </p:nvSpPr>
        <p:spPr>
          <a:xfrm rot="0" flipH="0" flipV="0">
            <a:off x="666750" y="6477000"/>
            <a:ext cx="14478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5A8A1"/>
                </a:solidFill>
                <a:latin typeface="Microsoft YaHei"/>
                <a:ea typeface="Microsoft YaHei"/>
              </a:rPr>
              <a:t>QC </a:t>
            </a:r>
            <a:r>
              <a:rPr lang="zh-CN" sz="975">
                <a:solidFill>
                  <a:srgbClr val="85A8A1"/>
                </a:solidFill>
                <a:latin typeface="Microsoft YaHei"/>
                <a:ea typeface="Microsoft YaHei"/>
              </a:rPr>
              <a:t>检验实操培训</a:t>
            </a:r>
            <a:r>
              <a:rPr lang="en-US" sz="975">
                <a:solidFill>
                  <a:srgbClr val="85A8A1"/>
                </a:solidFill>
                <a:latin typeface="Microsoft YaHei"/>
                <a:ea typeface="Microsoft YaHei"/>
              </a:rPr>
              <a:t> · </a:t>
            </a:r>
            <a:r>
              <a:rPr lang="zh-CN" sz="975">
                <a:solidFill>
                  <a:srgbClr val="85A8A1"/>
                </a:solidFill>
                <a:latin typeface="Microsoft YaHei"/>
                <a:ea typeface="Microsoft YaHei"/>
              </a:rPr>
              <a:t>品质部</a:t>
            </a:r>
            <a:endParaRPr/>
          </a:p>
        </p:txBody>
      </p:sp>
      <p:sp>
        <p:nvSpPr>
          <p:cNvPr id="154" name="" descr="{&quot;isTemplate&quot;:true,&quot;type&quot;:&quot;text&quot;}"/>
          <p:cNvSpPr txBox="1"/>
          <p:nvPr/>
        </p:nvSpPr>
        <p:spPr>
          <a:xfrm rot="0" flipH="0" flipV="0">
            <a:off x="11153775" y="6477000"/>
            <a:ext cx="3714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5A8A1"/>
                </a:solidFill>
                <a:latin typeface="DIN Alternate"/>
                <a:ea typeface="DIN Alternate"/>
              </a:rPr>
              <a:t>14 / 18</a:t>
            </a:r>
            <a:endParaRPr/>
          </a:p>
        </p:txBody>
      </p:sp>
    </p:spTree>
  </p:cSld>
</p:sld>
</file>

<file path=ppt/slides/slide15.xml><?xml version="1.0" encoding="utf-8"?>
<p:sld xmlns:a="http://schemas.openxmlformats.org/drawingml/2006/main" xmlns:p="http://schemas.openxmlformats.org/presentationml/2006/main">
  <p:cSld>
    <p:spTree>
      <p:nvGrpSpPr>
        <p:cNvPr id="155" name="" descr="&lt;Slide style={{ width: 1280, height: 720, position: 'relative', background: '#FFFFFF', overflow: 'hidden' }}&gt;&#10;  &lt;Box style={{ position: 'absolute', left: 0, top: 0, width: 470, height: 720, background: '#10403B', padding: '66px 50px 54px 70px', flexDirection: 'column' }}&gt;&#10;    &lt;Text style={{ fontSize: 14, color: 'rgba(255,255,255,0.5)' }}&gt;CHAPTER 04&lt;/Text&gt;&#10;    &lt;Text style={{ fontSize: 190, fontWeight: 'bold', color: 'rgba(255,255,255,0.16)', lineHeight: 1.05, marginTop: 18, fontFamily: '&quot;DIN Alternate&quot;, &quot;Helvetica Neue&quot;, Arial, sans-serif' }}&gt;04&lt;/Text&gt;&#10;    &lt;Text style={{ fontSize: 38, fontWeight: 'bold', color: '#FFFFFF', lineHeight: 1.3, marginTop: 22 }}&gt;&#10;      成品出厂检验&lt;br /&gt;与异常闭环&#10;    &lt;/Text&gt;&#10;    &lt;Box style={{ width: 44, height: 4, background: '#D9822B', marginTop: 26 }} /&gt;&#10;    &lt;Text style={{ fontSize: 13, color: 'rgba(255,255,255,0.5)', marginTop: 'auto' }}&gt;QC 检验实操培训&lt;/Text&gt;&#10;  &lt;/Box&gt;&#10;  &lt;Box style={{ position: 'absolute', left: 470, top: 0, width: 810, height: 720, padding: '0 90px 0 82px', flexDirection: 'column', justifyContent: 'center' }}&gt;&#10;    &lt;Text style={{ fontSize: 15, color: '#85A8A1', marginBottom: 18 }}&gt;本章解决什么问题&lt;/Text&gt;&#10;    &lt;Text style={{ fontSize: 32, fontWeight: 'bold', color: '#10403B', lineHeight: 1.35, marginBottom: 22 }}&gt;&#10;      放行之前，最后确认什么？&#10;    &lt;/Text&gt;&#10;    &lt;Text style={{ fontSize: 18, color: '#6C8280', lineHeight: 1.85, marginBottom: 34 }}&gt;&#10;      出货放行是公司对客户的最后一句承诺——玻璃专项检验项目、判定依据、不合格品四步闭环，缺一不可。签下放行，就要为这一箱负责。&#10;    &lt;/Text&gt;&#10;    &lt;Box style={{ flexDirection: 'row', gap: 12 }}&gt;&#10;      {['玻璃专项', '判定依据', '四步闭环'].map((t, i) =&gt; (&#10;        &lt;Box key={i} style={{ background: '#ECF4F1', borderRadius: 999, padding: '7px 18px' }}&gt;&#10;          &lt;Text style={{ fontSize: 14, color: '#10403B' }}&gt;{t}&lt;/Text&gt;&#10;        &lt;/Box&gt;&#10;      ))}&#10;    &lt;/Box&gt;&#10;  &lt;/Box&gt;&#10;  &lt;Text style={{ position: 'absolute', right: 70, bottom: 26, fontSize: 14, color: '#85A8A1', fontFamily: '&quot;DIN Alternate&quot;, &quot;Helvetica Neue&quot;, Arial, sans-serif' }}&gt;15 / 18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57" name=""/>
          <p:cNvSpPr/>
          <p:nvPr/>
        </p:nvSpPr>
        <p:spPr>
          <a:xfrm rot="0" flipH="0" flipV="0">
            <a:off x="0" y="0"/>
            <a:ext cx="4476750" cy="6858000"/>
          </a:xfrm>
          <a:prstGeom prst="rect">
            <a:avLst/>
          </a:prstGeom>
          <a:solidFill>
            <a:srgbClr val="10403B"/>
          </a:solidFill>
          <a:ln/>
        </p:spPr>
        <p:txBody>
          <a:bodyPr/>
          <a:p/>
        </p:txBody>
      </p:sp>
      <p:sp>
        <p:nvSpPr>
          <p:cNvPr id="158" name="" descr="{&quot;isTemplate&quot;:true,&quot;type&quot;:&quot;text&quot;}"/>
          <p:cNvSpPr txBox="1"/>
          <p:nvPr/>
        </p:nvSpPr>
        <p:spPr>
          <a:xfrm rot="0" flipH="0" flipV="0">
            <a:off x="666750" y="628650"/>
            <a:ext cx="33337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FFFFFF">
                    <a:alpha val="50000"/>
                  </a:srgbClr>
                </a:solidFill>
                <a:latin typeface="Microsoft YaHei"/>
                <a:ea typeface="Microsoft YaHei"/>
              </a:rPr>
              <a:t>CHAPTER 04</a:t>
            </a:r>
            <a:endParaRPr/>
          </a:p>
        </p:txBody>
      </p:sp>
      <p:sp>
        <p:nvSpPr>
          <p:cNvPr id="159" name="" descr="{&quot;isTemplate&quot;:true,&quot;type&quot;:&quot;text&quot;}"/>
          <p:cNvSpPr txBox="1"/>
          <p:nvPr/>
        </p:nvSpPr>
        <p:spPr>
          <a:xfrm rot="0" flipH="0" flipV="0">
            <a:off x="666750" y="962025"/>
            <a:ext cx="3333750" cy="2286000"/>
          </a:xfrm>
          <a:prstGeom prst="rect"/>
        </p:spPr>
        <p:txBody>
          <a:bodyPr wrap="none" lIns="0" tIns="0" rIns="0" bIns="0"/>
          <a:p>
            <a:pPr>
              <a:lnSpc>
                <a:spcPct val="105000"/>
              </a:lnSpc>
            </a:pPr>
            <a:r>
              <a:rPr lang="en-US" sz="14250" b="1">
                <a:solidFill>
                  <a:srgbClr val="FFFFFF">
                    <a:alpha val="16000"/>
                  </a:srgbClr>
                </a:solidFill>
                <a:latin typeface="DIN Alternate"/>
                <a:ea typeface="DIN Alternate"/>
              </a:rPr>
              <a:t>04</a:t>
            </a:r>
            <a:endParaRPr/>
          </a:p>
        </p:txBody>
      </p:sp>
      <p:sp>
        <p:nvSpPr>
          <p:cNvPr id="160" name="" descr="{&quot;isTemplate&quot;:true,&quot;type&quot;:&quot;text&quot;}"/>
          <p:cNvSpPr txBox="1"/>
          <p:nvPr/>
        </p:nvSpPr>
        <p:spPr>
          <a:xfrm rot="0" flipH="0" flipV="0">
            <a:off x="666750" y="3457575"/>
            <a:ext cx="3333750" cy="1133475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2850" b="1">
                <a:solidFill>
                  <a:srgbClr val="FFFFFF"/>
                </a:solidFill>
                <a:latin typeface="Microsoft YaHei"/>
                <a:ea typeface="Microsoft YaHei"/>
              </a:rPr>
              <a:t>成品出厂检验</a:t>
            </a:r>
            <a:endParaRPr/>
          </a:p>
          <a:p>
            <a:pPr>
              <a:lnSpc>
                <a:spcPct val="130000"/>
              </a:lnSpc>
            </a:pPr>
            <a:r>
              <a:rPr lang="zh-CN" sz="2850" b="1">
                <a:solidFill>
                  <a:srgbClr val="FFFFFF"/>
                </a:solidFill>
                <a:latin typeface="Microsoft YaHei"/>
                <a:ea typeface="Microsoft YaHei"/>
              </a:rPr>
              <a:t>与异常闭环</a:t>
            </a:r>
            <a:endParaRPr/>
          </a:p>
        </p:txBody>
      </p:sp>
      <p:sp>
        <p:nvSpPr>
          <p:cNvPr id="161" name=""/>
          <p:cNvSpPr/>
          <p:nvPr/>
        </p:nvSpPr>
        <p:spPr>
          <a:xfrm rot="0" flipH="0" flipV="0">
            <a:off x="666750" y="4838700"/>
            <a:ext cx="419100" cy="38100"/>
          </a:xfrm>
          <a:prstGeom prst="rect">
            <a:avLst/>
          </a:prstGeom>
          <a:solidFill>
            <a:srgbClr val="D9822B"/>
          </a:solidFill>
          <a:ln/>
        </p:spPr>
        <p:txBody>
          <a:bodyPr/>
          <a:p/>
        </p:txBody>
      </p:sp>
      <p:sp>
        <p:nvSpPr>
          <p:cNvPr id="162" name="" descr="{&quot;isTemplate&quot;:true,&quot;type&quot;:&quot;text&quot;}"/>
          <p:cNvSpPr txBox="1"/>
          <p:nvPr/>
        </p:nvSpPr>
        <p:spPr>
          <a:xfrm rot="0" flipH="0" flipV="0">
            <a:off x="666750" y="6191250"/>
            <a:ext cx="33337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FFFFFF">
                    <a:alpha val="50000"/>
                  </a:srgbClr>
                </a:solidFill>
                <a:latin typeface="Microsoft YaHei"/>
                <a:ea typeface="Microsoft YaHei"/>
              </a:rPr>
              <a:t>QC </a:t>
            </a:r>
            <a:r>
              <a:rPr lang="zh-CN" sz="975">
                <a:solidFill>
                  <a:srgbClr val="FFFFFF">
                    <a:alpha val="50000"/>
                  </a:srgbClr>
                </a:solidFill>
                <a:latin typeface="Microsoft YaHei"/>
                <a:ea typeface="Microsoft YaHei"/>
              </a:rPr>
              <a:t>检验实操培训</a:t>
            </a:r>
            <a:endParaRPr/>
          </a:p>
        </p:txBody>
      </p:sp>
      <p:sp>
        <p:nvSpPr>
          <p:cNvPr id="163" name="" descr="{&quot;isTemplate&quot;:true,&quot;type&quot;:&quot;text&quot;}"/>
          <p:cNvSpPr txBox="1"/>
          <p:nvPr/>
        </p:nvSpPr>
        <p:spPr>
          <a:xfrm rot="0" flipH="0" flipV="0">
            <a:off x="5257800" y="2219325"/>
            <a:ext cx="60769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85A8A1"/>
                </a:solidFill>
                <a:latin typeface="Microsoft YaHei"/>
                <a:ea typeface="Microsoft YaHei"/>
              </a:rPr>
              <a:t>本章解决什么问题</a:t>
            </a:r>
            <a:endParaRPr/>
          </a:p>
        </p:txBody>
      </p:sp>
      <p:sp>
        <p:nvSpPr>
          <p:cNvPr id="164" name="" descr="{&quot;isTemplate&quot;:true,&quot;type&quot;:&quot;text&quot;}"/>
          <p:cNvSpPr txBox="1"/>
          <p:nvPr/>
        </p:nvSpPr>
        <p:spPr>
          <a:xfrm rot="0" flipH="0" flipV="0">
            <a:off x="5257800" y="2562225"/>
            <a:ext cx="6076950" cy="495300"/>
          </a:xfrm>
          <a:prstGeom prst="rect"/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zh-CN" sz="2400" b="1">
                <a:solidFill>
                  <a:srgbClr val="10403B"/>
                </a:solidFill>
                <a:latin typeface="Microsoft YaHei"/>
                <a:ea typeface="Microsoft YaHei"/>
              </a:rPr>
              <a:t>放行之前，最后确认什么？</a:t>
            </a:r>
            <a:endParaRPr/>
          </a:p>
        </p:txBody>
      </p:sp>
      <p:sp>
        <p:nvSpPr>
          <p:cNvPr id="165" name="" descr="{&quot;isTemplate&quot;:true,&quot;type&quot;:&quot;text&quot;}"/>
          <p:cNvSpPr txBox="1"/>
          <p:nvPr/>
        </p:nvSpPr>
        <p:spPr>
          <a:xfrm rot="0" flipH="0" flipV="0">
            <a:off x="5257800" y="3267075"/>
            <a:ext cx="6076950" cy="7620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85000"/>
              </a:lnSpc>
            </a:pPr>
            <a:r>
              <a:rPr lang="zh-CN" sz="1350">
                <a:solidFill>
                  <a:srgbClr val="6C8280"/>
                </a:solidFill>
                <a:latin typeface="Microsoft YaHei"/>
                <a:ea typeface="Microsoft YaHei"/>
              </a:rPr>
              <a:t>出货放行是公司对客户的最后一句承诺——玻璃专项检验项目、判定依据、不合格品四步闭环，缺一不可。签下放行，就要为这一箱负责。</a:t>
            </a:r>
            <a:endParaRPr/>
          </a:p>
        </p:txBody>
      </p:sp>
      <p:sp>
        <p:nvSpPr>
          <p:cNvPr id="166" name=""/>
          <p:cNvSpPr/>
          <p:nvPr/>
        </p:nvSpPr>
        <p:spPr>
          <a:xfrm rot="0" flipH="0" flipV="0">
            <a:off x="5257800" y="4352925"/>
            <a:ext cx="876300" cy="295275"/>
          </a:xfrm>
          <a:prstGeom prst="roundRect">
            <a:avLst>
              <a:gd name="adj" fmla="val 3222581"/>
            </a:avLst>
          </a:prstGeom>
          <a:solidFill>
            <a:srgbClr val="ECF4F1"/>
          </a:solidFill>
          <a:ln/>
        </p:spPr>
        <p:txBody>
          <a:bodyPr/>
          <a:p/>
        </p:txBody>
      </p:sp>
      <p:sp>
        <p:nvSpPr>
          <p:cNvPr id="167" name="" descr="{&quot;isTemplate&quot;:true,&quot;type&quot;:&quot;text&quot;}"/>
          <p:cNvSpPr txBox="1"/>
          <p:nvPr/>
        </p:nvSpPr>
        <p:spPr>
          <a:xfrm rot="0" flipH="0" flipV="0">
            <a:off x="5429250" y="4419600"/>
            <a:ext cx="5334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10403B"/>
                </a:solidFill>
                <a:latin typeface="Microsoft YaHei"/>
                <a:ea typeface="Microsoft YaHei"/>
              </a:rPr>
              <a:t>玻璃专项</a:t>
            </a:r>
            <a:endParaRPr/>
          </a:p>
        </p:txBody>
      </p:sp>
      <p:sp>
        <p:nvSpPr>
          <p:cNvPr id="168" name=""/>
          <p:cNvSpPr/>
          <p:nvPr/>
        </p:nvSpPr>
        <p:spPr>
          <a:xfrm rot="0" flipH="0" flipV="0">
            <a:off x="6248400" y="4352925"/>
            <a:ext cx="876300" cy="295275"/>
          </a:xfrm>
          <a:prstGeom prst="roundRect">
            <a:avLst>
              <a:gd name="adj" fmla="val 3222581"/>
            </a:avLst>
          </a:prstGeom>
          <a:solidFill>
            <a:srgbClr val="ECF4F1"/>
          </a:solidFill>
          <a:ln/>
        </p:spPr>
        <p:txBody>
          <a:bodyPr/>
          <a:p/>
        </p:txBody>
      </p:sp>
      <p:sp>
        <p:nvSpPr>
          <p:cNvPr id="169" name="" descr="{&quot;isTemplate&quot;:true,&quot;type&quot;:&quot;text&quot;}"/>
          <p:cNvSpPr txBox="1"/>
          <p:nvPr/>
        </p:nvSpPr>
        <p:spPr>
          <a:xfrm rot="0" flipH="0" flipV="0">
            <a:off x="6419850" y="4419600"/>
            <a:ext cx="5334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10403B"/>
                </a:solidFill>
                <a:latin typeface="Microsoft YaHei"/>
                <a:ea typeface="Microsoft YaHei"/>
              </a:rPr>
              <a:t>判定依据</a:t>
            </a:r>
            <a:endParaRPr/>
          </a:p>
        </p:txBody>
      </p:sp>
      <p:sp>
        <p:nvSpPr>
          <p:cNvPr id="170" name=""/>
          <p:cNvSpPr/>
          <p:nvPr/>
        </p:nvSpPr>
        <p:spPr>
          <a:xfrm rot="0" flipH="0" flipV="0">
            <a:off x="7239000" y="4352925"/>
            <a:ext cx="876300" cy="295275"/>
          </a:xfrm>
          <a:prstGeom prst="roundRect">
            <a:avLst>
              <a:gd name="adj" fmla="val 3222581"/>
            </a:avLst>
          </a:prstGeom>
          <a:solidFill>
            <a:srgbClr val="ECF4F1"/>
          </a:solidFill>
          <a:ln/>
        </p:spPr>
        <p:txBody>
          <a:bodyPr/>
          <a:p/>
        </p:txBody>
      </p:sp>
      <p:sp>
        <p:nvSpPr>
          <p:cNvPr id="171" name="" descr="{&quot;isTemplate&quot;:true,&quot;type&quot;:&quot;text&quot;}"/>
          <p:cNvSpPr txBox="1"/>
          <p:nvPr/>
        </p:nvSpPr>
        <p:spPr>
          <a:xfrm rot="0" flipH="0" flipV="0">
            <a:off x="7410450" y="4419600"/>
            <a:ext cx="5334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10403B"/>
                </a:solidFill>
                <a:latin typeface="Microsoft YaHei"/>
                <a:ea typeface="Microsoft YaHei"/>
              </a:rPr>
              <a:t>四步闭环</a:t>
            </a:r>
            <a:endParaRPr/>
          </a:p>
        </p:txBody>
      </p:sp>
      <p:sp>
        <p:nvSpPr>
          <p:cNvPr id="172" name="" descr="{&quot;isTemplate&quot;:true,&quot;type&quot;:&quot;text&quot;}"/>
          <p:cNvSpPr txBox="1"/>
          <p:nvPr/>
        </p:nvSpPr>
        <p:spPr>
          <a:xfrm rot="0" flipH="0" flipV="0">
            <a:off x="11153775" y="6448425"/>
            <a:ext cx="3714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5A8A1"/>
                </a:solidFill>
                <a:latin typeface="DIN Alternate"/>
                <a:ea typeface="DIN Alternate"/>
              </a:rPr>
              <a:t>15 / 18</a:t>
            </a:r>
            <a:endParaRPr/>
          </a:p>
        </p:txBody>
      </p:sp>
    </p:spTree>
  </p:cSld>
</p:sld>
</file>

<file path=ppt/slides/slide16.xml><?xml version="1.0" encoding="utf-8"?>
<p:sld xmlns:a16="http://schemas.microsoft.com/office/drawing/2014/main" xmlns:a="http://schemas.openxmlformats.org/drawingml/2006/main" xmlns:p="http://schemas.openxmlformats.org/presentationml/2006/main" xmlns:mc="http://schemas.openxmlformats.org/markup-compatibility/2006" mc:Ignorable="a16">
  <p:cSld>
    <p:spTree>
      <p:nvGrpSpPr>
        <p:cNvPr id="173" name="" descr="&lt;Slide style={{ width: 1280, height: 720, background: '#FFFFFF', padding: '20px 70px', flexDirection: 'column' }}&gt;&#10;  &lt;Box style={{ height: 96, flexDirection: 'column', justifyContent: 'flex-end', gap: 6 }}&gt;&#10;    &lt;Text style={{ fontSize: 34, fontWeight: 'bold', color: '#10403B' }}&gt;FQC / OQC：检什么、凭什么判定&lt;/Text&gt;&#10;    &lt;Text style={{ fontSize: 16, color: '#6C8280' }}&gt;五个检验项目，对应五种手段与五本标准——判定永远要有出处&lt;/Text&gt;&#10;  &lt;/Box&gt;&#10;  &lt;Box style={{ height: 10 }} /&gt;&#10;  &lt;Box style={{ height: 540, flexDirection: 'column' }}&gt;&#10;    &lt;Table&#10;      style={{ width: 1140, height: 320 }}&#10;      defaultTextStyle={{ fontSize: 15, textAlign: 'left', color: '#1C2B28' }}&#10;      defaultCellStyle={{ border: { left: { width: 1, color: '#FFFFFF' }, right: { width: 1, color: '#FFFFFF' }, top: { width: 1, color: '#FFFFFF' }, bottom: { width: 1, color: '#FFFFFF' } } }}&#10;      cells={[&#10;        [&#10;          { text: '检验项目', textStyle: { bold: true, color: '#FFFFFF', fontSize: 16, textAlign: 'left' }, cellStyle: { background: { color: '#10403B' }, paddingLeft: 18 } },&#10;          { text: '检验手段', textStyle: { bold: true, color: '#FFFFFF', fontSize: 16, textAlign: 'left' }, cellStyle: { background: { color: '#10403B' }, paddingLeft: 18 } },&#10;          { text: '判定依据', textStyle: { bold: true, color: '#FFFFFF', fontSize: 16, textAlign: 'left' }, cellStyle: { background: { color: '#10403B' }, paddingLeft: 18 } },&#10;        ],&#10;        [&#10;          { text: '外观缺陷：划伤 / 针孔 / 脏污 / 崩边 / 膜色差', cellStyle: { background: { color: '#ECF4F1' }, paddingLeft: 18 } },&#10;          { text: '强光 + 背光目视，限度样板比对', cellStyle: { background: { color: '#ECF4F1' }, paddingLeft: 18 } },&#10;          { text: '《外观检验标准》', cellStyle: { background: { color: '#ECF4F1' }, paddingLeft: 18 } },&#10;        ],&#10;        [&#10;          { text: '翘曲与平整度', cellStyle: { background: { color: '#FFFFFF' }, paddingLeft: 18 } },&#10;          { text: '塞尺、翘曲仪、平台测量', cellStyle: { background: { color: '#FFFFFF' }, paddingLeft: 18 } },&#10;          { text: '《尺寸检验标准》', cellStyle: { background: { color: '#FFFFFF' }, paddingLeft: 18 } },&#10;        ],&#10;        [&#10;          { text: '波前畸变 / 透反射率', cellStyle: { background: { color: '#ECF4F1' }, paddingLeft: 18 } },&#10;          { text: '激光干涉仪、分光光度计', cellStyle: { background: { color: '#ECF4F1' }, paddingLeft: 18 } },&#10;          { text: '《光学性能标准》', cellStyle: { background: { color: '#ECF4F1' }, paddingLeft: 18 } },&#10;        ],&#10;        [&#10;          { text: '表面粗糙度 / 膜厚', cellStyle: { background: { color: '#FFFFFF' }, paddingLeft: 18 } },&#10;          { text: '白光干涉仪、椭偏仪', cellStyle: { background: { color: '#FFFFFF' }, paddingLeft: 18 } },&#10;          { text: '《膜层检验标准》', cellStyle: { background: { color: '#FFFFFF' }, paddingLeft: 18 } },&#10;        ],&#10;        [&#10;          { text: '包装与标识', cellStyle: { background: { color: '#ECF4F1' }, paddingLeft: 18 } },&#10;          { text: '目视核对出货单、标签、数量', cellStyle: { background: { color: '#ECF4F1' }, paddingLeft: 18 } },&#10;          { text: '《包装作业规范》', cellStyle: { background: { color: '#ECF4F1' }, paddingLeft: 18 } },&#10;        ],&#10;      ]}&#10;    /&gt;&#10;    &lt;Box style={{ height: 14 }} /&gt;&#10;    &lt;Box style={{ flex: 1, flexDirection: 'row', gap: 20 }}&gt;&#10;      &lt;Box style={{ flex: 1.3, background: '#10403B', borderRadius: 10, padding: '18px 24px', flexDirection: 'column' }}&gt;&#10;        &lt;Text style={{ fontSize: 19, fontWeight: 'bold', color: '#FFFFFF', marginBottom: 12 }}&gt;OQC 放行前最后三查&lt;/Text&gt;&#10;        {[&#10;          '数量、箱号与出货单完全一致',&#10;          '标识、批次信息可追溯到机台与生产日期',&#10;          '抽检项目全部合格，无未处理的异常记录',&#10;        ].map((t, i) =&gt; (&#10;          &lt;Box key={i} style={{ flexDirection: 'row', gap: 12, alignItems: 'flex-start', marginTop: 8 }}&gt;&#10;            &lt;Text style={{ fontSize: 16, fontWeight: 'bold', color: '#D9822B', fontFamily: '&quot;DIN Alternate&quot;, &quot;Helvetica Neue&quot;, Arial, sans-serif' }}&gt;{'0' + (i + 1)}&lt;/Text&gt;&#10;            &lt;Text style={{ flex: 1, fontSize: 15, color: 'rgba(255,255,255,0.9)', lineHeight: 1.55 }}&gt;{t}&lt;/Text&gt;&#10;          &lt;/Box&gt;&#10;        ))}&#10;      &lt;/Box&gt;&#10;      &lt;Box style={{ flex: 1, background: '#ECF4F1', borderRadius: 10, padding: '18px 24px', flexDirection: 'column' }}&gt;&#10;        &lt;Text style={{ fontSize: 17, color: '#1C2B28', lineHeight: 1.7 }}&gt;&#10;          成品检验不是&quot;再看一遍&quot;，而是&lt;span style={{ fontWeight: 'bold', color: '#10403B' }}&gt;对客户承诺的最后一道确认&lt;/span&gt;。放行的每一箱，都代表公司签字背书。&#10;        &lt;/Text&gt;&#10;        &lt;Text style={{ fontSize: 13, color: '#85A8A1', marginTop: 'auto', lineHeight: 1.5 }}&gt;&#10;          本页只列项目与手段，不列具体限值；所有数值限值以各产品《检验标准书》最新受控版本为准。&#10;        &lt;/Text&gt;&#10;      &lt;/Box&gt;&#10;    &lt;/Box&gt;&#10;  &lt;/Box&gt;&#10;  &lt;Box style={{ height: 10 }} /&gt;&#10;  &lt;Box style={{ height: 24, flexDirection: 'row', justifyContent: 'space-between', alignItems: 'center' }}&gt;&#10;    &lt;Text style={{ fontSize: 13, color: '#85A8A1' }}&gt;QC 检验实操培训 · 品质部&lt;/Text&gt;&#10;    &lt;Text style={{ fontSize: 14, color: '#85A8A1', fontFamily: '&quot;DIN Alternate&quot;, &quot;Helvetica Neue&quot;, Arial, sans-serif' }}&gt;16 / 18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75" name="" descr="{&quot;isTemplate&quot;:true,&quot;type&quot;:&quot;text&quot;}"/>
          <p:cNvSpPr txBox="1"/>
          <p:nvPr/>
        </p:nvSpPr>
        <p:spPr>
          <a:xfrm rot="0" flipH="0" flipV="0">
            <a:off x="666750" y="466725"/>
            <a:ext cx="108585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550" b="1">
                <a:solidFill>
                  <a:srgbClr val="10403B"/>
                </a:solidFill>
                <a:latin typeface="Microsoft YaHei"/>
                <a:ea typeface="Microsoft YaHei"/>
              </a:rPr>
              <a:t>FQC / OQC</a:t>
            </a:r>
            <a:r>
              <a:rPr lang="zh-CN" sz="2550" b="1">
                <a:solidFill>
                  <a:srgbClr val="10403B"/>
                </a:solidFill>
                <a:latin typeface="Microsoft YaHei"/>
                <a:ea typeface="Microsoft YaHei"/>
              </a:rPr>
              <a:t>：检什么、凭什么判定</a:t>
            </a:r>
            <a:endParaRPr/>
          </a:p>
        </p:txBody>
      </p:sp>
      <p:sp>
        <p:nvSpPr>
          <p:cNvPr id="176" name="" descr="{&quot;isTemplate&quot;:true,&quot;type&quot;:&quot;text&quot;}"/>
          <p:cNvSpPr txBox="1"/>
          <p:nvPr/>
        </p:nvSpPr>
        <p:spPr>
          <a:xfrm rot="0" flipH="0" flipV="0">
            <a:off x="666750" y="914400"/>
            <a:ext cx="108585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6C8280"/>
                </a:solidFill>
                <a:latin typeface="Microsoft YaHei"/>
                <a:ea typeface="Microsoft YaHei"/>
              </a:rPr>
              <a:t>五个检验项目，对应五种手段与五本标准——判定永远要有出处</a:t>
            </a:r>
            <a:endParaRPr/>
          </a:p>
        </p:txBody>
      </p:sp>
      <p:graphicFrame>
        <p:nvGraphicFramePr>
          <p:cNvPr id="177" name=""/>
          <p:cNvGraphicFramePr/>
          <p:nvPr/>
        </p:nvGraphicFramePr>
        <p:xfrm rot="0" flipH="0" flipV="0">
          <a:off x="666750" y="1200150"/>
          <a:ext cx="10858500" cy="3048000"/>
        </p:xfrm>
        <a:graphic>
          <a:graphicData uri="http://schemas.openxmlformats.org/drawingml/2006/table">
            <a:tbl>
              <a:tblGrid>
                <a:gridCol w="5000100">
                  <a:extLst>
                    <a:ext uri="{9D8B030D-6E8A-4147-A177-3AD203B41FA5}">
                      <a16:colId val="1"/>
                    </a:ext>
                  </a:extLst>
                </a:gridCol>
                <a:gridCol w="3702669">
                  <a:extLst>
                    <a:ext uri="{9D8B030D-6E8A-4147-A177-3AD203B41FA5}">
                      <a16:colId val="2"/>
                    </a:ext>
                  </a:extLst>
                </a:gridCol>
                <a:gridCol w="2155732">
                  <a:extLst>
                    <a:ext uri="{9D8B030D-6E8A-4147-A177-3AD203B41FA5}">
                      <a16:colId val="3"/>
                    </a:ext>
                  </a:extLst>
                </a:gridCol>
              </a:tblGrid>
              <a:tr h="534514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检验项目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0403B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检验手段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0403B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判定依据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0403B"/>
                    </a:solidFill>
                  </a:tcPr>
                </a:tc>
                <a:extLst>
                  <a:ext uri="{0D108BD9-81ED-4DB2-BD59-A6C34878D82A}">
                    <a16:rowId val="1"/>
                  </a:ext>
                </a:extLst>
              </a:tr>
              <a:tr h="502697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C2B28"/>
                          </a:solidFill>
                          <a:latin typeface="Microsoft YaHei"/>
                          <a:ea typeface="Microsoft YaHei"/>
                        </a:rPr>
                        <a:t>外观缺陷：划伤 / 针孔 / 脏污 / 崩边 / 膜色差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4F1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C2B28"/>
                          </a:solidFill>
                          <a:latin typeface="Microsoft YaHei"/>
                          <a:ea typeface="Microsoft YaHei"/>
                        </a:rPr>
                        <a:t>强光 + 背光目视，限度样板比对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4F1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C2B28"/>
                          </a:solidFill>
                          <a:latin typeface="Microsoft YaHei"/>
                          <a:ea typeface="Microsoft YaHei"/>
                        </a:rPr>
                        <a:t>《外观检验标准》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4F1"/>
                    </a:solidFill>
                  </a:tcPr>
                </a:tc>
                <a:extLst>
                  <a:ext uri="{0D108BD9-81ED-4DB2-BD59-A6C34878D82A}">
                    <a16:rowId val="2"/>
                  </a:ext>
                </a:extLst>
              </a:tr>
              <a:tr h="502697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C2B28"/>
                          </a:solidFill>
                          <a:latin typeface="Microsoft YaHei"/>
                          <a:ea typeface="Microsoft YaHei"/>
                        </a:rPr>
                        <a:t>翘曲与平整度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C2B28"/>
                          </a:solidFill>
                          <a:latin typeface="Microsoft YaHei"/>
                          <a:ea typeface="Microsoft YaHei"/>
                        </a:rPr>
                        <a:t>塞尺、翘曲仪、平台测量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C2B28"/>
                          </a:solidFill>
                          <a:latin typeface="Microsoft YaHei"/>
                          <a:ea typeface="Microsoft YaHei"/>
                        </a:rPr>
                        <a:t>《尺寸检验标准》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val="3"/>
                  </a:ext>
                </a:extLst>
              </a:tr>
              <a:tr h="502697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C2B28"/>
                          </a:solidFill>
                          <a:latin typeface="Microsoft YaHei"/>
                          <a:ea typeface="Microsoft YaHei"/>
                        </a:rPr>
                        <a:t>波前畸变 / 透反射率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4F1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C2B28"/>
                          </a:solidFill>
                          <a:latin typeface="Microsoft YaHei"/>
                          <a:ea typeface="Microsoft YaHei"/>
                        </a:rPr>
                        <a:t>激光干涉仪、分光光度计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4F1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C2B28"/>
                          </a:solidFill>
                          <a:latin typeface="Microsoft YaHei"/>
                          <a:ea typeface="Microsoft YaHei"/>
                        </a:rPr>
                        <a:t>《光学性能标准》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4F1"/>
                    </a:solidFill>
                  </a:tcPr>
                </a:tc>
                <a:extLst>
                  <a:ext uri="{0D108BD9-81ED-4DB2-BD59-A6C34878D82A}">
                    <a16:rowId val="4"/>
                  </a:ext>
                </a:extLst>
              </a:tr>
              <a:tr h="502697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C2B28"/>
                          </a:solidFill>
                          <a:latin typeface="Microsoft YaHei"/>
                          <a:ea typeface="Microsoft YaHei"/>
                        </a:rPr>
                        <a:t>表面粗糙度 / 膜厚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C2B28"/>
                          </a:solidFill>
                          <a:latin typeface="Microsoft YaHei"/>
                          <a:ea typeface="Microsoft YaHei"/>
                        </a:rPr>
                        <a:t>白光干涉仪、椭偏仪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C2B28"/>
                          </a:solidFill>
                          <a:latin typeface="Microsoft YaHei"/>
                          <a:ea typeface="Microsoft YaHei"/>
                        </a:rPr>
                        <a:t>《膜层检验标准》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val="5"/>
                  </a:ext>
                </a:extLst>
              </a:tr>
              <a:tr h="502697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C2B28"/>
                          </a:solidFill>
                          <a:latin typeface="Microsoft YaHei"/>
                          <a:ea typeface="Microsoft YaHei"/>
                        </a:rPr>
                        <a:t>包装与标识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4F1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C2B28"/>
                          </a:solidFill>
                          <a:latin typeface="Microsoft YaHei"/>
                          <a:ea typeface="Microsoft YaHei"/>
                        </a:rPr>
                        <a:t>目视核对出货单、标签、数量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4F1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C2B28"/>
                          </a:solidFill>
                          <a:latin typeface="Microsoft YaHei"/>
                          <a:ea typeface="Microsoft YaHei"/>
                        </a:rPr>
                        <a:t>《包装作业规范》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4F1"/>
                    </a:solidFill>
                  </a:tcPr>
                </a:tc>
                <a:extLst>
                  <a:ext uri="{0D108BD9-81ED-4DB2-BD59-A6C34878D82A}">
                    <a16:rowId val="6"/>
                  </a:ext>
                </a:extLst>
              </a:tr>
            </a:tbl>
          </a:graphicData>
        </a:graphic>
      </p:graphicFrame>
      <p:sp>
        <p:nvSpPr>
          <p:cNvPr id="178" name=""/>
          <p:cNvSpPr/>
          <p:nvPr/>
        </p:nvSpPr>
        <p:spPr>
          <a:xfrm rot="0" flipH="0" flipV="0">
            <a:off x="666750" y="4381500"/>
            <a:ext cx="6029325" cy="1962150"/>
          </a:xfrm>
          <a:prstGeom prst="roundRect">
            <a:avLst>
              <a:gd name="adj" fmla="val 4854"/>
            </a:avLst>
          </a:prstGeom>
          <a:solidFill>
            <a:srgbClr val="10403B"/>
          </a:solidFill>
          <a:ln/>
        </p:spPr>
        <p:txBody>
          <a:bodyPr/>
          <a:p/>
        </p:txBody>
      </p:sp>
      <p:sp>
        <p:nvSpPr>
          <p:cNvPr id="179" name="" descr="{&quot;isTemplate&quot;:true,&quot;type&quot;:&quot;text&quot;}"/>
          <p:cNvSpPr txBox="1"/>
          <p:nvPr/>
        </p:nvSpPr>
        <p:spPr>
          <a:xfrm rot="0" flipH="0" flipV="0">
            <a:off x="895350" y="4552950"/>
            <a:ext cx="5572125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425" b="1">
                <a:solidFill>
                  <a:srgbClr val="FFFFFF"/>
                </a:solidFill>
                <a:latin typeface="Microsoft YaHei"/>
                <a:ea typeface="Microsoft YaHei"/>
              </a:rPr>
              <a:t>OQC </a:t>
            </a:r>
            <a:r>
              <a:rPr lang="zh-CN" sz="1425" b="1">
                <a:solidFill>
                  <a:srgbClr val="FFFFFF"/>
                </a:solidFill>
                <a:latin typeface="Microsoft YaHei"/>
                <a:ea typeface="Microsoft YaHei"/>
              </a:rPr>
              <a:t>放行前最后三查</a:t>
            </a:r>
            <a:endParaRPr/>
          </a:p>
        </p:txBody>
      </p:sp>
      <p:sp>
        <p:nvSpPr>
          <p:cNvPr id="180" name="" descr="{&quot;isTemplate&quot;:true,&quot;type&quot;:&quot;text&quot;}"/>
          <p:cNvSpPr txBox="1"/>
          <p:nvPr/>
        </p:nvSpPr>
        <p:spPr>
          <a:xfrm rot="0" flipH="0" flipV="0">
            <a:off x="895350" y="4962525"/>
            <a:ext cx="1524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D9822B"/>
                </a:solidFill>
                <a:latin typeface="DIN Alternate"/>
                <a:ea typeface="DIN Alternate"/>
              </a:rPr>
              <a:t>01</a:t>
            </a:r>
            <a:endParaRPr/>
          </a:p>
        </p:txBody>
      </p:sp>
      <p:sp>
        <p:nvSpPr>
          <p:cNvPr id="181" name="" descr="{&quot;isTemplate&quot;:true,&quot;type&quot;:&quot;text&quot;}"/>
          <p:cNvSpPr txBox="1"/>
          <p:nvPr/>
        </p:nvSpPr>
        <p:spPr>
          <a:xfrm rot="0" flipH="0" flipV="0">
            <a:off x="1162050" y="4962525"/>
            <a:ext cx="5305425" cy="2667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125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数量、箱号与出货单完全一致</a:t>
            </a:r>
            <a:endParaRPr/>
          </a:p>
        </p:txBody>
      </p:sp>
      <p:sp>
        <p:nvSpPr>
          <p:cNvPr id="182" name="" descr="{&quot;isTemplate&quot;:true,&quot;type&quot;:&quot;text&quot;}"/>
          <p:cNvSpPr txBox="1"/>
          <p:nvPr/>
        </p:nvSpPr>
        <p:spPr>
          <a:xfrm rot="0" flipH="0" flipV="0">
            <a:off x="895350" y="5305425"/>
            <a:ext cx="1524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D9822B"/>
                </a:solidFill>
                <a:latin typeface="DIN Alternate"/>
                <a:ea typeface="DIN Alternate"/>
              </a:rPr>
              <a:t>02</a:t>
            </a:r>
            <a:endParaRPr/>
          </a:p>
        </p:txBody>
      </p:sp>
      <p:sp>
        <p:nvSpPr>
          <p:cNvPr id="183" name="" descr="{&quot;isTemplate&quot;:true,&quot;type&quot;:&quot;text&quot;}"/>
          <p:cNvSpPr txBox="1"/>
          <p:nvPr/>
        </p:nvSpPr>
        <p:spPr>
          <a:xfrm rot="0" flipH="0" flipV="0">
            <a:off x="1162050" y="5305425"/>
            <a:ext cx="5305425" cy="2667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125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标识、批次信息可追溯到机台与生产日期</a:t>
            </a:r>
            <a:endParaRPr/>
          </a:p>
        </p:txBody>
      </p:sp>
      <p:sp>
        <p:nvSpPr>
          <p:cNvPr id="184" name="" descr="{&quot;isTemplate&quot;:true,&quot;type&quot;:&quot;text&quot;}"/>
          <p:cNvSpPr txBox="1"/>
          <p:nvPr/>
        </p:nvSpPr>
        <p:spPr>
          <a:xfrm rot="0" flipH="0" flipV="0">
            <a:off x="895350" y="5648325"/>
            <a:ext cx="1524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D9822B"/>
                </a:solidFill>
                <a:latin typeface="DIN Alternate"/>
                <a:ea typeface="DIN Alternate"/>
              </a:rPr>
              <a:t>03</a:t>
            </a:r>
            <a:endParaRPr/>
          </a:p>
        </p:txBody>
      </p:sp>
      <p:sp>
        <p:nvSpPr>
          <p:cNvPr id="185" name="" descr="{&quot;isTemplate&quot;:true,&quot;type&quot;:&quot;text&quot;}"/>
          <p:cNvSpPr txBox="1"/>
          <p:nvPr/>
        </p:nvSpPr>
        <p:spPr>
          <a:xfrm rot="0" flipH="0" flipV="0">
            <a:off x="1162050" y="5648325"/>
            <a:ext cx="5305425" cy="2667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125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抽检项目全部合格，无未处理的异常记录</a:t>
            </a:r>
            <a:endParaRPr/>
          </a:p>
        </p:txBody>
      </p:sp>
      <p:sp>
        <p:nvSpPr>
          <p:cNvPr id="186" name=""/>
          <p:cNvSpPr/>
          <p:nvPr/>
        </p:nvSpPr>
        <p:spPr>
          <a:xfrm rot="0" flipH="0" flipV="0">
            <a:off x="6886575" y="4381500"/>
            <a:ext cx="4638675" cy="1962150"/>
          </a:xfrm>
          <a:prstGeom prst="roundRect">
            <a:avLst>
              <a:gd name="adj" fmla="val 4854"/>
            </a:avLst>
          </a:prstGeom>
          <a:solidFill>
            <a:srgbClr val="ECF4F1"/>
          </a:solidFill>
          <a:ln/>
        </p:spPr>
        <p:txBody>
          <a:bodyPr/>
          <a:p/>
        </p:txBody>
      </p:sp>
      <p:sp>
        <p:nvSpPr>
          <p:cNvPr id="187" name="" descr="{&quot;isTemplate&quot;:true,&quot;type&quot;:&quot;text&quot;}"/>
          <p:cNvSpPr txBox="1"/>
          <p:nvPr/>
        </p:nvSpPr>
        <p:spPr>
          <a:xfrm rot="0" flipH="0" flipV="0">
            <a:off x="7115175" y="4552950"/>
            <a:ext cx="4181475" cy="6667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275">
                <a:solidFill>
                  <a:srgbClr val="1C2B28"/>
                </a:solidFill>
                <a:latin typeface="Microsoft YaHei"/>
                <a:ea typeface="Microsoft YaHei"/>
              </a:rPr>
              <a:t>成品检验不是</a:t>
            </a:r>
            <a:r>
              <a:rPr lang="en-US" sz="1275">
                <a:solidFill>
                  <a:srgbClr val="1C2B28"/>
                </a:solidFill>
                <a:latin typeface="Microsoft YaHei"/>
                <a:ea typeface="Microsoft YaHei"/>
              </a:rPr>
              <a:t>"</a:t>
            </a:r>
            <a:r>
              <a:rPr lang="zh-CN" sz="1275">
                <a:solidFill>
                  <a:srgbClr val="1C2B28"/>
                </a:solidFill>
                <a:latin typeface="Microsoft YaHei"/>
                <a:ea typeface="Microsoft YaHei"/>
              </a:rPr>
              <a:t>再看一遍</a:t>
            </a:r>
            <a:r>
              <a:rPr lang="en-US" sz="1275">
                <a:solidFill>
                  <a:srgbClr val="1C2B28"/>
                </a:solidFill>
                <a:latin typeface="Microsoft YaHei"/>
                <a:ea typeface="Microsoft YaHei"/>
              </a:rPr>
              <a:t>"</a:t>
            </a:r>
            <a:r>
              <a:rPr lang="zh-CN" sz="1275">
                <a:solidFill>
                  <a:srgbClr val="1C2B28"/>
                </a:solidFill>
                <a:latin typeface="Microsoft YaHei"/>
                <a:ea typeface="Microsoft YaHei"/>
              </a:rPr>
              <a:t>，而是</a:t>
            </a:r>
            <a:r>
              <a:rPr lang="zh-CN" sz="1275" b="1">
                <a:solidFill>
                  <a:srgbClr val="10403B"/>
                </a:solidFill>
                <a:latin typeface="Microsoft YaHei"/>
                <a:ea typeface="Microsoft YaHei"/>
              </a:rPr>
              <a:t>对客户承诺的最后一道确认</a:t>
            </a:r>
            <a:r>
              <a:rPr lang="zh-CN" sz="1275">
                <a:solidFill>
                  <a:srgbClr val="1C2B28"/>
                </a:solidFill>
                <a:latin typeface="Microsoft YaHei"/>
                <a:ea typeface="Microsoft YaHei"/>
              </a:rPr>
              <a:t>。放行的每一箱，都代表公司签字背书。</a:t>
            </a:r>
            <a:endParaRPr/>
          </a:p>
        </p:txBody>
      </p:sp>
      <p:sp>
        <p:nvSpPr>
          <p:cNvPr id="188" name="" descr="{&quot;isTemplate&quot;:true,&quot;type&quot;:&quot;text&quot;}"/>
          <p:cNvSpPr txBox="1"/>
          <p:nvPr/>
        </p:nvSpPr>
        <p:spPr>
          <a:xfrm rot="0" flipH="0" flipV="0">
            <a:off x="7115175" y="5724525"/>
            <a:ext cx="4181475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75">
                <a:solidFill>
                  <a:srgbClr val="85A8A1"/>
                </a:solidFill>
                <a:latin typeface="Microsoft YaHei"/>
                <a:ea typeface="Microsoft YaHei"/>
              </a:rPr>
              <a:t>本页只列项目与手段，不列具体限值；所有数值限值以各产品《检验标准书》最新受控版本为准。</a:t>
            </a:r>
            <a:endParaRPr/>
          </a:p>
        </p:txBody>
      </p:sp>
      <p:sp>
        <p:nvSpPr>
          <p:cNvPr id="189" name="" descr="{&quot;isTemplate&quot;:true,&quot;type&quot;:&quot;text&quot;}"/>
          <p:cNvSpPr txBox="1"/>
          <p:nvPr/>
        </p:nvSpPr>
        <p:spPr>
          <a:xfrm rot="0" flipH="0" flipV="0">
            <a:off x="666750" y="6477000"/>
            <a:ext cx="14478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5A8A1"/>
                </a:solidFill>
                <a:latin typeface="Microsoft YaHei"/>
                <a:ea typeface="Microsoft YaHei"/>
              </a:rPr>
              <a:t>QC </a:t>
            </a:r>
            <a:r>
              <a:rPr lang="zh-CN" sz="975">
                <a:solidFill>
                  <a:srgbClr val="85A8A1"/>
                </a:solidFill>
                <a:latin typeface="Microsoft YaHei"/>
                <a:ea typeface="Microsoft YaHei"/>
              </a:rPr>
              <a:t>检验实操培训</a:t>
            </a:r>
            <a:r>
              <a:rPr lang="en-US" sz="975">
                <a:solidFill>
                  <a:srgbClr val="85A8A1"/>
                </a:solidFill>
                <a:latin typeface="Microsoft YaHei"/>
                <a:ea typeface="Microsoft YaHei"/>
              </a:rPr>
              <a:t> · </a:t>
            </a:r>
            <a:r>
              <a:rPr lang="zh-CN" sz="975">
                <a:solidFill>
                  <a:srgbClr val="85A8A1"/>
                </a:solidFill>
                <a:latin typeface="Microsoft YaHei"/>
                <a:ea typeface="Microsoft YaHei"/>
              </a:rPr>
              <a:t>品质部</a:t>
            </a:r>
            <a:endParaRPr/>
          </a:p>
        </p:txBody>
      </p:sp>
      <p:sp>
        <p:nvSpPr>
          <p:cNvPr id="190" name="" descr="{&quot;isTemplate&quot;:true,&quot;type&quot;:&quot;text&quot;}"/>
          <p:cNvSpPr txBox="1"/>
          <p:nvPr/>
        </p:nvSpPr>
        <p:spPr>
          <a:xfrm rot="0" flipH="0" flipV="0">
            <a:off x="11153775" y="6477000"/>
            <a:ext cx="3714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5A8A1"/>
                </a:solidFill>
                <a:latin typeface="DIN Alternate"/>
                <a:ea typeface="DIN Alternate"/>
              </a:rPr>
              <a:t>16 / 18</a:t>
            </a:r>
            <a:endParaRPr/>
          </a:p>
        </p:txBody>
      </p:sp>
    </p:spTree>
  </p:cSld>
</p:sld>
</file>

<file path=ppt/slides/slide17.xml><?xml version="1.0" encoding="utf-8"?>
<p:sld xmlns:asvg="http://schemas.microsoft.com/office/drawing/2016/SVG/main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mc:Ignorable="asvg">
  <p:cSld>
    <p:spTree>
      <p:nvGrpSpPr>
        <p:cNvPr id="191" name="" descr="&lt;Slide style={{ width: 1280, height: 720, background: '#FFFFFF', padding: '20px 70px', flexDirection: 'column' }}&gt;&#10;  &lt;Box style={{ height: 96, flexDirection: 'column', justifyContent: 'flex-end', gap: 6 }}&gt;&#10;    &lt;Text style={{ fontSize: 34, fontWeight: 'bold', color: '#10403B' }}&gt;不合格品处理：四步闭环&lt;/Text&gt;&#10;    &lt;Text style={{ fontSize: 16, color: '#6C8280' }}&gt;一次异常的价值不在&quot;处理掉&quot;，而在&quot;再也不会发生&quot;&lt;/Text&gt;&#10;  &lt;/Box&gt;&#10;  &lt;Box style={{ height: 10 }} /&gt;&#10;  &lt;Box style={{ height: 540, flexDirection: 'column' }}&gt;&#10;    &lt;Box style={{ height: 206, background: '#ECF4F1', borderRadius: 10, padding: '20px 22px', flexDirection: 'column' }}&gt;&#10;      &lt;Box style={{ flexDirection: 'row', gap: 10, alignItems: 'center' }}&gt;&#10;        {[&#10;          { n: '01', t: '标识', d: '判定后立即贴红标，写明缺陷与数量' },&#10;          { n: '02', t: '隔离', d: '移入不合格品区，严禁与合格品混放' },&#10;          { n: '03', t: '评审', d: 'MRB 评审：返工 / 返修 / 让步 / 报废' },&#10;          { n: '04', t: '处置', d: '按评审结论执行并记录，闭环销案' },&#10;        ].map((s, i) =&gt; (&#10;          &lt;Box key={i} style={{ flexDirection: 'row', alignItems: 'center', flex: 1 }}&gt;&#10;            &lt;Box style={{ flex: 1, background: '#FFFFFF', borderRadius: 8, padding: '14px 14px', flexDirection: 'column' }}&gt;&#10;              &lt;Text style={{ fontSize: 14, fontWeight: 'bold', color: '#1E7F6E', marginBottom: 4, fontFamily: '&quot;DIN Alternate&quot;, &quot;Helvetica Neue&quot;, Arial, sans-serif' }}&gt;{s.n}&lt;/Text&gt;&#10;              &lt;Text style={{ fontSize: 18, fontWeight: 'bold', color: '#10403B', marginBottom: 4 }}&gt;{s.t}&lt;/Text&gt;&#10;              &lt;Text style={{ fontSize: 13, color: '#6C8280', lineHeight: 1.45 }}&gt;{s.d}&lt;/Text&gt;&#10;            &lt;/Box&gt;&#10;            {i &lt; 3 &amp;&amp; (&#10;              &lt;Box style={{ width: 24, justifyContent: 'center', alignItems: 'center' }}&gt;&#10;                &lt;svg width=&quot;18&quot; height=&quot;14&quot; viewBox=&quot;0 0 22 14&quot;&gt;&#10;                  &lt;rect x=&quot;0&quot; y=&quot;6&quot; width=&quot;13&quot; height=&quot;2&quot; fill=&quot;#85A8A1&quot; /&gt;&#10;                  &lt;path d=&quot;M12 2 L21 7 L12 12 Z&quot; fill=&quot;#85A8A1&quot; /&gt;&#10;                &lt;/svg&gt;&#10;              &lt;/Box&gt;&#10;            )}&#10;          &lt;/Box&gt;&#10;        ))}&#10;      &lt;/Box&gt;&#10;      &lt;Box style={{ marginTop: 16, flexDirection: 'row', alignItems: 'center', gap: 10 }}&gt;&#10;        &lt;Box style={{ width: 4, height: 26, background: '#D9822B' }} /&gt;&#10;        &lt;Text style={{ fontSize: 15, color: '#10403B', lineHeight: 1.5 }}&gt;&#10;          &lt;span style={{ fontWeight: 'bold' }}&gt;追溯三要素：批次号 + 生产日期 + 机台号&lt;/span&gt;——缺一个，就无法圈定影响范围。&#10;        &lt;/Text&gt;&#10;      &lt;/Box&gt;&#10;    &lt;/Box&gt;&#10;    &lt;Box style={{ height: 14 }} /&gt;&#10;    &lt;Box style={{ flex: 1, flexDirection: 'row', gap: 20 }}&gt;&#10;      &lt;Box style={{ flex: 1.35, background: '#FFFFFF', border: '1px solid #ECF4F1', borderRadius: 10, padding: '18px 24px', flexDirection: 'column' }}&gt;&#10;        &lt;Text style={{ fontSize: 19, fontWeight: 'bold', color: '#10403B', marginBottom: 12 }}&gt;闭环不止四步：处置完还要做四件事&lt;/Text&gt;&#10;        {[&#10;          { k: '找根因', v: 'Why-Why 连问五个为什么，直到挖到根本原因，&quot;员工粗心&quot;不是根因' },&#10;          { k: '定措施', v: '针对根因制定纠正措施，明确责任人与完成时间' },&#10;          { k: '验效果', v: '连续 3 批或 1 个月内无再发，才算有效' },&#10;          { k: '固化', v: '把结论更新进 SOP、检验标准与限度样板' },&#10;        ].map((r, i) =&gt; (&#10;          &lt;Box key={i} style={{ flexDirection: 'row', gap: 12, alignItems: 'flex-start', marginTop: 9 }}&gt;&#10;            &lt;Box style={{ background: '#1E7F6E', borderRadius: 6, padding: '2px 10px' }}&gt;&#10;              &lt;Text style={{ fontSize: 13, color: '#FFFFFF' }}&gt;{r.k}&lt;/Text&gt;&#10;            &lt;/Box&gt;&#10;            &lt;Text style={{ flex: 1, fontSize: 15, color: '#1C2B28', lineHeight: 1.55 }}&gt;{r.v}&lt;/Text&gt;&#10;          &lt;/Box&gt;&#10;        ))}&#10;      &lt;/Box&gt;&#10;      &lt;Box style={{ flex: 1, background: 'rgba(192,57,43,0.07)', borderRadius: 10, padding: '18px 24px', flexDirection: 'column' }}&gt;&#10;        &lt;Text style={{ fontSize: 19, fontWeight: 'bold', color: '#C0392B', marginBottom: 10 }}&gt;两条红线&lt;/Text&gt;&#10;        &lt;Box style={{ marginBottom: 14 }}&gt;&#10;          &lt;Text style={{ fontSize: 16, fontWeight: 'bold', color: '#10403B', marginBottom: 3 }}&gt;① 不合格品与合格品混放&lt;/Text&gt;&#10;          &lt;Text style={{ fontSize: 14, color: '#6C8280', lineHeight: 1.55 }}&gt;隔离区必须有明确的物理边界与标识，不能只靠&quot;记在心里&quot;。&lt;/Text&gt;&#10;        &lt;/Box&gt;&#10;        &lt;Box&gt;&#10;          &lt;Text style={{ fontSize: 16, fontWeight: 'bold', color: '#10403B', marginBottom: 3 }}&gt;② 未贴标识就让产品流转&lt;/Text&gt;&#10;          &lt;Text style={{ fontSize: 14, color: '#6C8280', lineHeight: 1.55 }}&gt;没有标识就是状态不明，状态不明就无法追溯、无法放行。&lt;/Text&gt;&#10;        &lt;/Box&gt;&#10;        &lt;Text style={{ fontSize: 14, fontWeight: 'bold', color: '#C0392B', marginTop: 'auto', lineHeight: 1.5 }}&gt;&#10;          任何一条都按重大质量违规处理，没有例外。&#10;        &lt;/Text&gt;&#10;      &lt;/Box&gt;&#10;    &lt;/Box&gt;&#10;  &lt;/Box&gt;&#10;  &lt;Box style={{ height: 10 }} /&gt;&#10;  &lt;Box style={{ height: 24, flexDirection: 'row', justifyContent: 'space-between', alignItems: 'center' }}&gt;&#10;    &lt;Text style={{ fontSize: 13, color: '#85A8A1' }}&gt;QC 检验实操培训 · 品质部&lt;/Text&gt;&#10;    &lt;Text style={{ fontSize: 14, color: '#85A8A1', fontFamily: '&quot;DIN Alternate&quot;, &quot;Helvetica Neue&quot;, Arial, sans-serif' }}&gt;17 / 18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93" name="" descr="{&quot;isTemplate&quot;:true,&quot;type&quot;:&quot;text&quot;}"/>
          <p:cNvSpPr txBox="1"/>
          <p:nvPr/>
        </p:nvSpPr>
        <p:spPr>
          <a:xfrm rot="0" flipH="0" flipV="0">
            <a:off x="666750" y="466725"/>
            <a:ext cx="108585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0403B"/>
                </a:solidFill>
                <a:latin typeface="Microsoft YaHei"/>
                <a:ea typeface="Microsoft YaHei"/>
              </a:rPr>
              <a:t>不合格品处理：四步闭环</a:t>
            </a:r>
            <a:endParaRPr/>
          </a:p>
        </p:txBody>
      </p:sp>
      <p:sp>
        <p:nvSpPr>
          <p:cNvPr id="194" name="" descr="{&quot;isTemplate&quot;:true,&quot;type&quot;:&quot;text&quot;}"/>
          <p:cNvSpPr txBox="1"/>
          <p:nvPr/>
        </p:nvSpPr>
        <p:spPr>
          <a:xfrm rot="0" flipH="0" flipV="0">
            <a:off x="666750" y="914400"/>
            <a:ext cx="108585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6C8280"/>
                </a:solidFill>
                <a:latin typeface="Microsoft YaHei"/>
                <a:ea typeface="Microsoft YaHei"/>
              </a:rPr>
              <a:t>一次异常的价值不在</a:t>
            </a:r>
            <a:r>
              <a:rPr lang="en-US" sz="1200">
                <a:solidFill>
                  <a:srgbClr val="6C8280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6C8280"/>
                </a:solidFill>
                <a:latin typeface="Microsoft YaHei"/>
                <a:ea typeface="Microsoft YaHei"/>
              </a:rPr>
              <a:t>处理掉</a:t>
            </a:r>
            <a:r>
              <a:rPr lang="en-US" sz="1200">
                <a:solidFill>
                  <a:srgbClr val="6C8280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6C8280"/>
                </a:solidFill>
                <a:latin typeface="Microsoft YaHei"/>
                <a:ea typeface="Microsoft YaHei"/>
              </a:rPr>
              <a:t>，而在</a:t>
            </a:r>
            <a:r>
              <a:rPr lang="en-US" sz="1200">
                <a:solidFill>
                  <a:srgbClr val="6C8280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6C8280"/>
                </a:solidFill>
                <a:latin typeface="Microsoft YaHei"/>
                <a:ea typeface="Microsoft YaHei"/>
              </a:rPr>
              <a:t>再也不会发生</a:t>
            </a:r>
            <a:r>
              <a:rPr lang="en-US" sz="1200">
                <a:solidFill>
                  <a:srgbClr val="6C8280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195" name=""/>
          <p:cNvSpPr/>
          <p:nvPr/>
        </p:nvSpPr>
        <p:spPr>
          <a:xfrm rot="0" flipH="0" flipV="0">
            <a:off x="666750" y="1200150"/>
            <a:ext cx="10858500" cy="1962150"/>
          </a:xfrm>
          <a:prstGeom prst="roundRect">
            <a:avLst>
              <a:gd name="adj" fmla="val 4854"/>
            </a:avLst>
          </a:prstGeom>
          <a:solidFill>
            <a:srgbClr val="ECF4F1"/>
          </a:solidFill>
          <a:ln/>
        </p:spPr>
        <p:txBody>
          <a:bodyPr/>
          <a:p/>
        </p:txBody>
      </p:sp>
      <p:sp>
        <p:nvSpPr>
          <p:cNvPr id="196" name=""/>
          <p:cNvSpPr/>
          <p:nvPr/>
        </p:nvSpPr>
        <p:spPr>
          <a:xfrm rot="0" flipH="0" flipV="0">
            <a:off x="876300" y="1390650"/>
            <a:ext cx="2314575" cy="933450"/>
          </a:xfrm>
          <a:prstGeom prst="roundRect">
            <a:avLst>
              <a:gd name="adj" fmla="val 8163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97" name="" descr="{&quot;isTemplate&quot;:true,&quot;type&quot;:&quot;text&quot;}"/>
          <p:cNvSpPr txBox="1"/>
          <p:nvPr/>
        </p:nvSpPr>
        <p:spPr>
          <a:xfrm rot="0" flipH="0" flipV="0">
            <a:off x="1009650" y="1524000"/>
            <a:ext cx="20478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1E7F6E"/>
                </a:solidFill>
                <a:latin typeface="DIN Alternate"/>
                <a:ea typeface="DIN Alternate"/>
              </a:rPr>
              <a:t>01</a:t>
            </a:r>
            <a:endParaRPr/>
          </a:p>
        </p:txBody>
      </p:sp>
      <p:sp>
        <p:nvSpPr>
          <p:cNvPr id="198" name="" descr="{&quot;isTemplate&quot;:true,&quot;type&quot;:&quot;text&quot;}"/>
          <p:cNvSpPr txBox="1"/>
          <p:nvPr/>
        </p:nvSpPr>
        <p:spPr>
          <a:xfrm rot="0" flipH="0" flipV="0">
            <a:off x="1009650" y="1724025"/>
            <a:ext cx="204787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0403B"/>
                </a:solidFill>
                <a:latin typeface="Microsoft YaHei"/>
                <a:ea typeface="Microsoft YaHei"/>
              </a:rPr>
              <a:t>标识</a:t>
            </a:r>
            <a:endParaRPr/>
          </a:p>
        </p:txBody>
      </p:sp>
      <p:sp>
        <p:nvSpPr>
          <p:cNvPr id="199" name="" descr="{&quot;isTemplate&quot;:true,&quot;type&quot;:&quot;text&quot;}"/>
          <p:cNvSpPr txBox="1"/>
          <p:nvPr/>
        </p:nvSpPr>
        <p:spPr>
          <a:xfrm rot="0" flipH="0" flipV="0">
            <a:off x="1009650" y="1971675"/>
            <a:ext cx="2047875" cy="2190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975">
                <a:solidFill>
                  <a:srgbClr val="6C8280"/>
                </a:solidFill>
                <a:latin typeface="Microsoft YaHei"/>
                <a:ea typeface="Microsoft YaHei"/>
              </a:rPr>
              <a:t>判定后立即贴红标，写明缺陷与数量</a:t>
            </a:r>
            <a:endParaRPr/>
          </a:p>
        </p:txBody>
      </p:sp>
      <p:pic>
        <p:nvPicPr>
          <p:cNvPr id="200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3219450" y="1790700"/>
            <a:ext cx="171450" cy="133350"/>
          </a:xfrm>
          <a:prstGeom prst="rect">
            <a:avLst/>
          </a:prstGeom>
          <a:ln/>
        </p:spPr>
      </p:pic>
      <p:sp>
        <p:nvSpPr>
          <p:cNvPr id="201" name=""/>
          <p:cNvSpPr/>
          <p:nvPr/>
        </p:nvSpPr>
        <p:spPr>
          <a:xfrm rot="0" flipH="0" flipV="0">
            <a:off x="3514725" y="1390650"/>
            <a:ext cx="2305050" cy="933450"/>
          </a:xfrm>
          <a:prstGeom prst="roundRect">
            <a:avLst>
              <a:gd name="adj" fmla="val 8163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02" name="" descr="{&quot;isTemplate&quot;:true,&quot;type&quot;:&quot;text&quot;}"/>
          <p:cNvSpPr txBox="1"/>
          <p:nvPr/>
        </p:nvSpPr>
        <p:spPr>
          <a:xfrm rot="0" flipH="0" flipV="0">
            <a:off x="3648075" y="1524000"/>
            <a:ext cx="20383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1E7F6E"/>
                </a:solidFill>
                <a:latin typeface="DIN Alternate"/>
                <a:ea typeface="DIN Alternate"/>
              </a:rPr>
              <a:t>02</a:t>
            </a:r>
            <a:endParaRPr/>
          </a:p>
        </p:txBody>
      </p:sp>
      <p:sp>
        <p:nvSpPr>
          <p:cNvPr id="203" name="" descr="{&quot;isTemplate&quot;:true,&quot;type&quot;:&quot;text&quot;}"/>
          <p:cNvSpPr txBox="1"/>
          <p:nvPr/>
        </p:nvSpPr>
        <p:spPr>
          <a:xfrm rot="0" flipH="0" flipV="0">
            <a:off x="3648075" y="1724025"/>
            <a:ext cx="20383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0403B"/>
                </a:solidFill>
                <a:latin typeface="Microsoft YaHei"/>
                <a:ea typeface="Microsoft YaHei"/>
              </a:rPr>
              <a:t>隔离</a:t>
            </a:r>
            <a:endParaRPr/>
          </a:p>
        </p:txBody>
      </p:sp>
      <p:sp>
        <p:nvSpPr>
          <p:cNvPr id="204" name="" descr="{&quot;isTemplate&quot;:true,&quot;type&quot;:&quot;text&quot;}"/>
          <p:cNvSpPr txBox="1"/>
          <p:nvPr/>
        </p:nvSpPr>
        <p:spPr>
          <a:xfrm rot="0" flipH="0" flipV="0">
            <a:off x="3648075" y="1971675"/>
            <a:ext cx="2038350" cy="2190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975">
                <a:solidFill>
                  <a:srgbClr val="6C8280"/>
                </a:solidFill>
                <a:latin typeface="Microsoft YaHei"/>
                <a:ea typeface="Microsoft YaHei"/>
              </a:rPr>
              <a:t>移入不合格品区，严禁与合格品混放</a:t>
            </a:r>
            <a:endParaRPr/>
          </a:p>
        </p:txBody>
      </p:sp>
      <p:pic>
        <p:nvPicPr>
          <p:cNvPr id="20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5848350" y="1790700"/>
            <a:ext cx="171450" cy="133350"/>
          </a:xfrm>
          <a:prstGeom prst="rect">
            <a:avLst/>
          </a:prstGeom>
          <a:ln/>
        </p:spPr>
      </p:pic>
      <p:sp>
        <p:nvSpPr>
          <p:cNvPr id="206" name=""/>
          <p:cNvSpPr/>
          <p:nvPr/>
        </p:nvSpPr>
        <p:spPr>
          <a:xfrm rot="0" flipH="0" flipV="0">
            <a:off x="6143625" y="1390650"/>
            <a:ext cx="2314575" cy="933450"/>
          </a:xfrm>
          <a:prstGeom prst="roundRect">
            <a:avLst>
              <a:gd name="adj" fmla="val 8163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07" name="" descr="{&quot;isTemplate&quot;:true,&quot;type&quot;:&quot;text&quot;}"/>
          <p:cNvSpPr txBox="1"/>
          <p:nvPr/>
        </p:nvSpPr>
        <p:spPr>
          <a:xfrm rot="0" flipH="0" flipV="0">
            <a:off x="6276975" y="1524000"/>
            <a:ext cx="20478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1E7F6E"/>
                </a:solidFill>
                <a:latin typeface="DIN Alternate"/>
                <a:ea typeface="DIN Alternate"/>
              </a:rPr>
              <a:t>03</a:t>
            </a:r>
            <a:endParaRPr/>
          </a:p>
        </p:txBody>
      </p:sp>
      <p:sp>
        <p:nvSpPr>
          <p:cNvPr id="208" name="" descr="{&quot;isTemplate&quot;:true,&quot;type&quot;:&quot;text&quot;}"/>
          <p:cNvSpPr txBox="1"/>
          <p:nvPr/>
        </p:nvSpPr>
        <p:spPr>
          <a:xfrm rot="0" flipH="0" flipV="0">
            <a:off x="6276975" y="1724025"/>
            <a:ext cx="204787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0403B"/>
                </a:solidFill>
                <a:latin typeface="Microsoft YaHei"/>
                <a:ea typeface="Microsoft YaHei"/>
              </a:rPr>
              <a:t>评审</a:t>
            </a:r>
            <a:endParaRPr/>
          </a:p>
        </p:txBody>
      </p:sp>
      <p:sp>
        <p:nvSpPr>
          <p:cNvPr id="209" name="" descr="{&quot;isTemplate&quot;:true,&quot;type&quot;:&quot;text&quot;}"/>
          <p:cNvSpPr txBox="1"/>
          <p:nvPr/>
        </p:nvSpPr>
        <p:spPr>
          <a:xfrm rot="0" flipH="0" flipV="0">
            <a:off x="6276975" y="1971675"/>
            <a:ext cx="2047875" cy="2190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en-US" sz="975">
                <a:solidFill>
                  <a:srgbClr val="6C8280"/>
                </a:solidFill>
                <a:latin typeface="Microsoft YaHei"/>
                <a:ea typeface="Microsoft YaHei"/>
              </a:rPr>
              <a:t>MRB </a:t>
            </a:r>
            <a:r>
              <a:rPr lang="zh-CN" sz="975">
                <a:solidFill>
                  <a:srgbClr val="6C8280"/>
                </a:solidFill>
                <a:latin typeface="Microsoft YaHei"/>
                <a:ea typeface="Microsoft YaHei"/>
              </a:rPr>
              <a:t>评审：返工</a:t>
            </a:r>
            <a:r>
              <a:rPr lang="en-US" sz="975">
                <a:solidFill>
                  <a:srgbClr val="6C8280"/>
                </a:solidFill>
                <a:latin typeface="Microsoft YaHei"/>
                <a:ea typeface="Microsoft YaHei"/>
              </a:rPr>
              <a:t> / </a:t>
            </a:r>
            <a:r>
              <a:rPr lang="zh-CN" sz="975">
                <a:solidFill>
                  <a:srgbClr val="6C8280"/>
                </a:solidFill>
                <a:latin typeface="Microsoft YaHei"/>
                <a:ea typeface="Microsoft YaHei"/>
              </a:rPr>
              <a:t>返修</a:t>
            </a:r>
            <a:r>
              <a:rPr lang="en-US" sz="975">
                <a:solidFill>
                  <a:srgbClr val="6C8280"/>
                </a:solidFill>
                <a:latin typeface="Microsoft YaHei"/>
                <a:ea typeface="Microsoft YaHei"/>
              </a:rPr>
              <a:t> / </a:t>
            </a:r>
            <a:r>
              <a:rPr lang="zh-CN" sz="975">
                <a:solidFill>
                  <a:srgbClr val="6C8280"/>
                </a:solidFill>
                <a:latin typeface="Microsoft YaHei"/>
                <a:ea typeface="Microsoft YaHei"/>
              </a:rPr>
              <a:t>让步</a:t>
            </a:r>
            <a:r>
              <a:rPr lang="en-US" sz="975">
                <a:solidFill>
                  <a:srgbClr val="6C8280"/>
                </a:solidFill>
                <a:latin typeface="Microsoft YaHei"/>
                <a:ea typeface="Microsoft YaHei"/>
              </a:rPr>
              <a:t> / </a:t>
            </a:r>
            <a:r>
              <a:rPr lang="zh-CN" sz="975">
                <a:solidFill>
                  <a:srgbClr val="6C8280"/>
                </a:solidFill>
                <a:latin typeface="Microsoft YaHei"/>
                <a:ea typeface="Microsoft YaHei"/>
              </a:rPr>
              <a:t>报废</a:t>
            </a:r>
            <a:endParaRPr/>
          </a:p>
        </p:txBody>
      </p:sp>
      <p:pic>
        <p:nvPicPr>
          <p:cNvPr id="210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486775" y="1790700"/>
            <a:ext cx="171450" cy="133350"/>
          </a:xfrm>
          <a:prstGeom prst="rect">
            <a:avLst/>
          </a:prstGeom>
          <a:ln/>
        </p:spPr>
      </p:pic>
      <p:sp>
        <p:nvSpPr>
          <p:cNvPr id="211" name=""/>
          <p:cNvSpPr/>
          <p:nvPr/>
        </p:nvSpPr>
        <p:spPr>
          <a:xfrm rot="0" flipH="0" flipV="0">
            <a:off x="8782050" y="1390650"/>
            <a:ext cx="2533650" cy="933450"/>
          </a:xfrm>
          <a:prstGeom prst="roundRect">
            <a:avLst>
              <a:gd name="adj" fmla="val 8163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12" name="" descr="{&quot;isTemplate&quot;:true,&quot;type&quot;:&quot;text&quot;}"/>
          <p:cNvSpPr txBox="1"/>
          <p:nvPr/>
        </p:nvSpPr>
        <p:spPr>
          <a:xfrm rot="0" flipH="0" flipV="0">
            <a:off x="8915400" y="1524000"/>
            <a:ext cx="22669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1E7F6E"/>
                </a:solidFill>
                <a:latin typeface="DIN Alternate"/>
                <a:ea typeface="DIN Alternate"/>
              </a:rPr>
              <a:t>04</a:t>
            </a:r>
            <a:endParaRPr/>
          </a:p>
        </p:txBody>
      </p:sp>
      <p:sp>
        <p:nvSpPr>
          <p:cNvPr id="213" name="" descr="{&quot;isTemplate&quot;:true,&quot;type&quot;:&quot;text&quot;}"/>
          <p:cNvSpPr txBox="1"/>
          <p:nvPr/>
        </p:nvSpPr>
        <p:spPr>
          <a:xfrm rot="0" flipH="0" flipV="0">
            <a:off x="8915400" y="1724025"/>
            <a:ext cx="22669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0403B"/>
                </a:solidFill>
                <a:latin typeface="Microsoft YaHei"/>
                <a:ea typeface="Microsoft YaHei"/>
              </a:rPr>
              <a:t>处置</a:t>
            </a:r>
            <a:endParaRPr/>
          </a:p>
        </p:txBody>
      </p:sp>
      <p:sp>
        <p:nvSpPr>
          <p:cNvPr id="214" name="" descr="{&quot;isTemplate&quot;:true,&quot;type&quot;:&quot;text&quot;}"/>
          <p:cNvSpPr txBox="1"/>
          <p:nvPr/>
        </p:nvSpPr>
        <p:spPr>
          <a:xfrm rot="0" flipH="0" flipV="0">
            <a:off x="8915400" y="1971675"/>
            <a:ext cx="2266950" cy="2190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975">
                <a:solidFill>
                  <a:srgbClr val="6C8280"/>
                </a:solidFill>
                <a:latin typeface="Microsoft YaHei"/>
                <a:ea typeface="Microsoft YaHei"/>
              </a:rPr>
              <a:t>按评审结论执行并记录，闭环销案</a:t>
            </a:r>
            <a:endParaRPr/>
          </a:p>
        </p:txBody>
      </p:sp>
      <p:sp>
        <p:nvSpPr>
          <p:cNvPr id="215" name=""/>
          <p:cNvSpPr/>
          <p:nvPr/>
        </p:nvSpPr>
        <p:spPr>
          <a:xfrm rot="0" flipH="0" flipV="0">
            <a:off x="876300" y="2486025"/>
            <a:ext cx="38100" cy="247650"/>
          </a:xfrm>
          <a:prstGeom prst="rect">
            <a:avLst/>
          </a:prstGeom>
          <a:solidFill>
            <a:srgbClr val="D9822B"/>
          </a:solidFill>
          <a:ln/>
        </p:spPr>
        <p:txBody>
          <a:bodyPr/>
          <a:p/>
        </p:txBody>
      </p:sp>
      <p:sp>
        <p:nvSpPr>
          <p:cNvPr id="216" name="" descr="{&quot;isTemplate&quot;:true,&quot;type&quot;:&quot;text&quot;}"/>
          <p:cNvSpPr txBox="1"/>
          <p:nvPr/>
        </p:nvSpPr>
        <p:spPr>
          <a:xfrm rot="0" flipH="0" flipV="0">
            <a:off x="1009650" y="2476500"/>
            <a:ext cx="4905375" cy="2571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125" b="1">
                <a:solidFill>
                  <a:srgbClr val="10403B"/>
                </a:solidFill>
                <a:latin typeface="Microsoft YaHei"/>
                <a:ea typeface="Microsoft YaHei"/>
              </a:rPr>
              <a:t>追溯三要素：批次号</a:t>
            </a:r>
            <a:r>
              <a:rPr lang="en-US" sz="1125" b="1">
                <a:solidFill>
                  <a:srgbClr val="10403B"/>
                </a:solidFill>
                <a:latin typeface="Microsoft YaHei"/>
                <a:ea typeface="Microsoft YaHei"/>
              </a:rPr>
              <a:t> + </a:t>
            </a:r>
            <a:r>
              <a:rPr lang="zh-CN" sz="1125" b="1">
                <a:solidFill>
                  <a:srgbClr val="10403B"/>
                </a:solidFill>
                <a:latin typeface="Microsoft YaHei"/>
                <a:ea typeface="Microsoft YaHei"/>
              </a:rPr>
              <a:t>生产日期</a:t>
            </a:r>
            <a:r>
              <a:rPr lang="en-US" sz="1125" b="1">
                <a:solidFill>
                  <a:srgbClr val="10403B"/>
                </a:solidFill>
                <a:latin typeface="Microsoft YaHei"/>
                <a:ea typeface="Microsoft YaHei"/>
              </a:rPr>
              <a:t> + </a:t>
            </a:r>
            <a:r>
              <a:rPr lang="zh-CN" sz="1125" b="1">
                <a:solidFill>
                  <a:srgbClr val="10403B"/>
                </a:solidFill>
                <a:latin typeface="Microsoft YaHei"/>
                <a:ea typeface="Microsoft YaHei"/>
              </a:rPr>
              <a:t>机台号</a:t>
            </a:r>
            <a:r>
              <a:rPr lang="zh-CN" sz="1125">
                <a:solidFill>
                  <a:srgbClr val="10403B"/>
                </a:solidFill>
                <a:latin typeface="Microsoft YaHei"/>
                <a:ea typeface="Microsoft YaHei"/>
              </a:rPr>
              <a:t>——缺一个，就无法圈定影响范围。</a:t>
            </a:r>
            <a:endParaRPr/>
          </a:p>
        </p:txBody>
      </p:sp>
      <p:sp>
        <p:nvSpPr>
          <p:cNvPr id="217" name=""/>
          <p:cNvSpPr/>
          <p:nvPr/>
        </p:nvSpPr>
        <p:spPr>
          <a:xfrm rot="0" flipH="0" flipV="0">
            <a:off x="666750" y="3295650"/>
            <a:ext cx="6124575" cy="3048000"/>
          </a:xfrm>
          <a:prstGeom prst="roundRect">
            <a:avLst>
              <a:gd name="adj" fmla="val 3125"/>
            </a:avLst>
          </a:prstGeom>
          <a:solidFill>
            <a:srgbClr val="FFFFFF"/>
          </a:solidFill>
          <a:ln w="12700">
            <a:solidFill>
              <a:srgbClr val="ECF4F1"/>
            </a:solidFill>
            <a:prstDash val="solid"/>
          </a:ln>
        </p:spPr>
        <p:txBody>
          <a:bodyPr/>
          <a:p/>
        </p:txBody>
      </p:sp>
      <p:sp>
        <p:nvSpPr>
          <p:cNvPr id="218" name="" descr="{&quot;isTemplate&quot;:true,&quot;type&quot;:&quot;text&quot;}"/>
          <p:cNvSpPr txBox="1"/>
          <p:nvPr/>
        </p:nvSpPr>
        <p:spPr>
          <a:xfrm rot="0" flipH="0" flipV="0">
            <a:off x="895350" y="3467100"/>
            <a:ext cx="5667375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0403B"/>
                </a:solidFill>
                <a:latin typeface="Microsoft YaHei"/>
                <a:ea typeface="Microsoft YaHei"/>
              </a:rPr>
              <a:t>闭环不止四步：处置完还要做四件事</a:t>
            </a:r>
            <a:endParaRPr/>
          </a:p>
        </p:txBody>
      </p:sp>
      <p:sp>
        <p:nvSpPr>
          <p:cNvPr id="219" name=""/>
          <p:cNvSpPr/>
          <p:nvPr/>
        </p:nvSpPr>
        <p:spPr>
          <a:xfrm rot="0" flipH="0" flipV="0">
            <a:off x="895350" y="3886200"/>
            <a:ext cx="561975" cy="190500"/>
          </a:xfrm>
          <a:prstGeom prst="roundRect">
            <a:avLst>
              <a:gd name="adj" fmla="val 30000"/>
            </a:avLst>
          </a:prstGeom>
          <a:solidFill>
            <a:srgbClr val="1E7F6E"/>
          </a:solidFill>
          <a:ln/>
        </p:spPr>
        <p:txBody>
          <a:bodyPr/>
          <a:p/>
        </p:txBody>
      </p:sp>
      <p:sp>
        <p:nvSpPr>
          <p:cNvPr id="220" name="" descr="{&quot;isTemplate&quot;:true,&quot;type&quot;:&quot;text&quot;}"/>
          <p:cNvSpPr txBox="1"/>
          <p:nvPr/>
        </p:nvSpPr>
        <p:spPr>
          <a:xfrm rot="0" flipH="0" flipV="0">
            <a:off x="990600" y="3905250"/>
            <a:ext cx="3714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FFFFFF"/>
                </a:solidFill>
                <a:latin typeface="Microsoft YaHei"/>
                <a:ea typeface="Microsoft YaHei"/>
              </a:rPr>
              <a:t>找根因</a:t>
            </a:r>
            <a:endParaRPr/>
          </a:p>
        </p:txBody>
      </p:sp>
      <p:sp>
        <p:nvSpPr>
          <p:cNvPr id="221" name="" descr="{&quot;isTemplate&quot;:true,&quot;type&quot;:&quot;text&quot;}"/>
          <p:cNvSpPr txBox="1"/>
          <p:nvPr/>
        </p:nvSpPr>
        <p:spPr>
          <a:xfrm rot="0" flipH="0" flipV="0">
            <a:off x="1571625" y="3886200"/>
            <a:ext cx="4991100" cy="2667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en-US" sz="1125">
                <a:solidFill>
                  <a:srgbClr val="1C2B28"/>
                </a:solidFill>
                <a:latin typeface="Microsoft YaHei"/>
                <a:ea typeface="Microsoft YaHei"/>
              </a:rPr>
              <a:t>Why-Why </a:t>
            </a:r>
            <a:r>
              <a:rPr lang="zh-CN" sz="1125">
                <a:solidFill>
                  <a:srgbClr val="1C2B28"/>
                </a:solidFill>
                <a:latin typeface="Microsoft YaHei"/>
                <a:ea typeface="Microsoft YaHei"/>
              </a:rPr>
              <a:t>连问五个为什么，直到挖到根本原因，</a:t>
            </a:r>
            <a:r>
              <a:rPr lang="en-US" sz="1125">
                <a:solidFill>
                  <a:srgbClr val="1C2B28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1C2B28"/>
                </a:solidFill>
                <a:latin typeface="Microsoft YaHei"/>
                <a:ea typeface="Microsoft YaHei"/>
              </a:rPr>
              <a:t>员工粗心</a:t>
            </a:r>
            <a:r>
              <a:rPr lang="en-US" sz="1125">
                <a:solidFill>
                  <a:srgbClr val="1C2B28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1C2B28"/>
                </a:solidFill>
                <a:latin typeface="Microsoft YaHei"/>
                <a:ea typeface="Microsoft YaHei"/>
              </a:rPr>
              <a:t>不是根因</a:t>
            </a:r>
            <a:endParaRPr/>
          </a:p>
        </p:txBody>
      </p:sp>
      <p:sp>
        <p:nvSpPr>
          <p:cNvPr id="222" name=""/>
          <p:cNvSpPr/>
          <p:nvPr/>
        </p:nvSpPr>
        <p:spPr>
          <a:xfrm rot="0" flipH="0" flipV="0">
            <a:off x="895350" y="4238625"/>
            <a:ext cx="561975" cy="190500"/>
          </a:xfrm>
          <a:prstGeom prst="roundRect">
            <a:avLst>
              <a:gd name="adj" fmla="val 30000"/>
            </a:avLst>
          </a:prstGeom>
          <a:solidFill>
            <a:srgbClr val="1E7F6E"/>
          </a:solidFill>
          <a:ln/>
        </p:spPr>
        <p:txBody>
          <a:bodyPr/>
          <a:p/>
        </p:txBody>
      </p:sp>
      <p:sp>
        <p:nvSpPr>
          <p:cNvPr id="223" name="" descr="{&quot;isTemplate&quot;:true,&quot;type&quot;:&quot;text&quot;}"/>
          <p:cNvSpPr txBox="1"/>
          <p:nvPr/>
        </p:nvSpPr>
        <p:spPr>
          <a:xfrm rot="0" flipH="0" flipV="0">
            <a:off x="990600" y="4257675"/>
            <a:ext cx="3714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FFFFFF"/>
                </a:solidFill>
                <a:latin typeface="Microsoft YaHei"/>
                <a:ea typeface="Microsoft YaHei"/>
              </a:rPr>
              <a:t>定措施</a:t>
            </a:r>
            <a:endParaRPr/>
          </a:p>
        </p:txBody>
      </p:sp>
      <p:sp>
        <p:nvSpPr>
          <p:cNvPr id="224" name="" descr="{&quot;isTemplate&quot;:true,&quot;type&quot;:&quot;text&quot;}"/>
          <p:cNvSpPr txBox="1"/>
          <p:nvPr/>
        </p:nvSpPr>
        <p:spPr>
          <a:xfrm rot="0" flipH="0" flipV="0">
            <a:off x="1571625" y="4238625"/>
            <a:ext cx="4991100" cy="2667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125">
                <a:solidFill>
                  <a:srgbClr val="1C2B28"/>
                </a:solidFill>
                <a:latin typeface="Microsoft YaHei"/>
                <a:ea typeface="Microsoft YaHei"/>
              </a:rPr>
              <a:t>针对根因制定纠正措施，明确责任人与完成时间</a:t>
            </a:r>
            <a:endParaRPr/>
          </a:p>
        </p:txBody>
      </p:sp>
      <p:sp>
        <p:nvSpPr>
          <p:cNvPr id="225" name=""/>
          <p:cNvSpPr/>
          <p:nvPr/>
        </p:nvSpPr>
        <p:spPr>
          <a:xfrm rot="0" flipH="0" flipV="0">
            <a:off x="895350" y="4591050"/>
            <a:ext cx="561975" cy="190500"/>
          </a:xfrm>
          <a:prstGeom prst="roundRect">
            <a:avLst>
              <a:gd name="adj" fmla="val 30000"/>
            </a:avLst>
          </a:prstGeom>
          <a:solidFill>
            <a:srgbClr val="1E7F6E"/>
          </a:solidFill>
          <a:ln/>
        </p:spPr>
        <p:txBody>
          <a:bodyPr/>
          <a:p/>
        </p:txBody>
      </p:sp>
      <p:sp>
        <p:nvSpPr>
          <p:cNvPr id="226" name="" descr="{&quot;isTemplate&quot;:true,&quot;type&quot;:&quot;text&quot;}"/>
          <p:cNvSpPr txBox="1"/>
          <p:nvPr/>
        </p:nvSpPr>
        <p:spPr>
          <a:xfrm rot="0" flipH="0" flipV="0">
            <a:off x="990600" y="4610100"/>
            <a:ext cx="3714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FFFFFF"/>
                </a:solidFill>
                <a:latin typeface="Microsoft YaHei"/>
                <a:ea typeface="Microsoft YaHei"/>
              </a:rPr>
              <a:t>验效果</a:t>
            </a:r>
            <a:endParaRPr/>
          </a:p>
        </p:txBody>
      </p:sp>
      <p:sp>
        <p:nvSpPr>
          <p:cNvPr id="227" name="" descr="{&quot;isTemplate&quot;:true,&quot;type&quot;:&quot;text&quot;}"/>
          <p:cNvSpPr txBox="1"/>
          <p:nvPr/>
        </p:nvSpPr>
        <p:spPr>
          <a:xfrm rot="0" flipH="0" flipV="0">
            <a:off x="1571625" y="4591050"/>
            <a:ext cx="4991100" cy="2667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125">
                <a:solidFill>
                  <a:srgbClr val="1C2B28"/>
                </a:solidFill>
                <a:latin typeface="Microsoft YaHei"/>
                <a:ea typeface="Microsoft YaHei"/>
              </a:rPr>
              <a:t>连续</a:t>
            </a:r>
            <a:r>
              <a:rPr lang="en-US" sz="1125">
                <a:solidFill>
                  <a:srgbClr val="1C2B28"/>
                </a:solidFill>
                <a:latin typeface="Microsoft YaHei"/>
                <a:ea typeface="Microsoft YaHei"/>
              </a:rPr>
              <a:t> 3 </a:t>
            </a:r>
            <a:r>
              <a:rPr lang="zh-CN" sz="1125">
                <a:solidFill>
                  <a:srgbClr val="1C2B28"/>
                </a:solidFill>
                <a:latin typeface="Microsoft YaHei"/>
                <a:ea typeface="Microsoft YaHei"/>
              </a:rPr>
              <a:t>批或</a:t>
            </a:r>
            <a:r>
              <a:rPr lang="en-US" sz="1125">
                <a:solidFill>
                  <a:srgbClr val="1C2B28"/>
                </a:solidFill>
                <a:latin typeface="Microsoft YaHei"/>
                <a:ea typeface="Microsoft YaHei"/>
              </a:rPr>
              <a:t> 1 </a:t>
            </a:r>
            <a:r>
              <a:rPr lang="zh-CN" sz="1125">
                <a:solidFill>
                  <a:srgbClr val="1C2B28"/>
                </a:solidFill>
                <a:latin typeface="Microsoft YaHei"/>
                <a:ea typeface="Microsoft YaHei"/>
              </a:rPr>
              <a:t>个月内无再发，才算有效</a:t>
            </a:r>
            <a:endParaRPr/>
          </a:p>
        </p:txBody>
      </p:sp>
      <p:sp>
        <p:nvSpPr>
          <p:cNvPr id="228" name=""/>
          <p:cNvSpPr/>
          <p:nvPr/>
        </p:nvSpPr>
        <p:spPr>
          <a:xfrm rot="0" flipH="0" flipV="0">
            <a:off x="895350" y="4943475"/>
            <a:ext cx="438150" cy="190500"/>
          </a:xfrm>
          <a:prstGeom prst="roundRect">
            <a:avLst>
              <a:gd name="adj" fmla="val 30000"/>
            </a:avLst>
          </a:prstGeom>
          <a:solidFill>
            <a:srgbClr val="1E7F6E"/>
          </a:solidFill>
          <a:ln/>
        </p:spPr>
        <p:txBody>
          <a:bodyPr/>
          <a:p/>
        </p:txBody>
      </p:sp>
      <p:sp>
        <p:nvSpPr>
          <p:cNvPr id="229" name="" descr="{&quot;isTemplate&quot;:true,&quot;type&quot;:&quot;text&quot;}"/>
          <p:cNvSpPr txBox="1"/>
          <p:nvPr/>
        </p:nvSpPr>
        <p:spPr>
          <a:xfrm rot="0" flipH="0" flipV="0">
            <a:off x="990600" y="4962525"/>
            <a:ext cx="2476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FFFFFF"/>
                </a:solidFill>
                <a:latin typeface="Microsoft YaHei"/>
                <a:ea typeface="Microsoft YaHei"/>
              </a:rPr>
              <a:t>固化</a:t>
            </a:r>
            <a:endParaRPr/>
          </a:p>
        </p:txBody>
      </p:sp>
      <p:sp>
        <p:nvSpPr>
          <p:cNvPr id="230" name="" descr="{&quot;isTemplate&quot;:true,&quot;type&quot;:&quot;text&quot;}"/>
          <p:cNvSpPr txBox="1"/>
          <p:nvPr/>
        </p:nvSpPr>
        <p:spPr>
          <a:xfrm rot="0" flipH="0" flipV="0">
            <a:off x="1447800" y="4943475"/>
            <a:ext cx="5114925" cy="2667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125">
                <a:solidFill>
                  <a:srgbClr val="1C2B28"/>
                </a:solidFill>
                <a:latin typeface="Microsoft YaHei"/>
                <a:ea typeface="Microsoft YaHei"/>
              </a:rPr>
              <a:t>把结论更新进</a:t>
            </a:r>
            <a:r>
              <a:rPr lang="en-US" sz="1125">
                <a:solidFill>
                  <a:srgbClr val="1C2B28"/>
                </a:solidFill>
                <a:latin typeface="Microsoft YaHei"/>
                <a:ea typeface="Microsoft YaHei"/>
              </a:rPr>
              <a:t> SOP</a:t>
            </a:r>
            <a:r>
              <a:rPr lang="zh-CN" sz="1125">
                <a:solidFill>
                  <a:srgbClr val="1C2B28"/>
                </a:solidFill>
                <a:latin typeface="Microsoft YaHei"/>
                <a:ea typeface="Microsoft YaHei"/>
              </a:rPr>
              <a:t>、检验标准与限度样板</a:t>
            </a:r>
            <a:endParaRPr/>
          </a:p>
        </p:txBody>
      </p:sp>
      <p:sp>
        <p:nvSpPr>
          <p:cNvPr id="231" name=""/>
          <p:cNvSpPr/>
          <p:nvPr/>
        </p:nvSpPr>
        <p:spPr>
          <a:xfrm rot="0" flipH="0" flipV="0">
            <a:off x="6981825" y="3295650"/>
            <a:ext cx="4543425" cy="3048000"/>
          </a:xfrm>
          <a:prstGeom prst="roundRect">
            <a:avLst>
              <a:gd name="adj" fmla="val 3125"/>
            </a:avLst>
          </a:prstGeom>
          <a:solidFill>
            <a:srgbClr val="C0392B">
              <a:alpha val="7000"/>
            </a:srgbClr>
          </a:solidFill>
          <a:ln/>
        </p:spPr>
        <p:txBody>
          <a:bodyPr/>
          <a:p/>
        </p:txBody>
      </p:sp>
      <p:sp>
        <p:nvSpPr>
          <p:cNvPr id="232" name="" descr="{&quot;isTemplate&quot;:true,&quot;type&quot;:&quot;text&quot;}"/>
          <p:cNvSpPr txBox="1"/>
          <p:nvPr/>
        </p:nvSpPr>
        <p:spPr>
          <a:xfrm rot="0" flipH="0" flipV="0">
            <a:off x="7210425" y="3467100"/>
            <a:ext cx="4086225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C0392B"/>
                </a:solidFill>
                <a:latin typeface="Microsoft YaHei"/>
                <a:ea typeface="Microsoft YaHei"/>
              </a:rPr>
              <a:t>两条红线</a:t>
            </a:r>
            <a:endParaRPr/>
          </a:p>
        </p:txBody>
      </p:sp>
      <p:sp>
        <p:nvSpPr>
          <p:cNvPr id="233" name="" descr="{&quot;isTemplate&quot;:true,&quot;type&quot;:&quot;text&quot;}"/>
          <p:cNvSpPr txBox="1"/>
          <p:nvPr/>
        </p:nvSpPr>
        <p:spPr>
          <a:xfrm rot="0" flipH="0" flipV="0">
            <a:off x="7210425" y="3781425"/>
            <a:ext cx="40862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10403B"/>
                </a:solidFill>
                <a:latin typeface="Microsoft YaHei"/>
                <a:ea typeface="Microsoft YaHei"/>
              </a:rPr>
              <a:t>① </a:t>
            </a:r>
            <a:r>
              <a:rPr lang="zh-CN" sz="1200" b="1">
                <a:solidFill>
                  <a:srgbClr val="10403B"/>
                </a:solidFill>
                <a:latin typeface="Microsoft YaHei"/>
                <a:ea typeface="Microsoft YaHei"/>
              </a:rPr>
              <a:t>不合格品与合格品混放</a:t>
            </a:r>
            <a:endParaRPr/>
          </a:p>
        </p:txBody>
      </p:sp>
      <p:sp>
        <p:nvSpPr>
          <p:cNvPr id="234" name="" descr="{&quot;isTemplate&quot;:true,&quot;type&quot;:&quot;text&quot;}"/>
          <p:cNvSpPr txBox="1"/>
          <p:nvPr/>
        </p:nvSpPr>
        <p:spPr>
          <a:xfrm rot="0" flipH="0" flipV="0">
            <a:off x="7210425" y="4000500"/>
            <a:ext cx="4086225" cy="257175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050">
                <a:solidFill>
                  <a:srgbClr val="6C8280"/>
                </a:solidFill>
                <a:latin typeface="Microsoft YaHei"/>
                <a:ea typeface="Microsoft YaHei"/>
              </a:rPr>
              <a:t>隔离区必须有明确的物理边界与标识，不能只靠</a:t>
            </a:r>
            <a:r>
              <a:rPr lang="en-US" sz="1050">
                <a:solidFill>
                  <a:srgbClr val="6C8280"/>
                </a:solidFill>
                <a:latin typeface="Microsoft YaHei"/>
                <a:ea typeface="Microsoft YaHei"/>
              </a:rPr>
              <a:t>"</a:t>
            </a:r>
            <a:r>
              <a:rPr lang="zh-CN" sz="1050">
                <a:solidFill>
                  <a:srgbClr val="6C8280"/>
                </a:solidFill>
                <a:latin typeface="Microsoft YaHei"/>
                <a:ea typeface="Microsoft YaHei"/>
              </a:rPr>
              <a:t>记在心里</a:t>
            </a:r>
            <a:r>
              <a:rPr lang="en-US" sz="1050">
                <a:solidFill>
                  <a:srgbClr val="6C8280"/>
                </a:solidFill>
                <a:latin typeface="Microsoft YaHei"/>
                <a:ea typeface="Microsoft YaHei"/>
              </a:rPr>
              <a:t>"</a:t>
            </a:r>
            <a:r>
              <a:rPr lang="zh-CN" sz="1050">
                <a:solidFill>
                  <a:srgbClr val="6C8280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235" name="" descr="{&quot;isTemplate&quot;:true,&quot;type&quot;:&quot;text&quot;}"/>
          <p:cNvSpPr txBox="1"/>
          <p:nvPr/>
        </p:nvSpPr>
        <p:spPr>
          <a:xfrm rot="0" flipH="0" flipV="0">
            <a:off x="7210425" y="4391025"/>
            <a:ext cx="40862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10403B"/>
                </a:solidFill>
                <a:latin typeface="Microsoft YaHei"/>
                <a:ea typeface="Microsoft YaHei"/>
              </a:rPr>
              <a:t>② </a:t>
            </a:r>
            <a:r>
              <a:rPr lang="zh-CN" sz="1200" b="1">
                <a:solidFill>
                  <a:srgbClr val="10403B"/>
                </a:solidFill>
                <a:latin typeface="Microsoft YaHei"/>
                <a:ea typeface="Microsoft YaHei"/>
              </a:rPr>
              <a:t>未贴标识就让产品流转</a:t>
            </a:r>
            <a:endParaRPr/>
          </a:p>
        </p:txBody>
      </p:sp>
      <p:sp>
        <p:nvSpPr>
          <p:cNvPr id="236" name="" descr="{&quot;isTemplate&quot;:true,&quot;type&quot;:&quot;text&quot;}"/>
          <p:cNvSpPr txBox="1"/>
          <p:nvPr/>
        </p:nvSpPr>
        <p:spPr>
          <a:xfrm rot="0" flipH="0" flipV="0">
            <a:off x="7210425" y="4610100"/>
            <a:ext cx="4086225" cy="257175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050">
                <a:solidFill>
                  <a:srgbClr val="6C8280"/>
                </a:solidFill>
                <a:latin typeface="Microsoft YaHei"/>
                <a:ea typeface="Microsoft YaHei"/>
              </a:rPr>
              <a:t>没有标识就是状态不明，状态不明就无法追溯、无法放行。</a:t>
            </a:r>
            <a:endParaRPr/>
          </a:p>
        </p:txBody>
      </p:sp>
      <p:sp>
        <p:nvSpPr>
          <p:cNvPr id="237" name="" descr="{&quot;isTemplate&quot;:true,&quot;type&quot;:&quot;text&quot;}"/>
          <p:cNvSpPr txBox="1"/>
          <p:nvPr/>
        </p:nvSpPr>
        <p:spPr>
          <a:xfrm rot="0" flipH="0" flipV="0">
            <a:off x="7210425" y="5924550"/>
            <a:ext cx="4086225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50" b="1">
                <a:solidFill>
                  <a:srgbClr val="C0392B"/>
                </a:solidFill>
                <a:latin typeface="Microsoft YaHei"/>
                <a:ea typeface="Microsoft YaHei"/>
              </a:rPr>
              <a:t>任何一条都按重大质量违规处理，没有例外。</a:t>
            </a:r>
            <a:endParaRPr/>
          </a:p>
        </p:txBody>
      </p:sp>
      <p:sp>
        <p:nvSpPr>
          <p:cNvPr id="238" name="" descr="{&quot;isTemplate&quot;:true,&quot;type&quot;:&quot;text&quot;}"/>
          <p:cNvSpPr txBox="1"/>
          <p:nvPr/>
        </p:nvSpPr>
        <p:spPr>
          <a:xfrm rot="0" flipH="0" flipV="0">
            <a:off x="666750" y="6477000"/>
            <a:ext cx="14478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5A8A1"/>
                </a:solidFill>
                <a:latin typeface="Microsoft YaHei"/>
                <a:ea typeface="Microsoft YaHei"/>
              </a:rPr>
              <a:t>QC </a:t>
            </a:r>
            <a:r>
              <a:rPr lang="zh-CN" sz="975">
                <a:solidFill>
                  <a:srgbClr val="85A8A1"/>
                </a:solidFill>
                <a:latin typeface="Microsoft YaHei"/>
                <a:ea typeface="Microsoft YaHei"/>
              </a:rPr>
              <a:t>检验实操培训</a:t>
            </a:r>
            <a:r>
              <a:rPr lang="en-US" sz="975">
                <a:solidFill>
                  <a:srgbClr val="85A8A1"/>
                </a:solidFill>
                <a:latin typeface="Microsoft YaHei"/>
                <a:ea typeface="Microsoft YaHei"/>
              </a:rPr>
              <a:t> · </a:t>
            </a:r>
            <a:r>
              <a:rPr lang="zh-CN" sz="975">
                <a:solidFill>
                  <a:srgbClr val="85A8A1"/>
                </a:solidFill>
                <a:latin typeface="Microsoft YaHei"/>
                <a:ea typeface="Microsoft YaHei"/>
              </a:rPr>
              <a:t>品质部</a:t>
            </a:r>
            <a:endParaRPr/>
          </a:p>
        </p:txBody>
      </p:sp>
      <p:sp>
        <p:nvSpPr>
          <p:cNvPr id="239" name="" descr="{&quot;isTemplate&quot;:true,&quot;type&quot;:&quot;text&quot;}"/>
          <p:cNvSpPr txBox="1"/>
          <p:nvPr/>
        </p:nvSpPr>
        <p:spPr>
          <a:xfrm rot="0" flipH="0" flipV="0">
            <a:off x="11153775" y="6477000"/>
            <a:ext cx="3714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5A8A1"/>
                </a:solidFill>
                <a:latin typeface="DIN Alternate"/>
                <a:ea typeface="DIN Alternate"/>
              </a:rPr>
              <a:t>17 / 18</a:t>
            </a:r>
            <a:endParaRPr/>
          </a:p>
        </p:txBody>
      </p:sp>
    </p:spTree>
  </p:cSld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6586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52144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38428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24712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194560" y="1234440"/>
            <a:ext cx="77724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920" y="1691640"/>
            <a:ext cx="2904565" cy="12344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60320" y="3063240"/>
            <a:ext cx="70408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E293B"/>
                </a:solidFill>
              </a:defRPr>
            </a:pPr>
            <a:r>
              <a:t>感谢聆听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320" y="3886200"/>
            <a:ext cx="7040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0EA5E9"/>
                </a:solidFill>
              </a:defRPr>
            </a:pPr>
            <a:r>
              <a:t>www.zhiliangclub.com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60320" y="4434840"/>
            <a:ext cx="7040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卓越质量智库</a:t>
            </a:r>
          </a:p>
        </p:txBody>
      </p:sp>
      <p:pic>
        <p:nvPicPr>
          <p:cNvPr id="11" name="Picture 10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320040"/>
            <a:ext cx="1549101" cy="65836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www.zhiliangclub.com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Application>Tencent office</Application>
</Properties>
</file>

<file path=docProps/core.xml><?xml version="1.0" encoding="utf-8"?>
<cp:coreProperties xmlns:xsi="http://www.w3.org/2001/XMLSchema-instance" xmlns:dcmitype="http://purl.org/dc/dcmitype/" xmlns:dcterms="http://purl.org/dc/terms/" xmlns:dc="http://purl.org/dc/elements/1.1/" xmlns:cp="http://schemas.openxmlformats.org/package/2006/metadata/core-properties">
  <dcterms:created xsi:type="dcterms:W3CDTF">2026-10-07T00:08:20Z</dcterms:created>
  <dcterms:modified xsi:type="dcterms:W3CDTF">2026-10-07T00:08:20Z</dcterms:modified>
</cp:coreProperties>
</file>