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charts/chart1.xml" ContentType="application/vnd.openxmlformats-officedocument.drawingml.chart+xml"/>
  <Override PartName="/ppt/slides/charts/chart2.xml" ContentType="application/vnd.openxmlformats-officedocument.drawingml.chart+xml"/>
  <Override PartName="/ppt/slides/charts/chart3.xml" ContentType="application/vnd.openxmlformats-officedocument.drawingml.chart+xml"/>
  <Override PartName="/ppt/slides/charts/chart4.xml" ContentType="application/vnd.openxmlformats-officedocument.drawingml.chart+xml"/>
  <Override PartName="/ppt/slides/charts/chart5.xml" ContentType="application/vnd.openxmlformats-officedocument.drawingml.chart+xml"/>
  <Override PartName="/ppt/slides/charts/chart6.xml" ContentType="application/vnd.openxmlformats-officedocument.drawingml.chart+xml"/>
  <Override PartName="/ppt/slides/media/image10.svg" ContentType="image/svg+xml"/>
  <Override PartName="/ppt/slides/media/image11.svg" ContentType="image/svg+xml"/>
  <Override PartName="/ppt/slides/media/image12.svg" ContentType="image/svg+xml"/>
  <Override PartName="/ppt/slides/media/image13.svg" ContentType="image/svg+xml"/>
  <Override PartName="/ppt/slides/media/image14.svg" ContentType="image/svg+xml"/>
  <Override PartName="/ppt/slides/media/image15.svg" ContentType="image/svg+xml"/>
  <Override PartName="/ppt/slides/media/image16.svg" ContentType="image/svg+xml"/>
  <Override PartName="/ppt/slides/media/image17.svg" ContentType="image/svg+xml"/>
  <Override PartName="/ppt/slides/media/image18.svg" ContentType="image/svg+xml"/>
  <Override PartName="/ppt/slides/media/image19.svg" ContentType="image/svg+xml"/>
  <Override PartName="/ppt/slides/media/image2.svg" ContentType="image/svg+xml"/>
  <Override PartName="/ppt/slides/media/image20.svg" ContentType="image/svg+xml"/>
  <Override PartName="/ppt/slides/media/image21.svg" ContentType="image/svg+xml"/>
  <Override PartName="/ppt/slides/media/image22.svg" ContentType="image/svg+xml"/>
  <Override PartName="/ppt/slides/media/image23.svg" ContentType="image/svg+xml"/>
  <Override PartName="/ppt/slides/media/image24.svg" ContentType="image/svg+xml"/>
  <Override PartName="/ppt/slides/media/image25.svg" ContentType="image/svg+xml"/>
  <Override PartName="/ppt/slides/media/image26.svg" ContentType="image/svg+xml"/>
  <Override PartName="/ppt/slides/media/image27.svg" ContentType="image/svg+xml"/>
  <Override PartName="/ppt/slides/media/image28.svg" ContentType="image/svg+xml"/>
  <Override PartName="/ppt/slides/media/image29.svg" ContentType="image/svg+xml"/>
  <Override PartName="/ppt/slides/media/image3.svg" ContentType="image/svg+xml"/>
  <Override PartName="/ppt/slides/media/image31.svg" ContentType="image/svg+xml"/>
  <Override PartName="/ppt/slides/media/image32.svg" ContentType="image/svg+xml"/>
  <Override PartName="/ppt/slides/media/image33.svg" ContentType="image/svg+xml"/>
  <Override PartName="/ppt/slides/media/image34.svg" ContentType="image/svg+xml"/>
  <Override PartName="/ppt/slides/media/image35.svg" ContentType="image/svg+xml"/>
  <Override PartName="/ppt/slides/media/image36.svg" ContentType="image/svg+xml"/>
  <Override PartName="/ppt/slides/media/image37.svg" ContentType="image/svg+xml"/>
  <Override PartName="/ppt/slides/media/image38.svg" ContentType="image/svg+xml"/>
  <Override PartName="/ppt/slides/media/image39.svg" ContentType="image/svg+xml"/>
  <Override PartName="/ppt/slides/media/image4.svg" ContentType="image/svg+xml"/>
  <Override PartName="/ppt/slides/media/image40.svg" ContentType="image/svg+xml"/>
  <Override PartName="/ppt/slides/media/image41.svg" ContentType="image/svg+xml"/>
  <Override PartName="/ppt/slides/media/image42.svg" ContentType="image/svg+xml"/>
  <Override PartName="/ppt/slides/media/image43.svg" ContentType="image/svg+xml"/>
  <Override PartName="/ppt/slides/media/image44.svg" ContentType="image/svg+xml"/>
  <Override PartName="/ppt/slides/media/image45.svg" ContentType="image/svg+xml"/>
  <Override PartName="/ppt/slides/media/image46.svg" ContentType="image/svg+xml"/>
  <Override PartName="/ppt/slides/media/image47.svg" ContentType="image/svg+xml"/>
  <Override PartName="/ppt/slides/media/image48.svg" ContentType="image/svg+xml"/>
  <Override PartName="/ppt/slides/media/image49.svg" ContentType="image/svg+xml"/>
  <Override PartName="/ppt/slides/media/image5.svg" ContentType="image/svg+xml"/>
  <Override PartName="/ppt/slides/media/image50.svg" ContentType="image/svg+xml"/>
  <Override PartName="/ppt/slides/media/image52.svg" ContentType="image/svg+xml"/>
  <Override PartName="/ppt/slides/media/image53.svg" ContentType="image/svg+xml"/>
  <Override PartName="/ppt/slides/media/image54.svg" ContentType="image/svg+xml"/>
  <Override PartName="/ppt/slides/media/image55.svg" ContentType="image/svg+xml"/>
  <Override PartName="/ppt/slides/media/image57.svg" ContentType="image/svg+xml"/>
  <Override PartName="/ppt/slides/media/image58.svg" ContentType="image/svg+xml"/>
  <Override PartName="/ppt/slides/media/image59.svg" ContentType="image/svg+xml"/>
  <Override PartName="/ppt/slides/media/image6.svg" ContentType="image/svg+xml"/>
  <Override PartName="/ppt/slides/media/image60.svg" ContentType="image/svg+xml"/>
  <Override PartName="/ppt/slides/media/image7.svg" ContentType="image/svg+xml"/>
  <Override PartName="/ppt/slides/media/image8.svg" ContentType="image/svg+xml"/>
  <Override PartName="/ppt/slides/media/image9.svg" ContentType="image/svg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0" Type="http://schemas.openxmlformats.org/officeDocument/2006/relationships/officeDocument" Target="ppt/presentation.xml"/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/Relationships>
</file>

<file path=ppt/presentation.xml><?xml version="1.0" encoding="utf-8"?>
<p:presentation xmlns:r="http://schemas.openxmlformats.org/officeDocument/2006/relationships" xmlns:p="http://schemas.openxmlformats.org/presentationml/2006/main" xmlns:a="http://schemas.openxmlformats.org/drawingml/2006/main" firstSlideNum="1">
  <p:sldMasterIdLst>
    <p:sldMasterId id="2147483648" r:id="rId0"/>
  </p:sldMasterIdLst>
  <p:notesMasterIdLst>
    <p:notesMasterId r:id="rId78"/>
  </p:notesMasterIdLst>
  <p:sldIdLst>
    <p:sldId id="333" r:id="rId83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4" r:id="rId8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0" Type="http://schemas.openxmlformats.org/officeDocument/2006/relationships/slideMaster" Target="slideMasters/slideMaster1.xml"/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4.xml"/><Relationship Id="rId15" Type="http://schemas.openxmlformats.org/officeDocument/2006/relationships/slide" Target="slides/slide15.xml"/><Relationship Id="rId16" Type="http://schemas.openxmlformats.org/officeDocument/2006/relationships/slide" Target="slides/slide16.xml"/><Relationship Id="rId17" Type="http://schemas.openxmlformats.org/officeDocument/2006/relationships/slide" Target="slides/slide17.xml"/><Relationship Id="rId18" Type="http://schemas.openxmlformats.org/officeDocument/2006/relationships/slide" Target="slides/slide18.xml"/><Relationship Id="rId19" Type="http://schemas.openxmlformats.org/officeDocument/2006/relationships/slide" Target="slides/slide19.xml"/><Relationship Id="rId20" Type="http://schemas.openxmlformats.org/officeDocument/2006/relationships/slide" Target="slides/slide20.xml"/><Relationship Id="rId21" Type="http://schemas.openxmlformats.org/officeDocument/2006/relationships/slide" Target="slides/slide21.xml"/><Relationship Id="rId22" Type="http://schemas.openxmlformats.org/officeDocument/2006/relationships/slide" Target="slides/slide22.xml"/><Relationship Id="rId23" Type="http://schemas.openxmlformats.org/officeDocument/2006/relationships/slide" Target="slides/slide23.xml"/><Relationship Id="rId24" Type="http://schemas.openxmlformats.org/officeDocument/2006/relationships/slide" Target="slides/slide24.xml"/><Relationship Id="rId25" Type="http://schemas.openxmlformats.org/officeDocument/2006/relationships/slide" Target="slides/slide25.xml"/><Relationship Id="rId26" Type="http://schemas.openxmlformats.org/officeDocument/2006/relationships/slide" Target="slides/slide26.xml"/><Relationship Id="rId27" Type="http://schemas.openxmlformats.org/officeDocument/2006/relationships/slide" Target="slides/slide27.xml"/><Relationship Id="rId28" Type="http://schemas.openxmlformats.org/officeDocument/2006/relationships/slide" Target="slides/slide28.xml"/><Relationship Id="rId29" Type="http://schemas.openxmlformats.org/officeDocument/2006/relationships/slide" Target="slides/slide29.xml"/><Relationship Id="rId30" Type="http://schemas.openxmlformats.org/officeDocument/2006/relationships/slide" Target="slides/slide30.xml"/><Relationship Id="rId31" Type="http://schemas.openxmlformats.org/officeDocument/2006/relationships/slide" Target="slides/slide31.xml"/><Relationship Id="rId32" Type="http://schemas.openxmlformats.org/officeDocument/2006/relationships/slide" Target="slides/slide32.xml"/><Relationship Id="rId33" Type="http://schemas.openxmlformats.org/officeDocument/2006/relationships/slide" Target="slides/slide33.xml"/><Relationship Id="rId34" Type="http://schemas.openxmlformats.org/officeDocument/2006/relationships/slide" Target="slides/slide34.xml"/><Relationship Id="rId35" Type="http://schemas.openxmlformats.org/officeDocument/2006/relationships/slide" Target="slides/slide35.xml"/><Relationship Id="rId36" Type="http://schemas.openxmlformats.org/officeDocument/2006/relationships/slide" Target="slides/slide36.xml"/><Relationship Id="rId37" Type="http://schemas.openxmlformats.org/officeDocument/2006/relationships/slide" Target="slides/slide37.xml"/><Relationship Id="rId38" Type="http://schemas.openxmlformats.org/officeDocument/2006/relationships/slide" Target="slides/slide38.xml"/><Relationship Id="rId39" Type="http://schemas.openxmlformats.org/officeDocument/2006/relationships/slide" Target="slides/slide39.xml"/><Relationship Id="rId40" Type="http://schemas.openxmlformats.org/officeDocument/2006/relationships/slide" Target="slides/slide40.xml"/><Relationship Id="rId41" Type="http://schemas.openxmlformats.org/officeDocument/2006/relationships/slide" Target="slides/slide41.xml"/><Relationship Id="rId42" Type="http://schemas.openxmlformats.org/officeDocument/2006/relationships/slide" Target="slides/slide42.xml"/><Relationship Id="rId43" Type="http://schemas.openxmlformats.org/officeDocument/2006/relationships/slide" Target="slides/slide43.xml"/><Relationship Id="rId44" Type="http://schemas.openxmlformats.org/officeDocument/2006/relationships/slide" Target="slides/slide44.xml"/><Relationship Id="rId45" Type="http://schemas.openxmlformats.org/officeDocument/2006/relationships/slide" Target="slides/slide45.xml"/><Relationship Id="rId46" Type="http://schemas.openxmlformats.org/officeDocument/2006/relationships/slide" Target="slides/slide46.xml"/><Relationship Id="rId47" Type="http://schemas.openxmlformats.org/officeDocument/2006/relationships/slide" Target="slides/slide47.xml"/><Relationship Id="rId48" Type="http://schemas.openxmlformats.org/officeDocument/2006/relationships/slide" Target="slides/slide48.xml"/><Relationship Id="rId49" Type="http://schemas.openxmlformats.org/officeDocument/2006/relationships/slide" Target="slides/slide49.xml"/><Relationship Id="rId50" Type="http://schemas.openxmlformats.org/officeDocument/2006/relationships/slide" Target="slides/slide50.xml"/><Relationship Id="rId51" Type="http://schemas.openxmlformats.org/officeDocument/2006/relationships/slide" Target="slides/slide51.xml"/><Relationship Id="rId52" Type="http://schemas.openxmlformats.org/officeDocument/2006/relationships/slide" Target="slides/slide52.xml"/><Relationship Id="rId53" Type="http://schemas.openxmlformats.org/officeDocument/2006/relationships/slide" Target="slides/slide53.xml"/><Relationship Id="rId54" Type="http://schemas.openxmlformats.org/officeDocument/2006/relationships/slide" Target="slides/slide54.xml"/><Relationship Id="rId55" Type="http://schemas.openxmlformats.org/officeDocument/2006/relationships/slide" Target="slides/slide55.xml"/><Relationship Id="rId56" Type="http://schemas.openxmlformats.org/officeDocument/2006/relationships/slide" Target="slides/slide56.xml"/><Relationship Id="rId57" Type="http://schemas.openxmlformats.org/officeDocument/2006/relationships/slide" Target="slides/slide57.xml"/><Relationship Id="rId58" Type="http://schemas.openxmlformats.org/officeDocument/2006/relationships/slide" Target="slides/slide58.xml"/><Relationship Id="rId59" Type="http://schemas.openxmlformats.org/officeDocument/2006/relationships/slide" Target="slides/slide59.xml"/><Relationship Id="rId60" Type="http://schemas.openxmlformats.org/officeDocument/2006/relationships/slide" Target="slides/slide60.xml"/><Relationship Id="rId61" Type="http://schemas.openxmlformats.org/officeDocument/2006/relationships/slide" Target="slides/slide61.xml"/><Relationship Id="rId62" Type="http://schemas.openxmlformats.org/officeDocument/2006/relationships/slide" Target="slides/slide62.xml"/><Relationship Id="rId63" Type="http://schemas.openxmlformats.org/officeDocument/2006/relationships/slide" Target="slides/slide63.xml"/><Relationship Id="rId64" Type="http://schemas.openxmlformats.org/officeDocument/2006/relationships/slide" Target="slides/slide64.xml"/><Relationship Id="rId65" Type="http://schemas.openxmlformats.org/officeDocument/2006/relationships/slide" Target="slides/slide65.xml"/><Relationship Id="rId66" Type="http://schemas.openxmlformats.org/officeDocument/2006/relationships/slide" Target="slides/slide66.xml"/><Relationship Id="rId67" Type="http://schemas.openxmlformats.org/officeDocument/2006/relationships/slide" Target="slides/slide67.xml"/><Relationship Id="rId68" Type="http://schemas.openxmlformats.org/officeDocument/2006/relationships/slide" Target="slides/slide68.xml"/><Relationship Id="rId69" Type="http://schemas.openxmlformats.org/officeDocument/2006/relationships/slide" Target="slides/slide69.xml"/><Relationship Id="rId70" Type="http://schemas.openxmlformats.org/officeDocument/2006/relationships/slide" Target="slides/slide70.xml"/><Relationship Id="rId71" Type="http://schemas.openxmlformats.org/officeDocument/2006/relationships/slide" Target="slides/slide71.xml"/><Relationship Id="rId72" Type="http://schemas.openxmlformats.org/officeDocument/2006/relationships/slide" Target="slides/slide72.xml"/><Relationship Id="rId73" Type="http://schemas.openxmlformats.org/officeDocument/2006/relationships/slide" Target="slides/slide73.xml"/><Relationship Id="rId74" Type="http://schemas.openxmlformats.org/officeDocument/2006/relationships/slide" Target="slides/slide74.xml"/><Relationship Id="rId75" Type="http://schemas.openxmlformats.org/officeDocument/2006/relationships/slide" Target="slides/slide75.xml"/><Relationship Id="rId76" Type="http://schemas.openxmlformats.org/officeDocument/2006/relationships/slide" Target="slides/slide76.xml"/><Relationship Id="rId77" Type="http://schemas.openxmlformats.org/officeDocument/2006/relationships/slide" Target="slides/slide77.xml"/><Relationship Id="rId78" Type="http://schemas.openxmlformats.org/officeDocument/2006/relationships/notesMaster" Target="notesMasters/notesMaster1.xml"/><Relationship Id="rId79" Type="http://schemas.openxmlformats.org/officeDocument/2006/relationships/presProps" Target="presProps.xml"/><Relationship Id="rId80" Type="http://schemas.openxmlformats.org/officeDocument/2006/relationships/tableStyles" Target="tableStyles.xml"/><Relationship Id="rId81" Type="http://schemas.openxmlformats.org/officeDocument/2006/relationships/viewProps" Target="viewProps.xml"/><Relationship Id="rId83" Type="http://schemas.openxmlformats.org/officeDocument/2006/relationships/slide" Target="slides/slide78.xml"/><Relationship Id="rId84" Type="http://schemas.openxmlformats.org/officeDocument/2006/relationships/slide" Target="slides/slide79.xml"/></Relationships>
</file>

<file path=ppt/notesMasters/_rels/notesMaster1.xml.rels><?xml version='1.0' encoding='UTF-8' standalone='yes'?>
<Relationships xmlns="http://schemas.openxmlformats.org/package/2006/relationships"><Relationship Id="rId0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0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theme" Target="../theme/theme1.xml"/></Relationships>
</file>

<file path=ppt/slideMasters/slideMaster1.xml><?xml version="1.0" encoding="utf-8"?>
<p:sldMaster xmlns:r="http://schemas.openxmlformats.org/officeDocument/2006/relationships"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1.png"/></Relationships>
</file>

<file path=ppt/slides/_rels/slide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10.svg"/><Relationship Id="rId2" Type="http://schemas.openxmlformats.org/officeDocument/2006/relationships/image" Target="media/image11.svg"/><Relationship Id="rId3" Type="http://schemas.openxmlformats.org/officeDocument/2006/relationships/image" Target="media/image12.svg"/><Relationship Id="rId4" Type="http://schemas.openxmlformats.org/officeDocument/2006/relationships/image" Target="media/image13.svg"/></Relationships>
</file>

<file path=ppt/slides/_rels/slide3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49.svg"/><Relationship Id="rId2" Type="http://schemas.openxmlformats.org/officeDocument/2006/relationships/image" Target="media/image14.svg"/></Relationships>
</file>

<file path=ppt/slides/_rels/slide7.xml.rels><?xml version='1.0' encoding='UTF-8' standalone='yes'?>
<Relationships xmlns="http://schemas.openxmlformats.org/package/2006/relationships"><Relationship Id="rId0" Type="http://schemas.openxmlformats.org/officeDocument/2006/relationships/chart" Target="charts/chart6.xml"/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7.svg"/><Relationship Id="rId2" Type="http://schemas.openxmlformats.org/officeDocument/2006/relationships/image" Target="media/image58.svg"/><Relationship Id="rId3" Type="http://schemas.openxmlformats.org/officeDocument/2006/relationships/image" Target="media/image59.svg"/><Relationship Id="rId4" Type="http://schemas.openxmlformats.org/officeDocument/2006/relationships/image" Target="media/image60.svg"/></Relationships>
</file>

<file path=ppt/slides/_rels/slide9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36.svg"/></Relationships>
</file>

<file path=ppt/slides/_rels/slide10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2.svg"/></Relationships>
</file>

<file path=ppt/slides/_rels/slide15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3.svg"/></Relationships>
</file>

<file path=ppt/slides/_rels/slide16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4.svg"/><Relationship Id="rId2" Type="http://schemas.openxmlformats.org/officeDocument/2006/relationships/image" Target="media/image5.svg"/><Relationship Id="rId3" Type="http://schemas.openxmlformats.org/officeDocument/2006/relationships/image" Target="media/image6.svg"/><Relationship Id="rId4" Type="http://schemas.openxmlformats.org/officeDocument/2006/relationships/image" Target="media/image7.svg"/></Relationships>
</file>

<file path=ppt/slides/_rels/slide18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8.svg"/><Relationship Id="rId2" Type="http://schemas.openxmlformats.org/officeDocument/2006/relationships/image" Target="media/image9.svg"/></Relationships>
</file>

<file path=ppt/slides/_rels/slide19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0" Type="http://schemas.openxmlformats.org/officeDocument/2006/relationships/chart" Target="charts/chart1.xml"/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0" Type="http://schemas.openxmlformats.org/officeDocument/2006/relationships/chart" Target="charts/chart2.xml"/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14.svg"/><Relationship Id="rId2" Type="http://schemas.openxmlformats.org/officeDocument/2006/relationships/image" Target="media/image15.svg"/></Relationships>
</file>

<file path=ppt/slides/_rels/slide25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16.svg"/></Relationships>
</file>

<file path=ppt/slides/_rels/slide29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17.svg"/><Relationship Id="rId2" Type="http://schemas.openxmlformats.org/officeDocument/2006/relationships/image" Target="media/image18.svg"/><Relationship Id="rId3" Type="http://schemas.openxmlformats.org/officeDocument/2006/relationships/image" Target="media/image19.svg"/></Relationships>
</file>

<file path=ppt/slides/_rels/slide30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20.svg"/><Relationship Id="rId2" Type="http://schemas.openxmlformats.org/officeDocument/2006/relationships/image" Target="media/image21.svg"/></Relationships>
</file>

<file path=ppt/slides/_rels/slide34.xml.rels><?xml version='1.0' encoding='UTF-8' standalone='yes'?>
<Relationships xmlns="http://schemas.openxmlformats.org/package/2006/relationships"><Relationship Id="rId0" Type="http://schemas.openxmlformats.org/officeDocument/2006/relationships/chart" Target="charts/chart3.xml"/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22.svg"/><Relationship Id="rId2" Type="http://schemas.openxmlformats.org/officeDocument/2006/relationships/image" Target="media/image23.svg"/></Relationships>
</file>

<file path=ppt/slides/_rels/slide36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24.svg"/></Relationships>
</file>

<file path=ppt/slides/_rels/slide40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25.svg"/><Relationship Id="rId2" Type="http://schemas.openxmlformats.org/officeDocument/2006/relationships/image" Target="media/image26.svg"/></Relationships>
</file>

<file path=ppt/slides/_rels/slide4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27.svg"/></Relationships>
</file>

<file path=ppt/slides/_rels/slide4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28.svg"/></Relationships>
</file>

<file path=ppt/slides/_rels/slide44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45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29.svg"/></Relationships>
</file>

<file path=ppt/slides/_rels/slide46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47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30.png"/></Relationships>
</file>

<file path=ppt/slides/_rels/slide48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31.svg"/></Relationships>
</file>

<file path=ppt/slides/_rels/slide49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50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5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5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53.xml.rels><?xml version='1.0' encoding='UTF-8' standalone='yes'?>
<Relationships xmlns="http://schemas.openxmlformats.org/package/2006/relationships"><Relationship Id="rId0" Type="http://schemas.openxmlformats.org/officeDocument/2006/relationships/chart" Target="charts/chart4.xml"/><Relationship Id="rId1" Type="http://schemas.openxmlformats.org/officeDocument/2006/relationships/slideLayout" Target="../slideLayouts/slideLayout1.xml"/></Relationships>
</file>

<file path=ppt/slides/_rels/slide54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32.svg"/><Relationship Id="rId2" Type="http://schemas.openxmlformats.org/officeDocument/2006/relationships/image" Target="media/image33.svg"/><Relationship Id="rId3" Type="http://schemas.openxmlformats.org/officeDocument/2006/relationships/image" Target="media/image34.svg"/><Relationship Id="rId4" Type="http://schemas.openxmlformats.org/officeDocument/2006/relationships/image" Target="media/image35.svg"/><Relationship Id="rId5" Type="http://schemas.openxmlformats.org/officeDocument/2006/relationships/image" Target="media/image36.svg"/></Relationships>
</file>

<file path=ppt/slides/_rels/slide55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37.svg"/><Relationship Id="rId2" Type="http://schemas.openxmlformats.org/officeDocument/2006/relationships/image" Target="media/image38.svg"/><Relationship Id="rId3" Type="http://schemas.openxmlformats.org/officeDocument/2006/relationships/image" Target="media/image39.svg"/><Relationship Id="rId4" Type="http://schemas.openxmlformats.org/officeDocument/2006/relationships/image" Target="media/image40.svg"/><Relationship Id="rId5" Type="http://schemas.openxmlformats.org/officeDocument/2006/relationships/image" Target="media/image41.svg"/></Relationships>
</file>

<file path=ppt/slides/_rels/slide56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42.svg"/><Relationship Id="rId2" Type="http://schemas.openxmlformats.org/officeDocument/2006/relationships/image" Target="media/image43.svg"/><Relationship Id="rId3" Type="http://schemas.openxmlformats.org/officeDocument/2006/relationships/image" Target="media/image44.svg"/><Relationship Id="rId4" Type="http://schemas.openxmlformats.org/officeDocument/2006/relationships/image" Target="media/image45.svg"/><Relationship Id="rId5" Type="http://schemas.openxmlformats.org/officeDocument/2006/relationships/image" Target="media/image46.svg"/><Relationship Id="rId6" Type="http://schemas.openxmlformats.org/officeDocument/2006/relationships/image" Target="media/image47.svg"/></Relationships>
</file>

<file path=ppt/slides/_rels/slide57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48.svg"/></Relationships>
</file>

<file path=ppt/slides/_rels/slide58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14.svg"/><Relationship Id="rId2" Type="http://schemas.openxmlformats.org/officeDocument/2006/relationships/image" Target="media/image15.svg"/></Relationships>
</file>

<file path=ppt/slides/_rels/slide59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60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0.svg"/></Relationships>
</file>

<file path=ppt/slides/_rels/slide6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6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63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1.png"/></Relationships>
</file>

<file path=ppt/slides/_rels/slide64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36.svg"/></Relationships>
</file>

<file path=ppt/slides/_rels/slide65.xml.rels><?xml version='1.0' encoding='UTF-8' standalone='yes'?>
<Relationships xmlns="http://schemas.openxmlformats.org/package/2006/relationships"><Relationship Id="rId0" Type="http://schemas.openxmlformats.org/officeDocument/2006/relationships/chart" Target="charts/chart5.xml"/><Relationship Id="rId1" Type="http://schemas.openxmlformats.org/officeDocument/2006/relationships/slideLayout" Target="../slideLayouts/slideLayout1.xml"/></Relationships>
</file>

<file path=ppt/slides/_rels/slide66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1.png"/></Relationships>
</file>

<file path=ppt/slides/_rels/slide67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2.svg"/></Relationships>
</file>

<file path=ppt/slides/_rels/slide68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3.svg"/></Relationships>
</file>

<file path=ppt/slides/_rels/slide69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70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71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4.svg"/></Relationships>
</file>

<file path=ppt/slides/_rels/slide72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5.svg"/></Relationships>
</file>

<file path=ppt/slides/_rels/slide73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74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75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76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/Relationships>
</file>

<file path=ppt/slides/_rels/slide77.xml.rels><?xml version='1.0' encoding='UTF-8' standalone='yes'?>
<Relationships xmlns="http://schemas.openxmlformats.org/package/2006/relationships"><Relationship Id="rId0" Type="http://schemas.openxmlformats.org/officeDocument/2006/relationships/slideLayout" Target="../slideLayouts/slideLayout1.xml"/><Relationship Id="rId1" Type="http://schemas.openxmlformats.org/officeDocument/2006/relationships/image" Target="media/image56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charts/chart1.xml><?xml version="1.0" encoding="utf-8"?>
<c:chartSpace xmlns:c="http://schemas.openxmlformats.org/drawingml/2006/chart" xmlns:a="http://schemas.openxmlformats.org/drawingml/2006/main">
  <c:chart>
    <c:title>
      <c:tx>
        <c:rich>
          <a:bodyPr/>
          <a:p>
            <a:pPr>
              <a:defRPr sz="1350">
                <a:solidFill>
                  <a:srgbClr val="1F2A26"/>
                </a:solidFill>
              </a:defRPr>
            </a:pPr>
            <a:r>
              <a:rPr sz="1350">
                <a:solidFill>
                  <a:srgbClr val="1F2A26"/>
                </a:solidFill>
              </a:rPr>
              <a:t>33 片镀膜玻璃膜厚分布（nm，组距 2nm）</a:t>
            </a:r>
          </a:p>
        </c:rich>
      </c:tx>
      <c:overlay val="0"/>
      <c:spPr>
        <a:noFill/>
        <a:ln>
          <a:noFill/>
        </a:ln>
        <a:effectLst/>
      </c:spPr>
      <c:txPr>
        <a:bodyPr/>
        <a:p>
          <a:pPr>
            <a:defRPr sz="1350">
              <a:solidFill>
                <a:srgbClr val="1F2A26"/>
              </a:solidFill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片数</c:v>
                </c:pt>
              </c:strCache>
            </c:strRef>
          </c:tx>
          <c:spPr>
            <a:solidFill>
              <a:srgbClr val="2F5D50"/>
            </a:solidFill>
          </c:spPr>
          <c:dLbls>
            <c:txPr>
              <a:bodyPr/>
              <a:p>
                <a:pPr>
                  <a:defRPr sz="750">
                    <a:solidFill>
                      <a:srgbClr val="6B7A74"/>
                    </a:solidFill>
                  </a:defRPr>
                </a:pPr>
              </a:p>
            </c:txPr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strCache>
                <c:ptCount val="8"/>
                <c:pt idx="0">
                  <c:v>494-496</c:v>
                </c:pt>
                <c:pt idx="1">
                  <c:v>496-498</c:v>
                </c:pt>
                <c:pt idx="2">
                  <c:v>498-500</c:v>
                </c:pt>
                <c:pt idx="3">
                  <c:v>500-502</c:v>
                </c:pt>
                <c:pt idx="4">
                  <c:v>502-504</c:v>
                </c:pt>
                <c:pt idx="5">
                  <c:v>504-506</c:v>
                </c:pt>
                <c:pt idx="6">
                  <c:v>506-508</c:v>
                </c:pt>
                <c:pt idx="7">
                  <c:v>508-510</c:v>
                </c:pt>
              </c:strCache>
            </c:strRef>
          </c:cat>
          <c:val>
            <c:numRef>
              <c:numCache>
                <c:formatCode>General</c:formatCode>
                <c:ptCount val="8"/>
                <c:pt idx="0">
                  <c:v>1</c:v>
                </c:pt>
                <c:pt idx="1">
                  <c:v>3</c:v>
                </c:pt>
                <c:pt idx="2">
                  <c:v>8</c:v>
                </c:pt>
                <c:pt idx="3">
                  <c:v>9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</c:ser>
        <c:gapWidth val="219"/>
        <c:overlap val="-27"/>
        <c:axId val="89736801"/>
        <c:axId val="89736802"/>
      </c:bar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1"/>
        <c:crossBetween val="between"/>
      </c:valAx>
      <c:spPr>
        <a:solidFill>
          <a:srgbClr val="FFFFFF"/>
        </a:solidFill>
        <a:ln>
          <a:noFill/>
        </a:ln>
        <a:effectLst/>
      </c:spPr>
    </c:plotArea>
    <c:dispBlanksAs val="gap"/>
  </c:chart>
</c:chartSpace>
</file>

<file path=ppt/slides/charts/chart2.xml><?xml version="1.0" encoding="utf-8"?>
<c:chartSpace xmlns:c="http://schemas.openxmlformats.org/drawingml/2006/chart" xmlns:a="http://schemas.openxmlformats.org/drawingml/2006/main">
  <c:chart>
    <c:title>
      <c:tx>
        <c:rich>
          <a:bodyPr/>
          <a:p>
            <a:pPr>
              <a:defRPr sz="1350">
                <a:solidFill>
                  <a:srgbClr val="1F2A26"/>
                </a:solidFill>
              </a:defRPr>
            </a:pPr>
            <a:r>
              <a:rPr sz="1350">
                <a:solidFill>
                  <a:srgbClr val="1F2A26"/>
                </a:solidFill>
              </a:rPr>
              <a:t>单片读数 vs 子组均值：同样的过程，两种平稳度</a:t>
            </a:r>
          </a:p>
        </c:rich>
      </c:tx>
      <c:overlay val="0"/>
      <c:spPr>
        <a:noFill/>
        <a:ln>
          <a:noFill/>
        </a:ln>
        <a:effectLst/>
      </c:spPr>
      <c:txPr>
        <a:bodyPr/>
        <a:p>
          <a:pPr>
            <a:defRPr sz="1350">
              <a:solidFill>
                <a:srgbClr val="1F2A26"/>
              </a:solidFill>
            </a:defRPr>
          </a:pPr>
        </a:p>
      </c:txPr>
    </c:title>
    <c:plotArea>
      <c:lineChart>
        <c:grouping val="stack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单片读数</c:v>
                </c:pt>
              </c:strCache>
            </c:strRef>
          </c:tx>
          <c:spPr>
            <a:ln w="19050" cap="flat">
              <a:solidFill>
                <a:srgbClr val="7FA99B"/>
              </a:solidFill>
              <a:round/>
            </a:ln>
          </c:spPr>
          <c:cat>
            <c:strRe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numCache>
                <c:formatCode>General</c:formatCode>
                <c:ptCount val="12"/>
                <c:pt idx="0">
                  <c:v>496</c:v>
                </c:pt>
                <c:pt idx="1">
                  <c:v>505</c:v>
                </c:pt>
                <c:pt idx="2">
                  <c:v>494</c:v>
                </c:pt>
                <c:pt idx="3">
                  <c:v>503</c:v>
                </c:pt>
                <c:pt idx="4">
                  <c:v>498</c:v>
                </c:pt>
                <c:pt idx="5">
                  <c:v>507</c:v>
                </c:pt>
                <c:pt idx="6">
                  <c:v>495</c:v>
                </c:pt>
                <c:pt idx="7">
                  <c:v>502</c:v>
                </c:pt>
                <c:pt idx="8">
                  <c:v>508</c:v>
                </c:pt>
                <c:pt idx="9">
                  <c:v>497</c:v>
                </c:pt>
                <c:pt idx="10">
                  <c:v>501</c:v>
                </c:pt>
                <c:pt idx="11">
                  <c:v>506</c:v>
                </c:pt>
              </c:numCache>
            </c:numRef>
          </c:val>
        </c:ser>
        <c:ser>
          <c:idx val="1"/>
          <c:order val="1"/>
          <c:tx>
            <c:strRef>
              <c:f>sheet</c:f>
              <c:strCache>
                <c:ptCount val="1"/>
                <c:pt idx="0">
                  <c:v>子组均值(n=5)</c:v>
                </c:pt>
              </c:strCache>
            </c:strRef>
          </c:tx>
          <c:spPr>
            <a:ln w="19050" cap="flat">
              <a:solidFill>
                <a:srgbClr val="2F5D50"/>
              </a:solidFill>
              <a:round/>
            </a:ln>
          </c:spPr>
          <c:cat>
            <c:strRe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numCache>
                <c:formatCode>General</c:formatCode>
                <c:ptCount val="12"/>
                <c:pt idx="0">
                  <c:v>499.4</c:v>
                </c:pt>
                <c:pt idx="1">
                  <c:v>500.2</c:v>
                </c:pt>
                <c:pt idx="2">
                  <c:v>499.8</c:v>
                </c:pt>
                <c:pt idx="3">
                  <c:v>500.6</c:v>
                </c:pt>
                <c:pt idx="4">
                  <c:v>499.6</c:v>
                </c:pt>
                <c:pt idx="5">
                  <c:v>500.4</c:v>
                </c:pt>
                <c:pt idx="6">
                  <c:v>499.9</c:v>
                </c:pt>
                <c:pt idx="7">
                  <c:v>500.1</c:v>
                </c:pt>
                <c:pt idx="8">
                  <c:v>500.3</c:v>
                </c:pt>
                <c:pt idx="9">
                  <c:v>499.7</c:v>
                </c:pt>
                <c:pt idx="10">
                  <c:v>500</c:v>
                </c:pt>
                <c:pt idx="11">
                  <c:v>500.5</c:v>
                </c:pt>
              </c:numCache>
            </c:numRef>
          </c:val>
        </c:ser>
        <c:marker val="1"/>
        <c:axId val="89736801"/>
        <c:axId val="89736802"/>
      </c:line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1"/>
        <c:crossBetween val="between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/>
        <a:p>
          <a:pPr>
            <a:defRPr sz="900">
              <a:solidFill>
                <a:srgbClr val="8A9992"/>
              </a:solidFill>
            </a:defRPr>
          </a:pPr>
        </a:p>
      </c:txPr>
    </c:legend>
    <c:dispBlanksAs val="gap"/>
  </c:chart>
</c:chartSpace>
</file>

<file path=ppt/slides/charts/chart3.xml><?xml version="1.0" encoding="utf-8"?>
<c:chartSpace xmlns:c="http://schemas.openxmlformats.org/drawingml/2006/chart" xmlns:a="http://schemas.openxmlformats.org/drawingml/2006/main">
  <c:chart>
    <c:title>
      <c:tx>
        <c:rich>
          <a:bodyPr/>
          <a:p>
            <a:pPr>
              <a:defRPr sz="1350">
                <a:solidFill>
                  <a:srgbClr val="1F2A26"/>
                </a:solidFill>
              </a:defRPr>
            </a:pPr>
            <a:r>
              <a:rPr sz="1350">
                <a:solidFill>
                  <a:srgbClr val="1F2A26"/>
                </a:solidFill>
              </a:rPr>
              <a:t>某镀膜线五项关键指标 Cpk（目标线 1.33）</a:t>
            </a:r>
          </a:p>
        </c:rich>
      </c:tx>
      <c:overlay val="0"/>
      <c:spPr>
        <a:noFill/>
        <a:ln>
          <a:noFill/>
        </a:ln>
        <a:effectLst/>
      </c:spPr>
      <c:txPr>
        <a:bodyPr/>
        <a:p>
          <a:pPr>
            <a:defRPr sz="1350">
              <a:solidFill>
                <a:srgbClr val="1F2A26"/>
              </a:solidFill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Cpk</c:v>
                </c:pt>
              </c:strCache>
            </c:strRef>
          </c:tx>
          <c:spPr>
            <a:solidFill>
              <a:srgbClr val="2F5D50"/>
            </a:solidFill>
          </c:spPr>
          <c:dLbls>
            <c:txPr>
              <a:bodyPr/>
              <a:p>
                <a:pPr>
                  <a:defRPr sz="750">
                    <a:solidFill>
                      <a:srgbClr val="1F2A26"/>
                    </a:solidFill>
                  </a:defRPr>
                </a:pPr>
              </a:p>
            </c:txPr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strCache>
                <c:ptCount val="5"/>
                <c:pt idx="0">
                  <c:v>膜厚</c:v>
                </c:pt>
                <c:pt idx="1">
                  <c:v>透光率</c:v>
                </c:pt>
                <c:pt idx="2">
                  <c:v>色差ΔE</c:v>
                </c:pt>
                <c:pt idx="3">
                  <c:v>方阻</c:v>
                </c:pt>
                <c:pt idx="4">
                  <c:v>附着力</c:v>
                </c:pt>
              </c:strCache>
            </c:strRef>
          </c:cat>
          <c:val>
            <c:numRef>
              <c:numCache>
                <c:formatCode>General</c:formatCode>
                <c:ptCount val="5"/>
                <c:pt idx="0">
                  <c:v>1.52</c:v>
                </c:pt>
                <c:pt idx="1">
                  <c:v>1.41</c:v>
                </c:pt>
                <c:pt idx="2">
                  <c:v>1.05</c:v>
                </c:pt>
                <c:pt idx="3">
                  <c:v>1.18</c:v>
                </c:pt>
                <c:pt idx="4">
                  <c:v>1.67</c:v>
                </c:pt>
              </c:numCache>
            </c:numRef>
          </c:val>
        </c:ser>
        <c:gapWidth val="219"/>
        <c:overlap val="-27"/>
        <c:axId val="89736801"/>
        <c:axId val="89736802"/>
      </c:bar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1"/>
        <c:crossBetween val="between"/>
      </c:valAx>
      <c:spPr>
        <a:solidFill>
          <a:srgbClr val="FFFFFF"/>
        </a:solidFill>
        <a:ln>
          <a:noFill/>
        </a:ln>
        <a:effectLst/>
      </c:spPr>
    </c:plotArea>
    <c:dispBlanksAs val="gap"/>
  </c:chart>
</c:chartSpace>
</file>

<file path=ppt/slides/charts/chart4.xml><?xml version="1.0" encoding="utf-8"?>
<c:chartSpace xmlns:c="http://schemas.openxmlformats.org/drawingml/2006/chart" xmlns:a="http://schemas.openxmlformats.org/drawingml/2006/main">
  <c:chart>
    <c:title>
      <c:tx>
        <c:rich>
          <a:bodyPr/>
          <a:p>
            <a:pPr>
              <a:defRPr sz="1350">
                <a:solidFill>
                  <a:srgbClr val="1F2A26"/>
                </a:solidFill>
              </a:defRPr>
            </a:pPr>
            <a:r>
              <a:rPr sz="1350">
                <a:solidFill>
                  <a:srgbClr val="1F2A26"/>
                </a:solidFill>
              </a:rPr>
              <a:t>膜厚 Xbar 图（20 个子组，UCL 503.5 / CL 500.6 / LCL 497.7）</a:t>
            </a:r>
          </a:p>
        </c:rich>
      </c:tx>
      <c:overlay val="0"/>
      <c:spPr>
        <a:noFill/>
        <a:ln>
          <a:noFill/>
        </a:ln>
        <a:effectLst/>
      </c:spPr>
      <c:txPr>
        <a:bodyPr/>
        <a:p>
          <a:pPr>
            <a:defRPr sz="1350">
              <a:solidFill>
                <a:srgbClr val="1F2A26"/>
              </a:solidFill>
            </a:defRPr>
          </a:pPr>
        </a:p>
      </c:txPr>
    </c:title>
    <c:plotArea>
      <c:lineChart>
        <c:grouping val="stack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子组均值</c:v>
                </c:pt>
              </c:strCache>
            </c:strRef>
          </c:tx>
          <c:spPr>
            <a:ln w="19050" cap="flat">
              <a:solidFill>
                <a:srgbClr val="2F5D50"/>
              </a:solidFill>
              <a:round/>
            </a:ln>
          </c:spPr>
          <c:cat>
            <c:strRef>
              <c:strCach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strCache>
            </c:strRef>
          </c:cat>
          <c:val>
            <c:numRef>
              <c:numCache>
                <c:formatCode>General</c:formatCode>
                <c:ptCount val="20"/>
                <c:pt idx="0">
                  <c:v>500.2</c:v>
                </c:pt>
                <c:pt idx="1">
                  <c:v>499.8</c:v>
                </c:pt>
                <c:pt idx="2">
                  <c:v>501</c:v>
                </c:pt>
                <c:pt idx="3">
                  <c:v>500.5</c:v>
                </c:pt>
                <c:pt idx="4">
                  <c:v>499.6</c:v>
                </c:pt>
                <c:pt idx="5">
                  <c:v>500.9</c:v>
                </c:pt>
                <c:pt idx="6">
                  <c:v>498.9</c:v>
                </c:pt>
                <c:pt idx="7">
                  <c:v>500.3</c:v>
                </c:pt>
                <c:pt idx="8">
                  <c:v>501.2</c:v>
                </c:pt>
                <c:pt idx="9">
                  <c:v>500.6</c:v>
                </c:pt>
                <c:pt idx="10">
                  <c:v>499.2</c:v>
                </c:pt>
                <c:pt idx="11">
                  <c:v>500.8</c:v>
                </c:pt>
                <c:pt idx="12">
                  <c:v>501.5</c:v>
                </c:pt>
                <c:pt idx="13">
                  <c:v>502.2</c:v>
                </c:pt>
                <c:pt idx="14">
                  <c:v>503.6</c:v>
                </c:pt>
                <c:pt idx="15">
                  <c:v>502.8</c:v>
                </c:pt>
                <c:pt idx="16">
                  <c:v>501.9</c:v>
                </c:pt>
                <c:pt idx="17">
                  <c:v>500.9</c:v>
                </c:pt>
                <c:pt idx="18">
                  <c:v>501.3</c:v>
                </c:pt>
                <c:pt idx="19">
                  <c:v>502</c:v>
                </c:pt>
              </c:numCache>
            </c:numRef>
          </c:val>
        </c:ser>
        <c:ser>
          <c:idx val="1"/>
          <c:order val="1"/>
          <c:tx>
            <c:strRef>
              <c:f>sheet</c:f>
              <c:strCache>
                <c:ptCount val="1"/>
                <c:pt idx="0">
                  <c:v>UCL</c:v>
                </c:pt>
              </c:strCache>
            </c:strRef>
          </c:tx>
          <c:spPr>
            <a:ln w="19050" cap="flat">
              <a:solidFill>
                <a:srgbClr val="C96A3B"/>
              </a:solidFill>
              <a:round/>
            </a:ln>
          </c:spPr>
          <c:cat>
            <c:strRef>
              <c:strCach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strCache>
            </c:strRef>
          </c:cat>
          <c:val>
            <c:numRef>
              <c:numCache>
                <c:formatCode>General</c:formatCode>
                <c:ptCount val="20"/>
                <c:pt idx="0">
                  <c:v>503.5</c:v>
                </c:pt>
                <c:pt idx="1">
                  <c:v>503.5</c:v>
                </c:pt>
                <c:pt idx="2">
                  <c:v>503.5</c:v>
                </c:pt>
                <c:pt idx="3">
                  <c:v>503.5</c:v>
                </c:pt>
                <c:pt idx="4">
                  <c:v>503.5</c:v>
                </c:pt>
                <c:pt idx="5">
                  <c:v>503.5</c:v>
                </c:pt>
                <c:pt idx="6">
                  <c:v>503.5</c:v>
                </c:pt>
                <c:pt idx="7">
                  <c:v>503.5</c:v>
                </c:pt>
                <c:pt idx="8">
                  <c:v>503.5</c:v>
                </c:pt>
                <c:pt idx="9">
                  <c:v>503.5</c:v>
                </c:pt>
                <c:pt idx="10">
                  <c:v>503.5</c:v>
                </c:pt>
                <c:pt idx="11">
                  <c:v>503.5</c:v>
                </c:pt>
                <c:pt idx="12">
                  <c:v>503.5</c:v>
                </c:pt>
                <c:pt idx="13">
                  <c:v>503.5</c:v>
                </c:pt>
                <c:pt idx="14">
                  <c:v>503.5</c:v>
                </c:pt>
                <c:pt idx="15">
                  <c:v>503.5</c:v>
                </c:pt>
                <c:pt idx="16">
                  <c:v>503.5</c:v>
                </c:pt>
                <c:pt idx="17">
                  <c:v>503.5</c:v>
                </c:pt>
                <c:pt idx="18">
                  <c:v>503.5</c:v>
                </c:pt>
                <c:pt idx="19">
                  <c:v>503.5</c:v>
                </c:pt>
              </c:numCache>
            </c:numRef>
          </c:val>
        </c:ser>
        <c:ser>
          <c:idx val="2"/>
          <c:order val="2"/>
          <c:tx>
            <c:strRef>
              <c:f>sheet</c:f>
              <c:strCache>
                <c:ptCount val="1"/>
                <c:pt idx="0">
                  <c:v>CL</c:v>
                </c:pt>
              </c:strCache>
            </c:strRef>
          </c:tx>
          <c:spPr>
            <a:ln w="19050" cap="flat">
              <a:solidFill>
                <a:srgbClr val="7FA99B"/>
              </a:solidFill>
              <a:round/>
            </a:ln>
          </c:spPr>
          <c:cat>
            <c:strRef>
              <c:strCach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strCache>
            </c:strRef>
          </c:cat>
          <c:val>
            <c:numRef>
              <c:numCache>
                <c:formatCode>General</c:formatCode>
                <c:ptCount val="20"/>
                <c:pt idx="0">
                  <c:v>500.6</c:v>
                </c:pt>
                <c:pt idx="1">
                  <c:v>500.6</c:v>
                </c:pt>
                <c:pt idx="2">
                  <c:v>500.6</c:v>
                </c:pt>
                <c:pt idx="3">
                  <c:v>500.6</c:v>
                </c:pt>
                <c:pt idx="4">
                  <c:v>500.6</c:v>
                </c:pt>
                <c:pt idx="5">
                  <c:v>500.6</c:v>
                </c:pt>
                <c:pt idx="6">
                  <c:v>500.6</c:v>
                </c:pt>
                <c:pt idx="7">
                  <c:v>500.6</c:v>
                </c:pt>
                <c:pt idx="8">
                  <c:v>500.6</c:v>
                </c:pt>
                <c:pt idx="9">
                  <c:v>500.6</c:v>
                </c:pt>
                <c:pt idx="10">
                  <c:v>500.6</c:v>
                </c:pt>
                <c:pt idx="11">
                  <c:v>500.6</c:v>
                </c:pt>
                <c:pt idx="12">
                  <c:v>500.6</c:v>
                </c:pt>
                <c:pt idx="13">
                  <c:v>500.6</c:v>
                </c:pt>
                <c:pt idx="14">
                  <c:v>500.6</c:v>
                </c:pt>
                <c:pt idx="15">
                  <c:v>500.6</c:v>
                </c:pt>
                <c:pt idx="16">
                  <c:v>500.6</c:v>
                </c:pt>
                <c:pt idx="17">
                  <c:v>500.6</c:v>
                </c:pt>
                <c:pt idx="18">
                  <c:v>500.6</c:v>
                </c:pt>
                <c:pt idx="19">
                  <c:v>500.6</c:v>
                </c:pt>
              </c:numCache>
            </c:numRef>
          </c:val>
        </c:ser>
        <c:ser>
          <c:idx val="3"/>
          <c:order val="3"/>
          <c:tx>
            <c:strRef>
              <c:f>sheet</c:f>
              <c:strCache>
                <c:ptCount val="1"/>
                <c:pt idx="0">
                  <c:v>LCL</c:v>
                </c:pt>
              </c:strCache>
            </c:strRef>
          </c:tx>
          <c:spPr>
            <a:ln w="19050" cap="flat">
              <a:solidFill>
                <a:srgbClr val="C96A3B"/>
              </a:solidFill>
              <a:round/>
            </a:ln>
          </c:spPr>
          <c:cat>
            <c:strRef>
              <c:strCach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strCache>
            </c:strRef>
          </c:cat>
          <c:val>
            <c:numRef>
              <c:numCache>
                <c:formatCode>General</c:formatCode>
                <c:ptCount val="20"/>
                <c:pt idx="0">
                  <c:v>497.7</c:v>
                </c:pt>
                <c:pt idx="1">
                  <c:v>497.7</c:v>
                </c:pt>
                <c:pt idx="2">
                  <c:v>497.7</c:v>
                </c:pt>
                <c:pt idx="3">
                  <c:v>497.7</c:v>
                </c:pt>
                <c:pt idx="4">
                  <c:v>497.7</c:v>
                </c:pt>
                <c:pt idx="5">
                  <c:v>497.7</c:v>
                </c:pt>
                <c:pt idx="6">
                  <c:v>497.7</c:v>
                </c:pt>
                <c:pt idx="7">
                  <c:v>497.7</c:v>
                </c:pt>
                <c:pt idx="8">
                  <c:v>497.7</c:v>
                </c:pt>
                <c:pt idx="9">
                  <c:v>497.7</c:v>
                </c:pt>
                <c:pt idx="10">
                  <c:v>497.7</c:v>
                </c:pt>
                <c:pt idx="11">
                  <c:v>497.7</c:v>
                </c:pt>
                <c:pt idx="12">
                  <c:v>497.7</c:v>
                </c:pt>
                <c:pt idx="13">
                  <c:v>497.7</c:v>
                </c:pt>
                <c:pt idx="14">
                  <c:v>497.7</c:v>
                </c:pt>
                <c:pt idx="15">
                  <c:v>497.7</c:v>
                </c:pt>
                <c:pt idx="16">
                  <c:v>497.7</c:v>
                </c:pt>
                <c:pt idx="17">
                  <c:v>497.7</c:v>
                </c:pt>
                <c:pt idx="18">
                  <c:v>497.7</c:v>
                </c:pt>
                <c:pt idx="19">
                  <c:v>497.7</c:v>
                </c:pt>
              </c:numCache>
            </c:numRef>
          </c:val>
        </c:ser>
        <c:marker val="1"/>
        <c:axId val="89736801"/>
        <c:axId val="89736802"/>
      </c:line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1"/>
        <c:crossBetween val="between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/>
        <a:p>
          <a:pPr>
            <a:defRPr sz="900">
              <a:solidFill>
                <a:srgbClr val="8A9992"/>
              </a:solidFill>
            </a:defRPr>
          </a:pPr>
        </a:p>
      </c:txPr>
    </c:legend>
    <c:dispBlanksAs val="gap"/>
  </c:chart>
</c:chartSpace>
</file>

<file path=ppt/slides/charts/chart5.xml><?xml version="1.0" encoding="utf-8"?>
<c:chartSpace xmlns:c="http://schemas.openxmlformats.org/drawingml/2006/chart" xmlns:a="http://schemas.openxmlformats.org/drawingml/2006/main">
  <c:chart>
    <c:title>
      <c:tx>
        <c:rich>
          <a:bodyPr/>
          <a:p>
            <a:pPr>
              <a:defRPr sz="1350">
                <a:solidFill>
                  <a:srgbClr val="1F2A26"/>
                </a:solidFill>
              </a:defRPr>
            </a:pPr>
            <a:r>
              <a:rPr sz="1350">
                <a:solidFill>
                  <a:srgbClr val="1F2A26"/>
                </a:solidFill>
              </a:rPr>
              <a:t>外观不良率 p 图（20 个班次，CL 2.0%，UCL 4.3%，LCL 0%）</a:t>
            </a:r>
          </a:p>
        </c:rich>
      </c:tx>
      <c:overlay val="0"/>
      <c:spPr>
        <a:noFill/>
        <a:ln>
          <a:noFill/>
        </a:ln>
        <a:effectLst/>
      </c:spPr>
      <c:txPr>
        <a:bodyPr/>
        <a:p>
          <a:pPr>
            <a:defRPr sz="1350">
              <a:solidFill>
                <a:srgbClr val="1F2A26"/>
              </a:solidFill>
            </a:defRPr>
          </a:pPr>
        </a:p>
      </c:txPr>
    </c:title>
    <c:plotArea>
      <c:lineChart>
        <c:grouping val="stack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不良率%</c:v>
                </c:pt>
              </c:strCache>
            </c:strRef>
          </c:tx>
          <c:spPr>
            <a:ln w="19050" cap="flat">
              <a:solidFill>
                <a:srgbClr val="2F5D50"/>
              </a:solidFill>
              <a:round/>
            </a:ln>
          </c:spPr>
          <c:cat>
            <c:strRef>
              <c:strCach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strCache>
            </c:strRef>
          </c:cat>
          <c:val>
            <c:numRef>
              <c:numCache>
                <c:formatCode>General</c:formatCode>
                <c:ptCount val="20"/>
                <c:pt idx="0">
                  <c:v>1.8</c:v>
                </c:pt>
                <c:pt idx="1">
                  <c:v>2.4</c:v>
                </c:pt>
                <c:pt idx="2">
                  <c:v>1.6</c:v>
                </c:pt>
                <c:pt idx="3">
                  <c:v>2.2</c:v>
                </c:pt>
                <c:pt idx="4">
                  <c:v>1.9</c:v>
                </c:pt>
                <c:pt idx="5">
                  <c:v>2.6</c:v>
                </c:pt>
                <c:pt idx="6">
                  <c:v>2.1</c:v>
                </c:pt>
                <c:pt idx="7">
                  <c:v>1.7</c:v>
                </c:pt>
                <c:pt idx="8">
                  <c:v>2.3</c:v>
                </c:pt>
                <c:pt idx="9">
                  <c:v>2</c:v>
                </c:pt>
                <c:pt idx="10">
                  <c:v>3.2</c:v>
                </c:pt>
                <c:pt idx="11">
                  <c:v>3.8</c:v>
                </c:pt>
                <c:pt idx="12">
                  <c:v>4.5</c:v>
                </c:pt>
                <c:pt idx="13">
                  <c:v>3.6</c:v>
                </c:pt>
                <c:pt idx="14">
                  <c:v>2.9</c:v>
                </c:pt>
                <c:pt idx="15">
                  <c:v>2.4</c:v>
                </c:pt>
                <c:pt idx="16">
                  <c:v>2.1</c:v>
                </c:pt>
                <c:pt idx="17">
                  <c:v>1.9</c:v>
                </c:pt>
                <c:pt idx="18">
                  <c:v>2.2</c:v>
                </c:pt>
                <c:pt idx="19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</c:f>
              <c:strCache>
                <c:ptCount val="1"/>
                <c:pt idx="0">
                  <c:v>UCL</c:v>
                </c:pt>
              </c:strCache>
            </c:strRef>
          </c:tx>
          <c:spPr>
            <a:ln w="19050" cap="flat">
              <a:solidFill>
                <a:srgbClr val="C96A3B"/>
              </a:solidFill>
              <a:round/>
            </a:ln>
          </c:spPr>
          <c:cat>
            <c:strRef>
              <c:strCach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strCache>
            </c:strRef>
          </c:cat>
          <c:val>
            <c:numRef>
              <c:numCache>
                <c:formatCode>General</c:formatCode>
                <c:ptCount val="20"/>
                <c:pt idx="0">
                  <c:v>4.3</c:v>
                </c:pt>
                <c:pt idx="1">
                  <c:v>4.3</c:v>
                </c:pt>
                <c:pt idx="2">
                  <c:v>4.3</c:v>
                </c:pt>
                <c:pt idx="3">
                  <c:v>4.3</c:v>
                </c:pt>
                <c:pt idx="4">
                  <c:v>4.3</c:v>
                </c:pt>
                <c:pt idx="5">
                  <c:v>4.3</c:v>
                </c:pt>
                <c:pt idx="6">
                  <c:v>4.3</c:v>
                </c:pt>
                <c:pt idx="7">
                  <c:v>4.3</c:v>
                </c:pt>
                <c:pt idx="8">
                  <c:v>4.3</c:v>
                </c:pt>
                <c:pt idx="9">
                  <c:v>4.3</c:v>
                </c:pt>
                <c:pt idx="10">
                  <c:v>4.3</c:v>
                </c:pt>
                <c:pt idx="11">
                  <c:v>4.3</c:v>
                </c:pt>
                <c:pt idx="12">
                  <c:v>4.3</c:v>
                </c:pt>
                <c:pt idx="13">
                  <c:v>4.3</c:v>
                </c:pt>
                <c:pt idx="14">
                  <c:v>4.3</c:v>
                </c:pt>
                <c:pt idx="15">
                  <c:v>4.3</c:v>
                </c:pt>
                <c:pt idx="16">
                  <c:v>4.3</c:v>
                </c:pt>
                <c:pt idx="17">
                  <c:v>4.3</c:v>
                </c:pt>
                <c:pt idx="18">
                  <c:v>4.3</c:v>
                </c:pt>
                <c:pt idx="19">
                  <c:v>4.3</c:v>
                </c:pt>
              </c:numCache>
            </c:numRef>
          </c:val>
        </c:ser>
        <c:ser>
          <c:idx val="2"/>
          <c:order val="2"/>
          <c:tx>
            <c:strRef>
              <c:f>sheet</c:f>
              <c:strCache>
                <c:ptCount val="1"/>
                <c:pt idx="0">
                  <c:v>LCL</c:v>
                </c:pt>
              </c:strCache>
            </c:strRef>
          </c:tx>
          <c:spPr>
            <a:ln w="19050" cap="flat">
              <a:solidFill>
                <a:srgbClr val="7FA99B"/>
              </a:solidFill>
              <a:round/>
            </a:ln>
          </c:spPr>
          <c:cat>
            <c:strRef>
              <c:strCach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strCache>
            </c:strRef>
          </c:cat>
          <c:val>
            <c:numRe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</c:ser>
        <c:marker val="1"/>
        <c:axId val="89736801"/>
        <c:axId val="89736802"/>
      </c:line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1"/>
        <c:crossBetween val="between"/>
      </c:valAx>
      <c:spPr>
        <a:solidFill>
          <a:srgbClr val="FFFFFF"/>
        </a:solidFill>
        <a:ln>
          <a:noFill/>
        </a:ln>
        <a:effectLst/>
      </c:spPr>
    </c:plotArea>
    <c:dispBlanksAs val="gap"/>
  </c:chart>
</c:chartSpace>
</file>

<file path=ppt/slides/charts/chart6.xml><?xml version="1.0" encoding="utf-8"?>
<c:chartSpace xmlns:c="http://schemas.openxmlformats.org/drawingml/2006/chart" xmlns:a="http://schemas.openxmlformats.org/drawingml/2006/main">
  <c:chart>
    <c:title>
      <c:tx>
        <c:rich>
          <a:bodyPr/>
          <a:p>
            <a:pPr>
              <a:defRPr sz="1350">
                <a:solidFill>
                  <a:srgbClr val="1F2A26"/>
                </a:solidFill>
              </a:defRPr>
            </a:pPr>
            <a:r>
              <a:rPr sz="1350">
                <a:solidFill>
                  <a:srgbClr val="1F2A26"/>
                </a:solidFill>
              </a:rPr>
              <a:t>镀膜膜厚 24 小时趋势（目标 500nm，规格 485–515nm）</a:t>
            </a:r>
          </a:p>
        </c:rich>
      </c:tx>
      <c:overlay val="0"/>
      <c:spPr>
        <a:noFill/>
        <a:ln>
          <a:noFill/>
        </a:ln>
        <a:effectLst/>
      </c:spPr>
      <c:txPr>
        <a:bodyPr/>
        <a:p>
          <a:pPr>
            <a:defRPr sz="1350">
              <a:solidFill>
                <a:srgbClr val="1F2A26"/>
              </a:solidFill>
            </a:defRPr>
          </a:pPr>
        </a:p>
      </c:txPr>
    </c:title>
    <c:plotArea>
      <c:lineChart>
        <c:grouping val="stack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膜厚(nm)</c:v>
                </c:pt>
              </c:strCache>
            </c:strRef>
          </c:tx>
          <c:spPr>
            <a:ln w="19050" cap="flat">
              <a:solidFill>
                <a:srgbClr val="2F5D50"/>
              </a:solidFill>
              <a:round/>
            </a:ln>
          </c:spPr>
          <c:cat>
            <c:strRef>
              <c:strCache>
                <c:ptCount val="24"/>
                <c:pt idx="0">
                  <c:v>08</c:v>
                </c:pt>
                <c:pt idx="1">
                  <c:v>09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  <c:pt idx="14">
                  <c:v>22</c:v>
                </c:pt>
                <c:pt idx="15">
                  <c:v>23</c:v>
                </c:pt>
                <c:pt idx="16">
                  <c:v>00</c:v>
                </c:pt>
                <c:pt idx="17">
                  <c:v>01</c:v>
                </c:pt>
                <c:pt idx="18">
                  <c:v>02</c:v>
                </c:pt>
                <c:pt idx="19">
                  <c:v>03</c:v>
                </c:pt>
                <c:pt idx="20">
                  <c:v>04</c:v>
                </c:pt>
                <c:pt idx="21">
                  <c:v>05</c:v>
                </c:pt>
                <c:pt idx="22">
                  <c:v>06</c:v>
                </c:pt>
                <c:pt idx="23">
                  <c:v>07</c:v>
                </c:pt>
              </c:strCache>
            </c:strRef>
          </c:cat>
          <c:val>
            <c:numRef>
              <c:numCache>
                <c:formatCode>General</c:formatCode>
                <c:ptCount val="24"/>
                <c:pt idx="0">
                  <c:v>502</c:v>
                </c:pt>
                <c:pt idx="1">
                  <c:v>498</c:v>
                </c:pt>
                <c:pt idx="2">
                  <c:v>505</c:v>
                </c:pt>
                <c:pt idx="3">
                  <c:v>501</c:v>
                </c:pt>
                <c:pt idx="4">
                  <c:v>496</c:v>
                </c:pt>
                <c:pt idx="5">
                  <c:v>508</c:v>
                </c:pt>
                <c:pt idx="6">
                  <c:v>503</c:v>
                </c:pt>
                <c:pt idx="7">
                  <c:v>499</c:v>
                </c:pt>
                <c:pt idx="8">
                  <c:v>506</c:v>
                </c:pt>
                <c:pt idx="9">
                  <c:v>511</c:v>
                </c:pt>
                <c:pt idx="10">
                  <c:v>507</c:v>
                </c:pt>
                <c:pt idx="11">
                  <c:v>497</c:v>
                </c:pt>
                <c:pt idx="12">
                  <c:v>493</c:v>
                </c:pt>
                <c:pt idx="13">
                  <c:v>501</c:v>
                </c:pt>
                <c:pt idx="14">
                  <c:v>504</c:v>
                </c:pt>
                <c:pt idx="15">
                  <c:v>498</c:v>
                </c:pt>
                <c:pt idx="16">
                  <c:v>495</c:v>
                </c:pt>
                <c:pt idx="17">
                  <c:v>490</c:v>
                </c:pt>
                <c:pt idx="18">
                  <c:v>502</c:v>
                </c:pt>
                <c:pt idx="19">
                  <c:v>509</c:v>
                </c:pt>
                <c:pt idx="20">
                  <c:v>512</c:v>
                </c:pt>
                <c:pt idx="21">
                  <c:v>506</c:v>
                </c:pt>
                <c:pt idx="22">
                  <c:v>500</c:v>
                </c:pt>
                <c:pt idx="23">
                  <c:v>497</c:v>
                </c:pt>
              </c:numCache>
            </c:numRef>
          </c:val>
        </c:ser>
        <c:marker val="1"/>
        <c:axId val="89736801"/>
        <c:axId val="89736802"/>
      </c:line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8A9992"/>
                </a:solidFill>
              </a:defRPr>
            </a:pPr>
          </a:p>
        </c:txPr>
        <c:crossAx val="89736801"/>
        <c:crossBetween val="between"/>
      </c:valAx>
      <c:spPr>
        <a:solidFill>
          <a:srgbClr val="FFFFFF"/>
        </a:solidFill>
        <a:ln>
          <a:noFill/>
        </a:ln>
        <a:effectLst/>
      </c:spPr>
    </c:plotArea>
    <c:dispBlanksAs val="gap"/>
  </c:chart>
</c:chartSpace>
</file>

<file path=ppt/slides/slide1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F2A26"/>
          </a:solidFill>
          <a:ln/>
        </p:spPr>
        <p:txBody>
          <a:bodyPr/>
          <a:p>
            <a:pPr/>
            <a:endParaRPr/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1"/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11A17">
                  <a:alpha val="88000"/>
                </a:srgbClr>
              </a:gs>
              <a:gs pos="52000">
                <a:srgbClr val="111A17">
                  <a:alpha val="55000"/>
                </a:srgbClr>
              </a:gs>
              <a:gs pos="100000">
                <a:srgbClr val="111A17">
                  <a:alpha val="12000"/>
                </a:srgbClr>
              </a:gs>
            </a:gsLst>
            <a:lin ang="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5" name=""/>
          <p:cNvSpPr/>
          <p:nvPr/>
        </p:nvSpPr>
        <p:spPr>
          <a:xfrm rot="0" flipH="0" flipV="0">
            <a:off x="857250" y="15049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857250" y="1847850"/>
            <a:ext cx="6381750" cy="895350"/>
          </a:xfrm>
          <a:prstGeom prst="rect"/>
        </p:spPr>
        <p:txBody>
          <a:bodyPr wrap="none" lIns="0" tIns="0" rIns="0" bIns="0"/>
          <a:p>
            <a:pPr>
              <a:lnSpc>
                <a:spcPct val="118000"/>
              </a:lnSpc>
            </a:pPr>
            <a:r>
              <a:rPr lang="en-US" sz="495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4950" b="1">
                <a:solidFill>
                  <a:srgbClr val="FFFFFF"/>
                </a:solidFill>
                <a:latin typeface="Microsoft YaHei"/>
                <a:ea typeface="Microsoft YaHei"/>
              </a:rPr>
              <a:t>统计过程控制</a:t>
            </a:r>
            <a:endParaRPr/>
          </a:p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857250" y="2743200"/>
            <a:ext cx="6381750" cy="895350"/>
          </a:xfrm>
          <a:prstGeom prst="rect"/>
        </p:spPr>
        <p:txBody>
          <a:bodyPr wrap="none" lIns="0" tIns="0" rIns="0" bIns="0"/>
          <a:p>
            <a:pPr>
              <a:lnSpc>
                <a:spcPct val="118000"/>
              </a:lnSpc>
            </a:pPr>
            <a:r>
              <a:rPr lang="zh-CN" sz="4950" b="1">
                <a:solidFill>
                  <a:srgbClr val="FFFFFF"/>
                </a:solidFill>
                <a:latin typeface="Microsoft YaHei"/>
                <a:ea typeface="Microsoft YaHei"/>
              </a:rPr>
              <a:t>实操培训</a:t>
            </a:r>
            <a:endParaRPr/>
          </a:p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857250" y="3886200"/>
            <a:ext cx="6381750" cy="4095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650">
                <a:solidFill>
                  <a:srgbClr val="DCE7E2"/>
                </a:solidFill>
                <a:latin typeface="Microsoft YaHei"/>
                <a:ea typeface="Microsoft YaHei"/>
              </a:rPr>
              <a:t>镀膜车间工程师版</a:t>
            </a:r>
            <a:r>
              <a:rPr lang="en-US" sz="1650">
                <a:solidFill>
                  <a:srgbClr val="DCE7E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>
                <a:solidFill>
                  <a:srgbClr val="DCE7E2"/>
                </a:solidFill>
                <a:latin typeface="Microsoft YaHei"/>
                <a:ea typeface="Microsoft YaHei"/>
              </a:rPr>
              <a:t>从统计基础到控制图落地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857250" y="4733925"/>
            <a:ext cx="1152525" cy="171450"/>
          </a:xfrm>
          <a:prstGeom prst="roundRect">
            <a:avLst>
              <a:gd name="adj" fmla="val 33333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857250" y="4733925"/>
            <a:ext cx="11525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含</a:t>
            </a:r>
            <a:r>
              <a:rPr lang="en-US" sz="1125">
                <a:solidFill>
                  <a:srgbClr val="DCE7E2"/>
                </a:solidFill>
                <a:latin typeface="Microsoft YaHei"/>
                <a:ea typeface="Microsoft YaHei"/>
              </a:rPr>
              <a:t xml:space="preserve"> Excel </a:t>
            </a: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实操模板</a:t>
            </a:r>
            <a:endParaRPr/>
          </a:p>
        </p:txBody>
      </p:sp>
      <p:sp>
        <p:nvSpPr>
          <p:cNvPr id="11" name=""/>
          <p:cNvSpPr/>
          <p:nvPr/>
        </p:nvSpPr>
        <p:spPr>
          <a:xfrm rot="0" flipH="0" flipV="0">
            <a:off x="2143125" y="4733925"/>
            <a:ext cx="1247775" cy="171450"/>
          </a:xfrm>
          <a:prstGeom prst="roundRect">
            <a:avLst>
              <a:gd name="adj" fmla="val 33333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2143125" y="4733925"/>
            <a:ext cx="1247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DCE7E2"/>
                </a:solidFill>
                <a:latin typeface="Microsoft YaHei"/>
                <a:ea typeface="Microsoft YaHei"/>
              </a:rPr>
              <a:t xml:space="preserve">6 </a:t>
            </a: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课时</a:t>
            </a:r>
            <a:r>
              <a:rPr lang="en-US" sz="1125">
                <a:solidFill>
                  <a:srgbClr val="DCE7E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全程可动手</a:t>
            </a:r>
            <a:endParaRPr/>
          </a:p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857250" y="5324475"/>
            <a:ext cx="638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质量与工艺部</a:t>
            </a:r>
            <a:r>
              <a:rPr lang="en-US" sz="1200">
                <a:solidFill>
                  <a:srgbClr val="9FB3AB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内部培训教材</a:t>
            </a:r>
            <a:endParaRPr/>
          </a:p>
        </p:txBody>
      </p:sp>
    </p:spTree>
  </p:cSld>
</p:sld>
</file>

<file path=ppt/slides/slide2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2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23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23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21336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这份教材怎么用</a:t>
            </a:r>
            <a:endParaRPr/>
          </a:p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11315700" y="590550"/>
            <a:ext cx="2667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开场</a:t>
            </a:r>
            <a:endParaRPr/>
          </a:p>
        </p:txBody>
      </p:sp>
      <p:sp>
        <p:nvSpPr>
          <p:cNvPr id="235" name=""/>
          <p:cNvSpPr/>
          <p:nvPr/>
        </p:nvSpPr>
        <p:spPr>
          <a:xfrm rot="0" flipH="0" flipV="0">
            <a:off x="609600" y="1143000"/>
            <a:ext cx="3619500" cy="5143500"/>
          </a:xfrm>
          <a:prstGeom prst="roundRect">
            <a:avLst>
              <a:gd name="adj" fmla="val 3684"/>
            </a:avLst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42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236" name="" descr="{&quot;isTemplate&quot;:true,&quot;type&quot;:&quot;text&quot;}"/>
          <p:cNvSpPr txBox="1"/>
          <p:nvPr/>
        </p:nvSpPr>
        <p:spPr>
          <a:xfrm rot="0" flipH="0" flipV="0">
            <a:off x="952500" y="1485900"/>
            <a:ext cx="2933700" cy="3905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00" b="1">
                <a:solidFill>
                  <a:srgbClr val="FFFFFF"/>
                </a:solidFill>
                <a:latin typeface="Microsoft YaHei"/>
                <a:ea typeface="Microsoft YaHei"/>
              </a:rPr>
              <a:t>目标只有一个：</a:t>
            </a:r>
            <a:endParaRPr/>
          </a:p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952500" y="1876425"/>
            <a:ext cx="2933700" cy="3905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00" b="1">
                <a:solidFill>
                  <a:srgbClr val="FFFFFF"/>
                </a:solidFill>
                <a:latin typeface="Microsoft YaHei"/>
                <a:ea typeface="Microsoft YaHei"/>
              </a:rPr>
              <a:t>今天学完，明天就能</a:t>
            </a:r>
            <a:endParaRPr/>
          </a:p>
        </p:txBody>
      </p:sp>
      <p:sp>
        <p:nvSpPr>
          <p:cNvPr id="238" name="" descr="{&quot;isTemplate&quot;:true,&quot;type&quot;:&quot;text&quot;}"/>
          <p:cNvSpPr txBox="1"/>
          <p:nvPr/>
        </p:nvSpPr>
        <p:spPr>
          <a:xfrm rot="0" flipH="0" flipV="0">
            <a:off x="952500" y="2266950"/>
            <a:ext cx="2933700" cy="3905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00" b="1">
                <a:solidFill>
                  <a:srgbClr val="F2C4A4"/>
                </a:solidFill>
                <a:latin typeface="Microsoft YaHei"/>
                <a:ea typeface="Microsoft YaHei"/>
              </a:rPr>
              <a:t>在自己的工序上建图</a:t>
            </a:r>
            <a:endParaRPr/>
          </a:p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952500" y="472440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BBD3C9"/>
                </a:solidFill>
                <a:latin typeface="Microsoft YaHei"/>
                <a:ea typeface="Microsoft YaHei"/>
              </a:rPr>
              <a:t>培训时长</a:t>
            </a:r>
            <a:endParaRPr/>
          </a:p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3476625" y="4724400"/>
            <a:ext cx="4095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6 </a:t>
            </a: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课时</a:t>
            </a:r>
            <a:endParaRPr/>
          </a:p>
        </p:txBody>
      </p:sp>
      <p:sp>
        <p:nvSpPr>
          <p:cNvPr id="241" name=""/>
          <p:cNvSpPr/>
          <p:nvPr/>
        </p:nvSpPr>
        <p:spPr>
          <a:xfrm rot="0" flipH="0" flipV="0">
            <a:off x="952500" y="5067300"/>
            <a:ext cx="29337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242" name="" descr="{&quot;isTemplate&quot;:true,&quot;type&quot;:&quot;text&quot;}"/>
          <p:cNvSpPr txBox="1"/>
          <p:nvPr/>
        </p:nvSpPr>
        <p:spPr>
          <a:xfrm rot="0" flipH="0" flipV="0">
            <a:off x="952500" y="5248275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BBD3C9"/>
                </a:solidFill>
                <a:latin typeface="Microsoft YaHei"/>
                <a:ea typeface="Microsoft YaHei"/>
              </a:rPr>
              <a:t>培训对象</a:t>
            </a:r>
            <a:endParaRPr/>
          </a:p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2762250" y="5248275"/>
            <a:ext cx="11239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工艺</a:t>
            </a: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质量工程师</a:t>
            </a:r>
            <a:endParaRPr/>
          </a:p>
        </p:txBody>
      </p:sp>
      <p:sp>
        <p:nvSpPr>
          <p:cNvPr id="244" name=""/>
          <p:cNvSpPr/>
          <p:nvPr/>
        </p:nvSpPr>
        <p:spPr>
          <a:xfrm rot="0" flipH="0" flipV="0">
            <a:off x="952500" y="5591175"/>
            <a:ext cx="29337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952500" y="57721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BBD3C9"/>
                </a:solidFill>
                <a:latin typeface="Microsoft YaHei"/>
                <a:ea typeface="Microsoft YaHei"/>
              </a:rPr>
              <a:t>需要准备</a:t>
            </a:r>
            <a:endParaRPr/>
          </a:p>
        </p:txBody>
      </p:sp>
      <p:sp>
        <p:nvSpPr>
          <p:cNvPr id="246" name="" descr="{&quot;isTemplate&quot;:true,&quot;type&quot;:&quot;text&quot;}"/>
          <p:cNvSpPr txBox="1"/>
          <p:nvPr/>
        </p:nvSpPr>
        <p:spPr>
          <a:xfrm rot="0" flipH="0" flipV="0">
            <a:off x="2447925" y="5772150"/>
            <a:ext cx="14382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电脑</a:t>
            </a: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 + Excel </a:t>
            </a: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实操模板</a:t>
            </a:r>
            <a:endParaRPr/>
          </a:p>
        </p:txBody>
      </p:sp>
      <p:sp>
        <p:nvSpPr>
          <p:cNvPr id="247" name=""/>
          <p:cNvSpPr/>
          <p:nvPr/>
        </p:nvSpPr>
        <p:spPr>
          <a:xfrm rot="0" flipH="0" flipV="0">
            <a:off x="4495800" y="1143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24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619625" y="1266825"/>
            <a:ext cx="247650" cy="247650"/>
          </a:xfrm>
          <a:prstGeom prst="rect">
            <a:avLst/>
          </a:prstGeom>
          <a:ln/>
        </p:spPr>
      </p:pic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5162550" y="1143000"/>
            <a:ext cx="64198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理论占三成，只讲</a:t>
            </a:r>
            <a:r>
              <a:rPr lang="en-US" sz="15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够用</a:t>
            </a:r>
            <a:r>
              <a:rPr lang="en-US" sz="15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的那部分</a:t>
            </a:r>
            <a:endParaRPr/>
          </a:p>
        </p:txBody>
      </p:sp>
      <p:sp>
        <p:nvSpPr>
          <p:cNvPr id="250" name="" descr="{&quot;isTemplate&quot;:true,&quot;type&quot;:&quot;text&quot;}"/>
          <p:cNvSpPr txBox="1"/>
          <p:nvPr/>
        </p:nvSpPr>
        <p:spPr>
          <a:xfrm rot="0" flipH="0" flipV="0">
            <a:off x="5162550" y="1428750"/>
            <a:ext cx="6419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第一、二章把分布、均值、标准差、正态曲线讲透即可，不推导公式。判断标准是：能不能解释你图上的每条线是怎么来的。</a:t>
            </a:r>
            <a:endParaRPr/>
          </a:p>
        </p:txBody>
      </p:sp>
      <p:sp>
        <p:nvSpPr>
          <p:cNvPr id="251" name=""/>
          <p:cNvSpPr/>
          <p:nvPr/>
        </p:nvSpPr>
        <p:spPr>
          <a:xfrm rot="0" flipH="0" flipV="0">
            <a:off x="4495800" y="2571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25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619625" y="2695575"/>
            <a:ext cx="247650" cy="247650"/>
          </a:xfrm>
          <a:prstGeom prst="rect">
            <a:avLst/>
          </a:prstGeom>
          <a:ln/>
        </p:spPr>
      </p:pic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5162550" y="2571750"/>
            <a:ext cx="64198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实操占七成，全部在</a:t>
            </a:r>
            <a:r>
              <a:rPr lang="en-US" sz="15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Excel </a:t>
            </a: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里完成</a:t>
            </a:r>
            <a:endParaRPr/>
          </a:p>
        </p:txBody>
      </p:sp>
      <p:sp>
        <p:nvSpPr>
          <p:cNvPr id="254" name="" descr="{&quot;isTemplate&quot;:true,&quot;type&quot;:&quot;text&quot;}"/>
          <p:cNvSpPr txBox="1"/>
          <p:nvPr/>
        </p:nvSpPr>
        <p:spPr>
          <a:xfrm rot="0" flipH="0" flipV="0">
            <a:off x="5162550" y="2857500"/>
            <a:ext cx="6419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配套的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 xml:space="preserve"> Excel 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模板里已经写好公式框架，课上跟着第五、六章的步骤，把自己工序的数据填进去，图会自己长出来。</a:t>
            </a:r>
            <a:endParaRPr/>
          </a:p>
        </p:txBody>
      </p:sp>
      <p:sp>
        <p:nvSpPr>
          <p:cNvPr id="255" name=""/>
          <p:cNvSpPr/>
          <p:nvPr/>
        </p:nvSpPr>
        <p:spPr>
          <a:xfrm rot="0" flipH="0" flipV="0">
            <a:off x="4495800" y="4000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25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4619625" y="4124325"/>
            <a:ext cx="247650" cy="247650"/>
          </a:xfrm>
          <a:prstGeom prst="rect">
            <a:avLst/>
          </a:prstGeom>
          <a:ln/>
        </p:spPr>
      </p:pic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5162550" y="4000500"/>
            <a:ext cx="64198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判异和处置是最后的落点</a:t>
            </a:r>
            <a:endParaRPr/>
          </a:p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5162550" y="4286250"/>
            <a:ext cx="6419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建图不是终点。图上出现异常信号之后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谁来处置、多长时间内处置、处置完怎么验证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，第六章给出可直接执行的流程。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4495800" y="54292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26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4619625" y="5553075"/>
            <a:ext cx="247650" cy="247650"/>
          </a:xfrm>
          <a:prstGeom prst="rect">
            <a:avLst/>
          </a:prstGeom>
          <a:ln/>
        </p:spPr>
      </p:pic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5162550" y="5429250"/>
            <a:ext cx="64198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课件里的数据都是教学用模拟值</a:t>
            </a:r>
            <a:endParaRPr/>
          </a:p>
        </p:txBody>
      </p:sp>
      <p:sp>
        <p:nvSpPr>
          <p:cNvPr id="262" name="" descr="{&quot;isTemplate&quot;:true,&quot;type&quot;:&quot;text&quot;}"/>
          <p:cNvSpPr txBox="1"/>
          <p:nvPr/>
        </p:nvSpPr>
        <p:spPr>
          <a:xfrm rot="0" flipH="0" flipV="0">
            <a:off x="5162550" y="5715000"/>
            <a:ext cx="6419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膜厚、方阻、色差等数字为教学示例，不代表任何产线的真实水平。课后请换成自己工序的真实数据再下结论。</a:t>
            </a:r>
            <a:endParaRPr/>
          </a:p>
        </p:txBody>
      </p:sp>
      <p:sp>
        <p:nvSpPr>
          <p:cNvPr id="26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26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02 / 77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4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469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470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6096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目录</a:t>
            </a:r>
            <a:endParaRPr/>
          </a:p>
        </p:txBody>
      </p:sp>
      <p:sp>
        <p:nvSpPr>
          <p:cNvPr id="471" name="" descr="{&quot;isTemplate&quot;:true,&quot;type&quot;:&quot;text&quot;}"/>
          <p:cNvSpPr txBox="1"/>
          <p:nvPr/>
        </p:nvSpPr>
        <p:spPr>
          <a:xfrm rot="0" flipH="0" flipV="0">
            <a:off x="10382250" y="590550"/>
            <a:ext cx="1200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六个模块，一条主线</a:t>
            </a:r>
            <a:endParaRPr/>
          </a:p>
        </p:txBody>
      </p:sp>
      <p:sp>
        <p:nvSpPr>
          <p:cNvPr id="472" name=""/>
          <p:cNvSpPr/>
          <p:nvPr/>
        </p:nvSpPr>
        <p:spPr>
          <a:xfrm rot="0" flipH="0" flipV="0">
            <a:off x="609600" y="1143000"/>
            <a:ext cx="3238500" cy="5143500"/>
          </a:xfrm>
          <a:prstGeom prst="roundRect">
            <a:avLst>
              <a:gd name="adj" fmla="val 4118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473" name="" descr="{&quot;isTemplate&quot;:true,&quot;type&quot;:&quot;text&quot;}"/>
          <p:cNvSpPr txBox="1"/>
          <p:nvPr/>
        </p:nvSpPr>
        <p:spPr>
          <a:xfrm rot="0" flipH="0" flipV="0">
            <a:off x="914400" y="1447800"/>
            <a:ext cx="2628900" cy="3714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主线：</a:t>
            </a:r>
            <a:endParaRPr/>
          </a:p>
        </p:txBody>
      </p:sp>
      <p:sp>
        <p:nvSpPr>
          <p:cNvPr id="474" name="" descr="{&quot;isTemplate&quot;:true,&quot;type&quot;:&quot;text&quot;}"/>
          <p:cNvSpPr txBox="1"/>
          <p:nvPr/>
        </p:nvSpPr>
        <p:spPr>
          <a:xfrm rot="0" flipH="0" flipV="0">
            <a:off x="914400" y="1819275"/>
            <a:ext cx="2628900" cy="3714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650" b="1">
                <a:solidFill>
                  <a:srgbClr val="1F2A26"/>
                </a:solidFill>
                <a:latin typeface="Microsoft YaHei"/>
                <a:ea typeface="Microsoft YaHei"/>
              </a:rPr>
              <a:t>认识变差</a:t>
            </a:r>
            <a:r>
              <a:rPr lang="en-US" sz="16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650" b="1">
                <a:solidFill>
                  <a:srgbClr val="1F2A26"/>
                </a:solidFill>
                <a:latin typeface="Microsoft YaHei"/>
                <a:ea typeface="Microsoft YaHei"/>
              </a:rPr>
              <a:t>量化变差</a:t>
            </a:r>
            <a:endParaRPr/>
          </a:p>
        </p:txBody>
      </p:sp>
      <p:sp>
        <p:nvSpPr>
          <p:cNvPr id="475" name="" descr="{&quot;isTemplate&quot;:true,&quot;type&quot;:&quot;text&quot;}"/>
          <p:cNvSpPr txBox="1"/>
          <p:nvPr/>
        </p:nvSpPr>
        <p:spPr>
          <a:xfrm rot="0" flipH="0" flipV="0">
            <a:off x="914400" y="2190750"/>
            <a:ext cx="2628900" cy="3714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6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→ </a:t>
            </a:r>
            <a:r>
              <a:rPr lang="zh-CN" sz="1650" b="1">
                <a:solidFill>
                  <a:srgbClr val="1F2A26"/>
                </a:solidFill>
                <a:latin typeface="Microsoft YaHei"/>
                <a:ea typeface="Microsoft YaHei"/>
              </a:rPr>
              <a:t>监控变差</a:t>
            </a:r>
            <a:r>
              <a:rPr lang="en-US" sz="16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650" b="1">
                <a:solidFill>
                  <a:srgbClr val="1F2A26"/>
                </a:solidFill>
                <a:latin typeface="Microsoft YaHei"/>
                <a:ea typeface="Microsoft YaHei"/>
              </a:rPr>
              <a:t>处置异常</a:t>
            </a:r>
            <a:endParaRPr/>
          </a:p>
        </p:txBody>
      </p:sp>
      <p:sp>
        <p:nvSpPr>
          <p:cNvPr id="476" name="" descr="{&quot;isTemplate&quot;:true,&quot;type&quot;:&quot;text&quot;}"/>
          <p:cNvSpPr txBox="1"/>
          <p:nvPr/>
        </p:nvSpPr>
        <p:spPr>
          <a:xfrm rot="0" flipH="0" flipV="0">
            <a:off x="914400" y="5153025"/>
            <a:ext cx="2628900" cy="828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每一章结束时都回答一个问题：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这一步在我们工序上怎么做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。跟着这条主线走，六章就是一套完整的现场动作。</a:t>
            </a:r>
            <a:endParaRPr/>
          </a:p>
        </p:txBody>
      </p:sp>
      <p:sp>
        <p:nvSpPr>
          <p:cNvPr id="477" name=""/>
          <p:cNvSpPr/>
          <p:nvPr/>
        </p:nvSpPr>
        <p:spPr>
          <a:xfrm rot="0" flipH="0" flipV="0">
            <a:off x="4114800" y="1143000"/>
            <a:ext cx="7467600" cy="609600"/>
          </a:xfrm>
          <a:custGeom>
            <a:pathLst>
              <a:path w="784" h="64">
                <a:moveTo>
                  <a:pt x="0" y="63"/>
                </a:moveTo>
                <a:lnTo>
                  <a:pt x="784" y="63"/>
                </a:lnTo>
                <a:lnTo>
                  <a:pt x="784" y="64"/>
                </a:lnTo>
                <a:lnTo>
                  <a:pt x="0" y="64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78" name="" descr="{&quot;isTemplate&quot;:true,&quot;type&quot;:&quot;text&quot;}"/>
          <p:cNvSpPr txBox="1"/>
          <p:nvPr/>
        </p:nvSpPr>
        <p:spPr>
          <a:xfrm rot="0" flipH="0" flipV="0">
            <a:off x="4114800" y="1200150"/>
            <a:ext cx="4953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7FA99B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479" name="" descr="{&quot;isTemplate&quot;:true,&quot;type&quot;:&quot;text&quot;}"/>
          <p:cNvSpPr txBox="1"/>
          <p:nvPr/>
        </p:nvSpPr>
        <p:spPr>
          <a:xfrm rot="0" flipH="0" flipV="0">
            <a:off x="4800600" y="1143000"/>
            <a:ext cx="61055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F2A26"/>
                </a:solidFill>
                <a:latin typeface="Microsoft YaHei"/>
                <a:ea typeface="Microsoft YaHei"/>
              </a:rPr>
              <a:t>为什么镀膜车间需要</a:t>
            </a:r>
            <a:r>
              <a:rPr lang="en-US" sz="15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480" name="" descr="{&quot;isTemplate&quot;:true,&quot;type&quot;:&quot;text&quot;}"/>
          <p:cNvSpPr txBox="1"/>
          <p:nvPr/>
        </p:nvSpPr>
        <p:spPr>
          <a:xfrm rot="0" flipH="0" flipV="0">
            <a:off x="4800600" y="1428750"/>
            <a:ext cx="61055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变差是质量的敌人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两类变差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变差源地图</a:t>
            </a:r>
            <a:endParaRPr/>
          </a:p>
        </p:txBody>
      </p:sp>
      <p:sp>
        <p:nvSpPr>
          <p:cNvPr id="481" name="" descr="{&quot;isTemplate&quot;:true,&quot;type&quot;:&quot;text&quot;}"/>
          <p:cNvSpPr txBox="1"/>
          <p:nvPr/>
        </p:nvSpPr>
        <p:spPr>
          <a:xfrm rot="0" flipH="0" flipV="0">
            <a:off x="11096625" y="1285875"/>
            <a:ext cx="485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>P05–11</a:t>
            </a:r>
            <a:endParaRPr/>
          </a:p>
        </p:txBody>
      </p:sp>
      <p:sp>
        <p:nvSpPr>
          <p:cNvPr id="482" name=""/>
          <p:cNvSpPr/>
          <p:nvPr/>
        </p:nvSpPr>
        <p:spPr>
          <a:xfrm rot="0" flipH="0" flipV="0">
            <a:off x="4114800" y="2076450"/>
            <a:ext cx="7467600" cy="609600"/>
          </a:xfrm>
          <a:custGeom>
            <a:pathLst>
              <a:path w="784" h="64">
                <a:moveTo>
                  <a:pt x="0" y="63"/>
                </a:moveTo>
                <a:lnTo>
                  <a:pt x="784" y="63"/>
                </a:lnTo>
                <a:lnTo>
                  <a:pt x="784" y="64"/>
                </a:lnTo>
                <a:lnTo>
                  <a:pt x="0" y="64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83" name="" descr="{&quot;isTemplate&quot;:true,&quot;type&quot;:&quot;text&quot;}"/>
          <p:cNvSpPr txBox="1"/>
          <p:nvPr/>
        </p:nvSpPr>
        <p:spPr>
          <a:xfrm rot="0" flipH="0" flipV="0">
            <a:off x="4114800" y="2133600"/>
            <a:ext cx="4953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7FA99B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484" name="" descr="{&quot;isTemplate&quot;:true,&quot;type&quot;:&quot;text&quot;}"/>
          <p:cNvSpPr txBox="1"/>
          <p:nvPr/>
        </p:nvSpPr>
        <p:spPr>
          <a:xfrm rot="0" flipH="0" flipV="0">
            <a:off x="4800600" y="2076450"/>
            <a:ext cx="60960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F2A26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485" name="" descr="{&quot;isTemplate&quot;:true,&quot;type&quot;:&quot;text&quot;}"/>
          <p:cNvSpPr txBox="1"/>
          <p:nvPr/>
        </p:nvSpPr>
        <p:spPr>
          <a:xfrm rot="0" flipH="0" flipV="0">
            <a:off x="4800600" y="2362200"/>
            <a:ext cx="6096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均值与标准差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直方图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正态分布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中心极限定理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抽样</a:t>
            </a:r>
            <a:endParaRPr/>
          </a:p>
        </p:txBody>
      </p:sp>
      <p:sp>
        <p:nvSpPr>
          <p:cNvPr id="486" name="" descr="{&quot;isTemplate&quot;:true,&quot;type&quot;:&quot;text&quot;}"/>
          <p:cNvSpPr txBox="1"/>
          <p:nvPr/>
        </p:nvSpPr>
        <p:spPr>
          <a:xfrm rot="0" flipH="0" flipV="0">
            <a:off x="11087100" y="2219325"/>
            <a:ext cx="495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>P13–26</a:t>
            </a:r>
            <a:endParaRPr/>
          </a:p>
        </p:txBody>
      </p:sp>
      <p:sp>
        <p:nvSpPr>
          <p:cNvPr id="487" name=""/>
          <p:cNvSpPr/>
          <p:nvPr/>
        </p:nvSpPr>
        <p:spPr>
          <a:xfrm rot="0" flipH="0" flipV="0">
            <a:off x="4114800" y="3019425"/>
            <a:ext cx="7467600" cy="609600"/>
          </a:xfrm>
          <a:custGeom>
            <a:pathLst>
              <a:path w="784" h="64">
                <a:moveTo>
                  <a:pt x="0" y="63"/>
                </a:moveTo>
                <a:lnTo>
                  <a:pt x="784" y="63"/>
                </a:lnTo>
                <a:lnTo>
                  <a:pt x="784" y="64"/>
                </a:lnTo>
                <a:lnTo>
                  <a:pt x="0" y="64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88" name="" descr="{&quot;isTemplate&quot;:true,&quot;type&quot;:&quot;text&quot;}"/>
          <p:cNvSpPr txBox="1"/>
          <p:nvPr/>
        </p:nvSpPr>
        <p:spPr>
          <a:xfrm rot="0" flipH="0" flipV="0">
            <a:off x="4114800" y="3076575"/>
            <a:ext cx="4953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7FA99B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489" name="" descr="{&quot;isTemplate&quot;:true,&quot;type&quot;:&quot;text&quot;}"/>
          <p:cNvSpPr txBox="1"/>
          <p:nvPr/>
        </p:nvSpPr>
        <p:spPr>
          <a:xfrm rot="0" flipH="0" flipV="0">
            <a:off x="4800600" y="3019425"/>
            <a:ext cx="60960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F2A26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490" name="" descr="{&quot;isTemplate&quot;:true,&quot;type&quot;:&quot;text&quot;}"/>
          <p:cNvSpPr txBox="1"/>
          <p:nvPr/>
        </p:nvSpPr>
        <p:spPr>
          <a:xfrm rot="0" flipH="0" flipV="0">
            <a:off x="4800600" y="3305175"/>
            <a:ext cx="6096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Cp / Cpk / Pp / Ppk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能力与不良率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提升路径</a:t>
            </a:r>
            <a:endParaRPr/>
          </a:p>
        </p:txBody>
      </p:sp>
      <p:sp>
        <p:nvSpPr>
          <p:cNvPr id="491" name="" descr="{&quot;isTemplate&quot;:true,&quot;type&quot;:&quot;text&quot;}"/>
          <p:cNvSpPr txBox="1"/>
          <p:nvPr/>
        </p:nvSpPr>
        <p:spPr>
          <a:xfrm rot="0" flipH="0" flipV="0">
            <a:off x="11087100" y="3162300"/>
            <a:ext cx="495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>P28–37</a:t>
            </a:r>
            <a:endParaRPr/>
          </a:p>
        </p:txBody>
      </p:sp>
      <p:sp>
        <p:nvSpPr>
          <p:cNvPr id="492" name=""/>
          <p:cNvSpPr/>
          <p:nvPr/>
        </p:nvSpPr>
        <p:spPr>
          <a:xfrm rot="0" flipH="0" flipV="0">
            <a:off x="4114800" y="3952875"/>
            <a:ext cx="7467600" cy="609600"/>
          </a:xfrm>
          <a:custGeom>
            <a:pathLst>
              <a:path w="784" h="64">
                <a:moveTo>
                  <a:pt x="0" y="63"/>
                </a:moveTo>
                <a:lnTo>
                  <a:pt x="784" y="63"/>
                </a:lnTo>
                <a:lnTo>
                  <a:pt x="784" y="64"/>
                </a:lnTo>
                <a:lnTo>
                  <a:pt x="0" y="64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93" name="" descr="{&quot;isTemplate&quot;:true,&quot;type&quot;:&quot;text&quot;}"/>
          <p:cNvSpPr txBox="1"/>
          <p:nvPr/>
        </p:nvSpPr>
        <p:spPr>
          <a:xfrm rot="0" flipH="0" flipV="0">
            <a:off x="4114800" y="4010025"/>
            <a:ext cx="4953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7FA99B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494" name="" descr="{&quot;isTemplate&quot;:true,&quot;type&quot;:&quot;text&quot;}"/>
          <p:cNvSpPr txBox="1"/>
          <p:nvPr/>
        </p:nvSpPr>
        <p:spPr>
          <a:xfrm rot="0" flipH="0" flipV="0">
            <a:off x="4800600" y="3952875"/>
            <a:ext cx="60960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F2A26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495" name="" descr="{&quot;isTemplate&quot;:true,&quot;type&quot;:&quot;text&quot;}"/>
          <p:cNvSpPr txBox="1"/>
          <p:nvPr/>
        </p:nvSpPr>
        <p:spPr>
          <a:xfrm rot="0" flipH="0" flipV="0">
            <a:off x="4800600" y="4238625"/>
            <a:ext cx="6096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三条线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为什么是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3σ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受控不等于合格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选型决策树</a:t>
            </a:r>
            <a:endParaRPr/>
          </a:p>
        </p:txBody>
      </p:sp>
      <p:sp>
        <p:nvSpPr>
          <p:cNvPr id="496" name="" descr="{&quot;isTemplate&quot;:true,&quot;type&quot;:&quot;text&quot;}"/>
          <p:cNvSpPr txBox="1"/>
          <p:nvPr/>
        </p:nvSpPr>
        <p:spPr>
          <a:xfrm rot="0" flipH="0" flipV="0">
            <a:off x="11087100" y="4095750"/>
            <a:ext cx="495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>P39–46</a:t>
            </a:r>
            <a:endParaRPr/>
          </a:p>
        </p:txBody>
      </p:sp>
      <p:sp>
        <p:nvSpPr>
          <p:cNvPr id="497" name=""/>
          <p:cNvSpPr/>
          <p:nvPr/>
        </p:nvSpPr>
        <p:spPr>
          <a:xfrm rot="0" flipH="0" flipV="0">
            <a:off x="4114800" y="4895850"/>
            <a:ext cx="7467600" cy="609600"/>
          </a:xfrm>
          <a:custGeom>
            <a:pathLst>
              <a:path w="784" h="64">
                <a:moveTo>
                  <a:pt x="0" y="63"/>
                </a:moveTo>
                <a:lnTo>
                  <a:pt x="784" y="63"/>
                </a:lnTo>
                <a:lnTo>
                  <a:pt x="784" y="64"/>
                </a:lnTo>
                <a:lnTo>
                  <a:pt x="0" y="64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98" name="" descr="{&quot;isTemplate&quot;:true,&quot;type&quot;:&quot;text&quot;}"/>
          <p:cNvSpPr txBox="1"/>
          <p:nvPr/>
        </p:nvSpPr>
        <p:spPr>
          <a:xfrm rot="0" flipH="0" flipV="0">
            <a:off x="4114800" y="4953000"/>
            <a:ext cx="4953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C96A3B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499" name="" descr="{&quot;isTemplate&quot;:true,&quot;type&quot;:&quot;text&quot;}"/>
          <p:cNvSpPr txBox="1"/>
          <p:nvPr/>
        </p:nvSpPr>
        <p:spPr>
          <a:xfrm rot="0" flipH="0" flipV="0">
            <a:off x="4800600" y="4895850"/>
            <a:ext cx="60960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F2A26"/>
                </a:solidFill>
                <a:latin typeface="Microsoft YaHei"/>
                <a:ea typeface="Microsoft YaHei"/>
              </a:rPr>
              <a:t>计量型控制图实操（重点）</a:t>
            </a:r>
            <a:endParaRPr/>
          </a:p>
        </p:txBody>
      </p:sp>
      <p:sp>
        <p:nvSpPr>
          <p:cNvPr id="500" name="" descr="{&quot;isTemplate&quot;:true,&quot;type&quot;:&quot;text&quot;}"/>
          <p:cNvSpPr txBox="1"/>
          <p:nvPr/>
        </p:nvSpPr>
        <p:spPr>
          <a:xfrm rot="0" flipH="0" flipV="0">
            <a:off x="4800600" y="5181600"/>
            <a:ext cx="6096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Xbar-R / Xbar-S / I-MR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从零建图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判异八准则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失控处置</a:t>
            </a:r>
            <a:endParaRPr/>
          </a:p>
        </p:txBody>
      </p:sp>
      <p:sp>
        <p:nvSpPr>
          <p:cNvPr id="501" name="" descr="{&quot;isTemplate&quot;:true,&quot;type&quot;:&quot;text&quot;}"/>
          <p:cNvSpPr txBox="1"/>
          <p:nvPr/>
        </p:nvSpPr>
        <p:spPr>
          <a:xfrm rot="0" flipH="0" flipV="0">
            <a:off x="11087100" y="5038725"/>
            <a:ext cx="495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>P48–62</a:t>
            </a:r>
            <a:endParaRPr/>
          </a:p>
        </p:txBody>
      </p:sp>
      <p:sp>
        <p:nvSpPr>
          <p:cNvPr id="502" name="" descr="{&quot;isTemplate&quot;:true,&quot;type&quot;:&quot;text&quot;}"/>
          <p:cNvSpPr txBox="1"/>
          <p:nvPr/>
        </p:nvSpPr>
        <p:spPr>
          <a:xfrm rot="0" flipH="0" flipV="0">
            <a:off x="4114800" y="5886450"/>
            <a:ext cx="4953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C96A3B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  <p:sp>
        <p:nvSpPr>
          <p:cNvPr id="503" name="" descr="{&quot;isTemplate&quot;:true,&quot;type&quot;:&quot;text&quot;}"/>
          <p:cNvSpPr txBox="1"/>
          <p:nvPr/>
        </p:nvSpPr>
        <p:spPr>
          <a:xfrm rot="0" flipH="0" flipV="0">
            <a:off x="4800600" y="5829300"/>
            <a:ext cx="60960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F2A26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504" name="" descr="{&quot;isTemplate&quot;:true,&quot;type&quot;:&quot;text&quot;}"/>
          <p:cNvSpPr txBox="1"/>
          <p:nvPr/>
        </p:nvSpPr>
        <p:spPr>
          <a:xfrm rot="0" flipH="0" flipV="0">
            <a:off x="4800600" y="6115050"/>
            <a:ext cx="6096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p / np / c / u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图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五步处置法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· 8D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与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5Why · 90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天推行</a:t>
            </a:r>
            <a:endParaRPr/>
          </a:p>
        </p:txBody>
      </p:sp>
      <p:sp>
        <p:nvSpPr>
          <p:cNvPr id="505" name="" descr="{&quot;isTemplate&quot;:true,&quot;type&quot;:&quot;text&quot;}"/>
          <p:cNvSpPr txBox="1"/>
          <p:nvPr/>
        </p:nvSpPr>
        <p:spPr>
          <a:xfrm rot="0" flipH="0" flipV="0">
            <a:off x="11087100" y="5972175"/>
            <a:ext cx="495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>P64–77</a:t>
            </a:r>
            <a:endParaRPr/>
          </a:p>
        </p:txBody>
      </p:sp>
      <p:sp>
        <p:nvSpPr>
          <p:cNvPr id="506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507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508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03 / 77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7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71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27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716" name=""/>
          <p:cNvSpPr/>
          <p:nvPr/>
        </p:nvSpPr>
        <p:spPr>
          <a:xfrm rot="0" flipH="0" flipV="0">
            <a:off x="7239000" y="0"/>
            <a:ext cx="4953000" cy="685800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717" name="" descr="{&quot;isTemplate&quot;:true,&quot;type&quot;:&quot;text&quot;}"/>
          <p:cNvSpPr txBox="1"/>
          <p:nvPr/>
        </p:nvSpPr>
        <p:spPr>
          <a:xfrm rot="0" flipH="0" flipV="0">
            <a:off x="914400" y="2000250"/>
            <a:ext cx="11277600" cy="1371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0" b="1">
                <a:solidFill>
                  <a:srgbClr val="FFFFFF">
                    <a:alpha val="18000"/>
                  </a:srgbClr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718" name="" descr="{&quot;isTemplate&quot;:true,&quot;type&quot;:&quot;text&quot;}"/>
          <p:cNvSpPr txBox="1"/>
          <p:nvPr/>
        </p:nvSpPr>
        <p:spPr>
          <a:xfrm rot="0" flipH="0" flipV="0">
            <a:off x="914400" y="3448050"/>
            <a:ext cx="112776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为什么镀膜车间需要</a:t>
            </a:r>
            <a:r>
              <a:rPr lang="en-US" sz="435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719" name="" descr="{&quot;isTemplate&quot;:true,&quot;type&quot;:&quot;text&quot;}"/>
          <p:cNvSpPr txBox="1"/>
          <p:nvPr/>
        </p:nvSpPr>
        <p:spPr>
          <a:xfrm rot="0" flipH="0" flipV="0">
            <a:off x="914400" y="4324350"/>
            <a:ext cx="112776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变差是质量的敌人</a:t>
            </a:r>
            <a:r>
              <a:rPr lang="en-US" sz="1575">
                <a:solidFill>
                  <a:srgbClr val="BBD3C9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先看清它，再谈控制它</a:t>
            </a:r>
            <a:endParaRPr/>
          </a:p>
        </p:txBody>
      </p:sp>
      <p:sp>
        <p:nvSpPr>
          <p:cNvPr id="720" name="" descr="{&quot;isTemplate&quot;:true,&quot;type&quot;:&quot;text&quot;}"/>
          <p:cNvSpPr txBox="1"/>
          <p:nvPr/>
        </p:nvSpPr>
        <p:spPr>
          <a:xfrm rot="0" flipH="0" flipV="0">
            <a:off x="914400" y="6124575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721" name="" descr="{&quot;isTemplate&quot;:true,&quot;type&quot;:&quot;text&quot;}"/>
          <p:cNvSpPr txBox="1"/>
          <p:nvPr/>
        </p:nvSpPr>
        <p:spPr>
          <a:xfrm rot="0" flipH="0" flipV="0">
            <a:off x="10868025" y="61245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04 / 77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9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93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93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21336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质量观念的转变</a:t>
            </a:r>
            <a:endParaRPr/>
          </a:p>
        </p:txBody>
      </p:sp>
      <p:sp>
        <p:nvSpPr>
          <p:cNvPr id="934" name="" descr="{&quot;isTemplate&quot;:true,&quot;type&quot;:&quot;text&quot;}"/>
          <p:cNvSpPr txBox="1"/>
          <p:nvPr/>
        </p:nvSpPr>
        <p:spPr>
          <a:xfrm rot="0" flipH="0" flipV="0">
            <a:off x="10077450" y="590550"/>
            <a:ext cx="1504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第一章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为什么需要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935" name="" descr="{&quot;isTemplate&quot;:true,&quot;type&quot;:&quot;text&quot;}"/>
          <p:cNvSpPr txBox="1"/>
          <p:nvPr/>
        </p:nvSpPr>
        <p:spPr>
          <a:xfrm rot="0" flipH="0" flipV="0">
            <a:off x="4733925" y="1990725"/>
            <a:ext cx="27241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>
                <a:solidFill>
                  <a:srgbClr val="6B7A74"/>
                </a:solidFill>
                <a:latin typeface="Microsoft YaHei"/>
                <a:ea typeface="Microsoft YaHei"/>
              </a:rPr>
              <a:t>先把两种做法摆在一起看</a:t>
            </a:r>
            <a:endParaRPr/>
          </a:p>
        </p:txBody>
      </p:sp>
      <p:sp>
        <p:nvSpPr>
          <p:cNvPr id="936" name="" descr="{&quot;isTemplate&quot;:true,&quot;type&quot;:&quot;text&quot;}"/>
          <p:cNvSpPr txBox="1"/>
          <p:nvPr/>
        </p:nvSpPr>
        <p:spPr>
          <a:xfrm rot="0" flipH="0" flipV="0">
            <a:off x="2066925" y="2695575"/>
            <a:ext cx="2514600" cy="6572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3300" b="1">
                <a:solidFill>
                  <a:srgbClr val="8A9992"/>
                </a:solidFill>
                <a:latin typeface="Microsoft YaHei"/>
                <a:ea typeface="Microsoft YaHei"/>
              </a:rPr>
              <a:t>把坏的挑出来</a:t>
            </a:r>
            <a:endParaRPr/>
          </a:p>
        </p:txBody>
      </p:sp>
      <p:sp>
        <p:nvSpPr>
          <p:cNvPr id="937" name=""/>
          <p:cNvSpPr/>
          <p:nvPr/>
        </p:nvSpPr>
        <p:spPr>
          <a:xfrm rot="0" flipH="0" flipV="0">
            <a:off x="3019425" y="3543300"/>
            <a:ext cx="609600" cy="38100"/>
          </a:xfrm>
          <a:prstGeom prst="roundRect">
            <a:avLst>
              <a:gd name="adj" fmla="val 50000"/>
            </a:avLst>
          </a:pr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938" name="" descr="{&quot;isTemplate&quot;:true,&quot;type&quot;:&quot;text&quot;}"/>
          <p:cNvSpPr txBox="1"/>
          <p:nvPr/>
        </p:nvSpPr>
        <p:spPr>
          <a:xfrm rot="0" flipH="0" flipV="0">
            <a:off x="1419225" y="3790950"/>
            <a:ext cx="3810000" cy="666750"/>
          </a:xfrm>
          <a:prstGeom prst="rect"/>
        </p:spPr>
        <p:txBody>
          <a:bodyPr wrap="square" lIns="0" tIns="0" rIns="0" bIns="0">
            <a:normAutofit/>
          </a:bodyPr>
          <a:p>
            <a:pPr algn="ctr">
              <a:lnSpc>
                <a:spcPct val="160000"/>
              </a:lnSpc>
            </a:pPr>
            <a:r>
              <a:rPr lang="zh-CN" sz="1350">
                <a:solidFill>
                  <a:srgbClr val="6B7A74"/>
                </a:solidFill>
                <a:latin typeface="Microsoft YaHei"/>
                <a:ea typeface="Microsoft YaHei"/>
              </a:rPr>
              <a:t>靠终检拦截不良品，坏的质量已经发生，成本已经花掉，挑得再干净也补不回来。</a:t>
            </a:r>
            <a:endParaRPr/>
          </a:p>
        </p:txBody>
      </p:sp>
      <p:sp>
        <p:nvSpPr>
          <p:cNvPr id="939" name="" descr="{&quot;isTemplate&quot;:true,&quot;type&quot;:&quot;text&quot;}"/>
          <p:cNvSpPr txBox="1"/>
          <p:nvPr/>
        </p:nvSpPr>
        <p:spPr>
          <a:xfrm rot="0" flipH="0" flipV="0">
            <a:off x="5648325" y="3381375"/>
            <a:ext cx="3238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550" b="1">
                <a:solidFill>
                  <a:srgbClr val="C96A3B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940" name="" descr="{&quot;isTemplate&quot;:true,&quot;type&quot;:&quot;text&quot;}"/>
          <p:cNvSpPr txBox="1"/>
          <p:nvPr/>
        </p:nvSpPr>
        <p:spPr>
          <a:xfrm rot="0" flipH="0" flipV="0">
            <a:off x="6848475" y="2581275"/>
            <a:ext cx="3467100" cy="78105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3900" b="1">
                <a:solidFill>
                  <a:srgbClr val="2F5D50"/>
                </a:solidFill>
                <a:latin typeface="Microsoft YaHei"/>
                <a:ea typeface="Microsoft YaHei"/>
              </a:rPr>
              <a:t>让坏的不再发生</a:t>
            </a:r>
            <a:endParaRPr/>
          </a:p>
        </p:txBody>
      </p:sp>
      <p:sp>
        <p:nvSpPr>
          <p:cNvPr id="941" name=""/>
          <p:cNvSpPr/>
          <p:nvPr/>
        </p:nvSpPr>
        <p:spPr>
          <a:xfrm rot="0" flipH="0" flipV="0">
            <a:off x="8220075" y="357187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942" name="" descr="{&quot;isTemplate&quot;:true,&quot;type&quot;:&quot;text&quot;}"/>
          <p:cNvSpPr txBox="1"/>
          <p:nvPr/>
        </p:nvSpPr>
        <p:spPr>
          <a:xfrm rot="0" flipH="0" flipV="0">
            <a:off x="6391275" y="3848100"/>
            <a:ext cx="4381500" cy="723900"/>
          </a:xfrm>
          <a:prstGeom prst="rect"/>
        </p:spPr>
        <p:txBody>
          <a:bodyPr wrap="square" lIns="0" tIns="0" rIns="0" bIns="0">
            <a:normAutofit/>
          </a:bodyPr>
          <a:p>
            <a:pPr algn="ctr">
              <a:lnSpc>
                <a:spcPct val="165000"/>
              </a:lnSpc>
            </a:pP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在过程还在生产的时候，就从数据的波动里发现失控苗头，赶在不良品产生之前把它拉回来。</a:t>
            </a:r>
            <a:endParaRPr/>
          </a:p>
        </p:txBody>
      </p:sp>
      <p:sp>
        <p:nvSpPr>
          <p:cNvPr id="943" name=""/>
          <p:cNvSpPr/>
          <p:nvPr/>
        </p:nvSpPr>
        <p:spPr>
          <a:xfrm rot="0" flipH="0" flipV="0">
            <a:off x="3181350" y="5086350"/>
            <a:ext cx="5838825" cy="352425"/>
          </a:xfrm>
          <a:prstGeom prst="roundRect">
            <a:avLst>
              <a:gd name="adj" fmla="val 3243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944" name="" descr="{&quot;isTemplate&quot;:true,&quot;type&quot;:&quot;text&quot;}"/>
          <p:cNvSpPr txBox="1"/>
          <p:nvPr/>
        </p:nvSpPr>
        <p:spPr>
          <a:xfrm rot="0" flipH="0" flipV="0">
            <a:off x="3181350" y="5086350"/>
            <a:ext cx="5838825" cy="352425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en-US" sz="1425">
                <a:solidFill>
                  <a:srgbClr val="2F5D50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425">
                <a:solidFill>
                  <a:srgbClr val="2F5D50"/>
                </a:solidFill>
                <a:latin typeface="Microsoft YaHei"/>
                <a:ea typeface="Microsoft YaHei"/>
              </a:rPr>
              <a:t>的全部价值，就藏在右边这句话里。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它管的是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过程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，不是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产品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945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946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947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05 / 77</a:t>
            </a:r>
            <a:endParaRPr/>
          </a:p>
        </p:txBody>
      </p:sp>
    </p:spTree>
  </p:cSld>
</p:sld>
</file>

<file path=ppt/slides/slide6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1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18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18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6959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检验拦截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vs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过程控制：一整条链的成本账</a:t>
            </a:r>
            <a:endParaRPr/>
          </a:p>
        </p:txBody>
      </p:sp>
      <p:sp>
        <p:nvSpPr>
          <p:cNvPr id="1184" name="" descr="{&quot;isTemplate&quot;:true,&quot;type&quot;:&quot;text&quot;}"/>
          <p:cNvSpPr txBox="1"/>
          <p:nvPr/>
        </p:nvSpPr>
        <p:spPr>
          <a:xfrm rot="0" flipH="0" flipV="0">
            <a:off x="10077450" y="590550"/>
            <a:ext cx="1504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第一章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为什么需要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1185" name=""/>
          <p:cNvSpPr/>
          <p:nvPr/>
        </p:nvSpPr>
        <p:spPr>
          <a:xfrm rot="0" flipH="0" flipV="0">
            <a:off x="609600" y="1143000"/>
            <a:ext cx="3810000" cy="5143500"/>
          </a:xfrm>
          <a:prstGeom prst="roundRect">
            <a:avLst>
              <a:gd name="adj" fmla="val 350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186" name="" descr="{&quot;isTemplate&quot;:true,&quot;type&quot;:&quot;text&quot;}"/>
          <p:cNvSpPr txBox="1"/>
          <p:nvPr/>
        </p:nvSpPr>
        <p:spPr>
          <a:xfrm rot="0" flipH="0" flipV="0">
            <a:off x="914400" y="1447800"/>
            <a:ext cx="3200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A9992"/>
                </a:solidFill>
                <a:latin typeface="Microsoft YaHei"/>
                <a:ea typeface="Microsoft YaHei"/>
              </a:rPr>
              <a:t>传统做法</a:t>
            </a:r>
            <a:endParaRPr/>
          </a:p>
        </p:txBody>
      </p:sp>
      <p:sp>
        <p:nvSpPr>
          <p:cNvPr id="1187" name="" descr="{&quot;isTemplate&quot;:true,&quot;type&quot;:&quot;text&quot;}"/>
          <p:cNvSpPr txBox="1"/>
          <p:nvPr/>
        </p:nvSpPr>
        <p:spPr>
          <a:xfrm rot="0" flipH="0" flipV="0">
            <a:off x="914400" y="1695450"/>
            <a:ext cx="32004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F2A26"/>
                </a:solidFill>
                <a:latin typeface="Microsoft YaHei"/>
                <a:ea typeface="Microsoft YaHei"/>
              </a:rPr>
              <a:t>检验拦截</a:t>
            </a:r>
            <a:endParaRPr/>
          </a:p>
        </p:txBody>
      </p:sp>
      <p:pic>
        <p:nvPicPr>
          <p:cNvPr id="118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14400" y="2247900"/>
            <a:ext cx="209550" cy="209550"/>
          </a:xfrm>
          <a:prstGeom prst="rect">
            <a:avLst/>
          </a:prstGeom>
          <a:ln/>
        </p:spPr>
      </p:pic>
      <p:sp>
        <p:nvSpPr>
          <p:cNvPr id="1189" name="" descr="{&quot;isTemplate&quot;:true,&quot;type&quot;:&quot;text&quot;}"/>
          <p:cNvSpPr txBox="1"/>
          <p:nvPr/>
        </p:nvSpPr>
        <p:spPr>
          <a:xfrm rot="0" flipH="0" flipV="0">
            <a:off x="1238250" y="2228850"/>
            <a:ext cx="2743200" cy="2857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事后把关：不良已经造出来，钱已经花掉</a:t>
            </a:r>
            <a:endParaRPr/>
          </a:p>
        </p:txBody>
      </p:sp>
      <p:pic>
        <p:nvPicPr>
          <p:cNvPr id="119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14400" y="2667000"/>
            <a:ext cx="209550" cy="209550"/>
          </a:xfrm>
          <a:prstGeom prst="rect">
            <a:avLst/>
          </a:prstGeom>
          <a:ln/>
        </p:spPr>
      </p:pic>
      <p:sp>
        <p:nvSpPr>
          <p:cNvPr id="1191" name="" descr="{&quot;isTemplate&quot;:true,&quot;type&quot;:&quot;text&quot;}"/>
          <p:cNvSpPr txBox="1"/>
          <p:nvPr/>
        </p:nvSpPr>
        <p:spPr>
          <a:xfrm rot="0" flipH="0" flipV="0">
            <a:off x="1238250" y="2647950"/>
            <a:ext cx="2286000" cy="2857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抽检有漏检风险，全检人力成本高</a:t>
            </a:r>
            <a:endParaRPr/>
          </a:p>
        </p:txBody>
      </p:sp>
      <p:pic>
        <p:nvPicPr>
          <p:cNvPr id="119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14400" y="3086100"/>
            <a:ext cx="209550" cy="209550"/>
          </a:xfrm>
          <a:prstGeom prst="rect">
            <a:avLst/>
          </a:prstGeom>
          <a:ln/>
        </p:spPr>
      </p:pic>
      <p:sp>
        <p:nvSpPr>
          <p:cNvPr id="1193" name="" descr="{&quot;isTemplate&quot;:true,&quot;type&quot;:&quot;text&quot;}"/>
          <p:cNvSpPr txBox="1"/>
          <p:nvPr/>
        </p:nvSpPr>
        <p:spPr>
          <a:xfrm rot="0" flipH="0" flipV="0">
            <a:off x="1238250" y="3067050"/>
            <a:ext cx="2809875" cy="2857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只能告诉你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坏了多少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，说不出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为什么坏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pic>
        <p:nvPicPr>
          <p:cNvPr id="119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14400" y="3505200"/>
            <a:ext cx="209550" cy="209550"/>
          </a:xfrm>
          <a:prstGeom prst="rect">
            <a:avLst/>
          </a:prstGeom>
          <a:ln/>
        </p:spPr>
      </p:pic>
      <p:sp>
        <p:nvSpPr>
          <p:cNvPr id="1195" name="" descr="{&quot;isTemplate&quot;:true,&quot;type&quot;:&quot;text&quot;}"/>
          <p:cNvSpPr txBox="1"/>
          <p:nvPr/>
        </p:nvSpPr>
        <p:spPr>
          <a:xfrm rot="0" flipH="0" flipV="0">
            <a:off x="1238250" y="3486150"/>
            <a:ext cx="2419350" cy="2857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批量返工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报废，交期与客户端双输</a:t>
            </a:r>
            <a:endParaRPr/>
          </a:p>
        </p:txBody>
      </p:sp>
      <p:sp>
        <p:nvSpPr>
          <p:cNvPr id="1196" name=""/>
          <p:cNvSpPr/>
          <p:nvPr/>
        </p:nvSpPr>
        <p:spPr>
          <a:xfrm rot="0" flipH="0" flipV="0">
            <a:off x="914400" y="5105400"/>
            <a:ext cx="3200400" cy="876300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197" name="" descr="{&quot;isTemplate&quot;:true,&quot;type&quot;:&quot;text&quot;}"/>
          <p:cNvSpPr txBox="1"/>
          <p:nvPr/>
        </p:nvSpPr>
        <p:spPr>
          <a:xfrm rot="0" flipH="0" flipV="0">
            <a:off x="1085850" y="5276850"/>
            <a:ext cx="285750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一句话：检验是</a:t>
            </a:r>
            <a:r>
              <a:rPr lang="zh-CN" sz="1125" b="1">
                <a:solidFill>
                  <a:srgbClr val="6B7A74"/>
                </a:solidFill>
                <a:latin typeface="Microsoft YaHei"/>
                <a:ea typeface="Microsoft YaHei"/>
              </a:rPr>
              <a:t>给结果打分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，打完分该发生的还是发生了。</a:t>
            </a:r>
            <a:endParaRPr/>
          </a:p>
        </p:txBody>
      </p:sp>
      <p:sp>
        <p:nvSpPr>
          <p:cNvPr id="1198" name=""/>
          <p:cNvSpPr/>
          <p:nvPr/>
        </p:nvSpPr>
        <p:spPr>
          <a:xfrm rot="0" flipH="0" flipV="0">
            <a:off x="4667250" y="1143000"/>
            <a:ext cx="691515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2F5D50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199" name="" descr="{&quot;isTemplate&quot;:true,&quot;type&quot;:&quot;text&quot;}"/>
          <p:cNvSpPr txBox="1"/>
          <p:nvPr/>
        </p:nvSpPr>
        <p:spPr>
          <a:xfrm rot="0" flipH="0" flipV="0">
            <a:off x="4972050" y="1447800"/>
            <a:ext cx="628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做法</a:t>
            </a:r>
            <a:endParaRPr/>
          </a:p>
        </p:txBody>
      </p:sp>
      <p:sp>
        <p:nvSpPr>
          <p:cNvPr id="1200" name=""/>
          <p:cNvSpPr/>
          <p:nvPr/>
        </p:nvSpPr>
        <p:spPr>
          <a:xfrm rot="0" flipH="0" flipV="0">
            <a:off x="5715000" y="1466850"/>
            <a:ext cx="228600" cy="142875"/>
          </a:xfrm>
          <a:prstGeom prst="roundRect">
            <a:avLst>
              <a:gd name="adj" fmla="val 26667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1201" name="" descr="{&quot;isTemplate&quot;:true,&quot;type&quot;:&quot;text&quot;}"/>
          <p:cNvSpPr txBox="1"/>
          <p:nvPr/>
        </p:nvSpPr>
        <p:spPr>
          <a:xfrm rot="0" flipH="0" flipV="0">
            <a:off x="5715000" y="1466850"/>
            <a:ext cx="2286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FFFFF"/>
                </a:solidFill>
                <a:latin typeface="Microsoft YaHei"/>
                <a:ea typeface="Microsoft YaHei"/>
              </a:rPr>
              <a:t>推荐</a:t>
            </a:r>
            <a:endParaRPr/>
          </a:p>
        </p:txBody>
      </p:sp>
      <p:sp>
        <p:nvSpPr>
          <p:cNvPr id="1202" name="" descr="{&quot;isTemplate&quot;:true,&quot;type&quot;:&quot;text&quot;}"/>
          <p:cNvSpPr txBox="1"/>
          <p:nvPr/>
        </p:nvSpPr>
        <p:spPr>
          <a:xfrm rot="0" flipH="0" flipV="0">
            <a:off x="4972050" y="1695450"/>
            <a:ext cx="63055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2F5D50"/>
                </a:solidFill>
                <a:latin typeface="Microsoft YaHei"/>
                <a:ea typeface="Microsoft YaHei"/>
              </a:rPr>
              <a:t>过程控制</a:t>
            </a:r>
            <a:endParaRPr/>
          </a:p>
        </p:txBody>
      </p:sp>
      <p:pic>
        <p:nvPicPr>
          <p:cNvPr id="120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972050" y="2247900"/>
            <a:ext cx="209550" cy="209550"/>
          </a:xfrm>
          <a:prstGeom prst="rect">
            <a:avLst/>
          </a:prstGeom>
          <a:ln/>
        </p:spPr>
      </p:pic>
      <p:sp>
        <p:nvSpPr>
          <p:cNvPr id="1204" name="" descr="{&quot;isTemplate&quot;:true,&quot;type&quot;:&quot;text&quot;}"/>
          <p:cNvSpPr txBox="1"/>
          <p:nvPr/>
        </p:nvSpPr>
        <p:spPr>
          <a:xfrm rot="0" flipH="0" flipV="0">
            <a:off x="5295900" y="2228850"/>
            <a:ext cx="3562350" cy="304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75">
                <a:solidFill>
                  <a:srgbClr val="1F2A26"/>
                </a:solidFill>
                <a:latin typeface="Microsoft YaHei"/>
                <a:ea typeface="Microsoft YaHei"/>
              </a:rPr>
              <a:t>事前预警：在趋势刚冒头时就报警，不良还没发生</a:t>
            </a:r>
            <a:endParaRPr/>
          </a:p>
        </p:txBody>
      </p:sp>
      <p:pic>
        <p:nvPicPr>
          <p:cNvPr id="120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972050" y="2686050"/>
            <a:ext cx="209550" cy="209550"/>
          </a:xfrm>
          <a:prstGeom prst="rect">
            <a:avLst/>
          </a:prstGeom>
          <a:ln/>
        </p:spPr>
      </p:pic>
      <p:sp>
        <p:nvSpPr>
          <p:cNvPr id="1206" name="" descr="{&quot;isTemplate&quot;:true,&quot;type&quot;:&quot;text&quot;}"/>
          <p:cNvSpPr txBox="1"/>
          <p:nvPr/>
        </p:nvSpPr>
        <p:spPr>
          <a:xfrm rot="0" flipH="0" flipV="0">
            <a:off x="5295900" y="2667000"/>
            <a:ext cx="3400425" cy="304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75">
                <a:solidFill>
                  <a:srgbClr val="1F2A26"/>
                </a:solidFill>
                <a:latin typeface="Microsoft YaHei"/>
                <a:ea typeface="Microsoft YaHei"/>
              </a:rPr>
              <a:t>用小的抽样成本替代大批量返工成本，一降一升</a:t>
            </a:r>
            <a:endParaRPr/>
          </a:p>
        </p:txBody>
      </p:sp>
      <p:pic>
        <p:nvPicPr>
          <p:cNvPr id="120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972050" y="3124200"/>
            <a:ext cx="209550" cy="209550"/>
          </a:xfrm>
          <a:prstGeom prst="rect">
            <a:avLst/>
          </a:prstGeom>
          <a:ln/>
        </p:spPr>
      </p:pic>
      <p:sp>
        <p:nvSpPr>
          <p:cNvPr id="1208" name="" descr="{&quot;isTemplate&quot;:true,&quot;type&quot;:&quot;text&quot;}"/>
          <p:cNvSpPr txBox="1"/>
          <p:nvPr/>
        </p:nvSpPr>
        <p:spPr>
          <a:xfrm rot="0" flipH="0" flipV="0">
            <a:off x="5295900" y="3105150"/>
            <a:ext cx="3686175" cy="304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75">
                <a:solidFill>
                  <a:srgbClr val="1F2A26"/>
                </a:solidFill>
                <a:latin typeface="Microsoft YaHei"/>
                <a:ea typeface="Microsoft YaHei"/>
              </a:rPr>
              <a:t>能定位</a:t>
            </a:r>
            <a:r>
              <a:rPr lang="en-US" sz="127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1F2A26"/>
                </a:solidFill>
                <a:latin typeface="Microsoft YaHei"/>
                <a:ea typeface="Microsoft YaHei"/>
              </a:rPr>
              <a:t>什么时候开始坏、坏得多快</a:t>
            </a:r>
            <a:r>
              <a:rPr lang="en-US" sz="127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1F2A26"/>
                </a:solidFill>
                <a:latin typeface="Microsoft YaHei"/>
                <a:ea typeface="Microsoft YaHei"/>
              </a:rPr>
              <a:t>，指向具体原因</a:t>
            </a:r>
            <a:endParaRPr/>
          </a:p>
        </p:txBody>
      </p:sp>
      <p:pic>
        <p:nvPicPr>
          <p:cNvPr id="120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972050" y="3562350"/>
            <a:ext cx="209550" cy="209550"/>
          </a:xfrm>
          <a:prstGeom prst="rect">
            <a:avLst/>
          </a:prstGeom>
          <a:ln/>
        </p:spPr>
      </p:pic>
      <p:sp>
        <p:nvSpPr>
          <p:cNvPr id="1210" name="" descr="{&quot;isTemplate&quot;:true,&quot;type&quot;:&quot;text&quot;}"/>
          <p:cNvSpPr txBox="1"/>
          <p:nvPr/>
        </p:nvSpPr>
        <p:spPr>
          <a:xfrm rot="0" flipH="0" flipV="0">
            <a:off x="5295900" y="3543300"/>
            <a:ext cx="3733800" cy="304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75">
                <a:solidFill>
                  <a:srgbClr val="1F2A26"/>
                </a:solidFill>
                <a:latin typeface="Microsoft YaHei"/>
                <a:ea typeface="Microsoft YaHei"/>
              </a:rPr>
              <a:t>给客户与审核提供过程受控的客观证据（</a:t>
            </a:r>
            <a:r>
              <a:rPr lang="en-US" sz="1275">
                <a:solidFill>
                  <a:srgbClr val="1F2A26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275">
                <a:solidFill>
                  <a:srgbClr val="1F2A26"/>
                </a:solidFill>
                <a:latin typeface="Microsoft YaHei"/>
                <a:ea typeface="Microsoft YaHei"/>
              </a:rPr>
              <a:t>报告）</a:t>
            </a:r>
            <a:endParaRPr/>
          </a:p>
        </p:txBody>
      </p:sp>
      <p:sp>
        <p:nvSpPr>
          <p:cNvPr id="1211" name=""/>
          <p:cNvSpPr/>
          <p:nvPr/>
        </p:nvSpPr>
        <p:spPr>
          <a:xfrm rot="0" flipH="0" flipV="0">
            <a:off x="4972050" y="5048250"/>
            <a:ext cx="6305550" cy="933450"/>
          </a:xfrm>
          <a:prstGeom prst="roundRect">
            <a:avLst>
              <a:gd name="adj" fmla="val 10204"/>
            </a:avLst>
          </a:prstGeom>
          <a:solidFill>
            <a:srgbClr val="2F5D50">
              <a:alpha val="6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212" name="" descr="{&quot;isTemplate&quot;:true,&quot;type&quot;:&quot;text&quot;}"/>
          <p:cNvSpPr txBox="1"/>
          <p:nvPr/>
        </p:nvSpPr>
        <p:spPr>
          <a:xfrm rot="0" flipH="0" flipV="0">
            <a:off x="5143500" y="5219700"/>
            <a:ext cx="59626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判断：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检验越严，浪费越多；过程越稳，检验才能越少。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是把质量成本从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事后兜底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挪到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事前管理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的工具。</a:t>
            </a:r>
            <a:endParaRPr/>
          </a:p>
        </p:txBody>
      </p:sp>
      <p:sp>
        <p:nvSpPr>
          <p:cNvPr id="121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21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21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06 / 77</a:t>
            </a:r>
            <a:endParaRPr/>
          </a:p>
        </p:txBody>
      </p:sp>
    </p:spTree>
  </p:cSld>
</p:sld>
</file>

<file path=ppt/slides/slide7.xml><?xml version="1.0" encoding="utf-8"?>
<p:sld xmlns:r="http://schemas.openxmlformats.org/officeDocument/2006/relationships" xmlns:c="http://schemas.openxmlformats.org/drawingml/2006/chart" xmlns:p="http://schemas.openxmlformats.org/presentationml/2006/main" xmlns:a="http://schemas.openxmlformats.org/drawingml/2006/main">
  <p:cSld>
    <p:spTree>
      <p:nvGrpSpPr>
        <p:cNvPr id="14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41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41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6102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变差无处不在：同一条线、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24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小时的膜厚</a:t>
            </a:r>
            <a:endParaRPr/>
          </a:p>
        </p:txBody>
      </p:sp>
      <p:sp>
        <p:nvSpPr>
          <p:cNvPr id="1414" name="" descr="{&quot;isTemplate&quot;:true,&quot;type&quot;:&quot;text&quot;}"/>
          <p:cNvSpPr txBox="1"/>
          <p:nvPr/>
        </p:nvSpPr>
        <p:spPr>
          <a:xfrm rot="0" flipH="0" flipV="0">
            <a:off x="10077450" y="590550"/>
            <a:ext cx="1504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第一章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为什么需要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1415" name=""/>
          <p:cNvSpPr/>
          <p:nvPr/>
        </p:nvSpPr>
        <p:spPr>
          <a:xfrm rot="0" flipH="0" flipV="0">
            <a:off x="609600" y="1143000"/>
            <a:ext cx="7105650" cy="5143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graphicFrame>
        <p:nvGraphicFramePr>
          <p:cNvPr id="1416" name="1416"/>
          <p:cNvGraphicFramePr/>
          <p:nvPr/>
        </p:nvGraphicFramePr>
        <p:xfrm rot="0" flipH="0" flipV="0">
          <a:off x="609600" y="1143000"/>
          <a:ext cx="7105650" cy="514350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1417" name=""/>
          <p:cNvSpPr/>
          <p:nvPr/>
        </p:nvSpPr>
        <p:spPr>
          <a:xfrm rot="0" flipH="0" flipV="0">
            <a:off x="7962900" y="1143000"/>
            <a:ext cx="3619500" cy="2314575"/>
          </a:xfrm>
          <a:prstGeom prst="roundRect">
            <a:avLst>
              <a:gd name="adj" fmla="val 4938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418" name="" descr="{&quot;isTemplate&quot;:true,&quot;type&quot;:&quot;text&quot;}"/>
          <p:cNvSpPr txBox="1"/>
          <p:nvPr/>
        </p:nvSpPr>
        <p:spPr>
          <a:xfrm rot="0" flipH="0" flipV="0">
            <a:off x="8210550" y="1390650"/>
            <a:ext cx="3124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A9992"/>
                </a:solidFill>
                <a:latin typeface="Microsoft YaHei"/>
                <a:ea typeface="Microsoft YaHei"/>
              </a:rPr>
              <a:t>这一天的三个事实</a:t>
            </a:r>
            <a:endParaRPr/>
          </a:p>
        </p:txBody>
      </p:sp>
      <p:sp>
        <p:nvSpPr>
          <p:cNvPr id="1419" name="" descr="{&quot;isTemplate&quot;:true,&quot;type&quot;:&quot;text&quot;}"/>
          <p:cNvSpPr txBox="1"/>
          <p:nvPr/>
        </p:nvSpPr>
        <p:spPr>
          <a:xfrm rot="0" flipH="0" flipV="0">
            <a:off x="8210550" y="1733550"/>
            <a:ext cx="12668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2F5D50"/>
                </a:solidFill>
                <a:latin typeface="Microsoft YaHei"/>
                <a:ea typeface="Microsoft YaHei"/>
              </a:rPr>
              <a:t>490–512</a:t>
            </a:r>
            <a:endParaRPr/>
          </a:p>
        </p:txBody>
      </p:sp>
      <p:sp>
        <p:nvSpPr>
          <p:cNvPr id="1420" name="" descr="{&quot;isTemplate&quot;:true,&quot;type&quot;:&quot;text&quot;}"/>
          <p:cNvSpPr txBox="1"/>
          <p:nvPr/>
        </p:nvSpPr>
        <p:spPr>
          <a:xfrm rot="0" flipH="0" flipV="0">
            <a:off x="9591675" y="1733550"/>
            <a:ext cx="16383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全部落在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485–515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规格内</a:t>
            </a:r>
            <a:endParaRPr/>
          </a:p>
        </p:txBody>
      </p:sp>
      <p:sp>
        <p:nvSpPr>
          <p:cNvPr id="1421" name="" descr="{&quot;isTemplate&quot;:true,&quot;type&quot;:&quot;text&quot;}"/>
          <p:cNvSpPr txBox="1"/>
          <p:nvPr/>
        </p:nvSpPr>
        <p:spPr>
          <a:xfrm rot="0" flipH="0" flipV="0">
            <a:off x="8210550" y="2276475"/>
            <a:ext cx="8477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2F5D50"/>
                </a:solidFill>
                <a:latin typeface="Microsoft YaHei"/>
                <a:ea typeface="Microsoft YaHei"/>
              </a:rPr>
              <a:t>22nm</a:t>
            </a:r>
            <a:endParaRPr/>
          </a:p>
        </p:txBody>
      </p:sp>
      <p:sp>
        <p:nvSpPr>
          <p:cNvPr id="1422" name="" descr="{&quot;isTemplate&quot;:true,&quot;type&quot;:&quot;text&quot;}"/>
          <p:cNvSpPr txBox="1"/>
          <p:nvPr/>
        </p:nvSpPr>
        <p:spPr>
          <a:xfrm rot="0" flipH="0" flipV="0">
            <a:off x="9172575" y="2276475"/>
            <a:ext cx="17716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极差占公差带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30nm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的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73%</a:t>
            </a:r>
            <a:endParaRPr/>
          </a:p>
        </p:txBody>
      </p:sp>
      <p:sp>
        <p:nvSpPr>
          <p:cNvPr id="1423" name="" descr="{&quot;isTemplate&quot;:true,&quot;type&quot;:&quot;text&quot;}"/>
          <p:cNvSpPr txBox="1"/>
          <p:nvPr/>
        </p:nvSpPr>
        <p:spPr>
          <a:xfrm rot="0" flipH="0" flipV="0">
            <a:off x="8210550" y="2819400"/>
            <a:ext cx="6000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2 </a:t>
            </a:r>
            <a:r>
              <a:rPr lang="zh-CN" sz="2550" b="1">
                <a:solidFill>
                  <a:srgbClr val="C96A3B"/>
                </a:solidFill>
                <a:latin typeface="Microsoft YaHei"/>
                <a:ea typeface="Microsoft YaHei"/>
              </a:rPr>
              <a:t>段</a:t>
            </a:r>
            <a:endParaRPr/>
          </a:p>
        </p:txBody>
      </p:sp>
      <p:sp>
        <p:nvSpPr>
          <p:cNvPr id="1424" name="" descr="{&quot;isTemplate&quot;:true,&quot;type&quot;:&quot;text&quot;}"/>
          <p:cNvSpPr txBox="1"/>
          <p:nvPr/>
        </p:nvSpPr>
        <p:spPr>
          <a:xfrm rot="0" flipH="0" flipV="0">
            <a:off x="8924925" y="2819400"/>
            <a:ext cx="128587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连续走高，值得警惕</a:t>
            </a:r>
            <a:endParaRPr/>
          </a:p>
        </p:txBody>
      </p:sp>
      <p:sp>
        <p:nvSpPr>
          <p:cNvPr id="1425" name=""/>
          <p:cNvSpPr/>
          <p:nvPr/>
        </p:nvSpPr>
        <p:spPr>
          <a:xfrm rot="0" flipH="0" flipV="0">
            <a:off x="7962900" y="3686175"/>
            <a:ext cx="3619500" cy="2600325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426" name="" descr="{&quot;isTemplate&quot;:true,&quot;type&quot;:&quot;text&quot;}"/>
          <p:cNvSpPr txBox="1"/>
          <p:nvPr/>
        </p:nvSpPr>
        <p:spPr>
          <a:xfrm rot="0" flipH="0" flipV="0">
            <a:off x="8210550" y="3933825"/>
            <a:ext cx="3124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数据说明什么</a:t>
            </a:r>
            <a:endParaRPr/>
          </a:p>
        </p:txBody>
      </p:sp>
      <p:sp>
        <p:nvSpPr>
          <p:cNvPr id="1427" name="" descr="{&quot;isTemplate&quot;:true,&quot;type&quot;:&quot;text&quot;}"/>
          <p:cNvSpPr txBox="1"/>
          <p:nvPr/>
        </p:nvSpPr>
        <p:spPr>
          <a:xfrm rot="0" flipH="0" flipV="0">
            <a:off x="8210550" y="4238625"/>
            <a:ext cx="3124200" cy="1133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一天全合格，不代表过程健康。波动已吃掉七成公差带，意味着靶材寿命衰减、气体流量微漂这类缓慢因素在持续起作用，稍有风吹草动就会出界。</a:t>
            </a:r>
            <a:endParaRPr/>
          </a:p>
        </p:txBody>
      </p:sp>
      <p:sp>
        <p:nvSpPr>
          <p:cNvPr id="1428" name="" descr="{&quot;isTemplate&quot;:true,&quot;type&quot;:&quot;text&quot;}"/>
          <p:cNvSpPr txBox="1"/>
          <p:nvPr/>
        </p:nvSpPr>
        <p:spPr>
          <a:xfrm rot="0" flipH="0" flipV="0">
            <a:off x="8210550" y="5467350"/>
            <a:ext cx="31242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17:00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04:00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前后的连续上走，通常对应换靶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换气后未重新稳定。这正是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SPC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要捕捉的信号。</a:t>
            </a:r>
            <a:endParaRPr/>
          </a:p>
        </p:txBody>
      </p:sp>
      <p:sp>
        <p:nvSpPr>
          <p:cNvPr id="1429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430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教学用模拟数据</a:t>
            </a:r>
            <a:endParaRPr/>
          </a:p>
        </p:txBody>
      </p:sp>
      <p:sp>
        <p:nvSpPr>
          <p:cNvPr id="1431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07 / 77</a:t>
            </a:r>
            <a:endParaRPr/>
          </a:p>
        </p:txBody>
      </p:sp>
    </p:spTree>
  </p:cSld>
</p:sld>
</file>

<file path=ppt/slides/slide8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5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593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594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4767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两类变差：普通原因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vs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特殊原因</a:t>
            </a:r>
            <a:endParaRPr/>
          </a:p>
        </p:txBody>
      </p:sp>
      <p:sp>
        <p:nvSpPr>
          <p:cNvPr id="1595" name="" descr="{&quot;isTemplate&quot;:true,&quot;type&quot;:&quot;text&quot;}"/>
          <p:cNvSpPr txBox="1"/>
          <p:nvPr/>
        </p:nvSpPr>
        <p:spPr>
          <a:xfrm rot="0" flipH="0" flipV="0">
            <a:off x="10077450" y="590550"/>
            <a:ext cx="1504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第一章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为什么需要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1596" name=""/>
          <p:cNvSpPr/>
          <p:nvPr/>
        </p:nvSpPr>
        <p:spPr>
          <a:xfrm rot="0" flipH="0" flipV="0">
            <a:off x="609600" y="1143000"/>
            <a:ext cx="4476750" cy="5143500"/>
          </a:xfrm>
          <a:prstGeom prst="roundRect">
            <a:avLst>
              <a:gd name="adj" fmla="val 297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597" name=""/>
          <p:cNvSpPr/>
          <p:nvPr/>
        </p:nvSpPr>
        <p:spPr>
          <a:xfrm rot="0" flipH="0" flipV="0">
            <a:off x="876300" y="1409700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59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62025" y="1495425"/>
            <a:ext cx="209550" cy="209550"/>
          </a:xfrm>
          <a:prstGeom prst="rect">
            <a:avLst/>
          </a:prstGeom>
          <a:ln/>
        </p:spPr>
      </p:pic>
      <p:sp>
        <p:nvSpPr>
          <p:cNvPr id="1599" name="" descr="{&quot;isTemplate&quot;:true,&quot;type&quot;:&quot;text&quot;}"/>
          <p:cNvSpPr txBox="1"/>
          <p:nvPr/>
        </p:nvSpPr>
        <p:spPr>
          <a:xfrm rot="0" flipH="0" flipV="0">
            <a:off x="1371600" y="1466850"/>
            <a:ext cx="13716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F2A26"/>
                </a:solidFill>
                <a:latin typeface="Microsoft YaHei"/>
                <a:ea typeface="Microsoft YaHei"/>
              </a:rPr>
              <a:t>普通原因变差</a:t>
            </a:r>
            <a:endParaRPr/>
          </a:p>
        </p:txBody>
      </p:sp>
      <p:sp>
        <p:nvSpPr>
          <p:cNvPr id="1600" name="" descr="{&quot;isTemplate&quot;:true,&quot;type&quot;:&quot;text&quot;}"/>
          <p:cNvSpPr txBox="1"/>
          <p:nvPr/>
        </p:nvSpPr>
        <p:spPr>
          <a:xfrm rot="0" flipH="0" flipV="0">
            <a:off x="876300" y="1943100"/>
            <a:ext cx="3943350" cy="885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过程固有的、时刻存在的背景噪音：气体流量的微小抖动、温度的细微起伏、测量的重复性误差。单个看不出规律，合在一起就是一条稳定的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噪音带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pic>
        <p:nvPicPr>
          <p:cNvPr id="160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76300" y="3390900"/>
            <a:ext cx="3905250" cy="1238250"/>
          </a:xfrm>
          <a:prstGeom prst="rect">
            <a:avLst/>
          </a:prstGeom>
          <a:ln/>
        </p:spPr>
      </p:pic>
      <p:sp>
        <p:nvSpPr>
          <p:cNvPr id="1602" name=""/>
          <p:cNvSpPr/>
          <p:nvPr/>
        </p:nvSpPr>
        <p:spPr>
          <a:xfrm rot="0" flipH="0" flipV="0">
            <a:off x="876300" y="5181600"/>
            <a:ext cx="3943350" cy="83820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603" name="" descr="{&quot;isTemplate&quot;:true,&quot;type&quot;:&quot;text&quot;}"/>
          <p:cNvSpPr txBox="1"/>
          <p:nvPr/>
        </p:nvSpPr>
        <p:spPr>
          <a:xfrm rot="0" flipH="0" flipV="0">
            <a:off x="1028700" y="5334000"/>
            <a:ext cx="363855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对策：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只能靠改善系统本身（设备精度、工艺设计、材料一致性）来缩小。天天追着它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纠正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是白费力气。</a:t>
            </a:r>
            <a:endParaRPr/>
          </a:p>
        </p:txBody>
      </p:sp>
      <p:sp>
        <p:nvSpPr>
          <p:cNvPr id="1604" name=""/>
          <p:cNvSpPr/>
          <p:nvPr/>
        </p:nvSpPr>
        <p:spPr>
          <a:xfrm rot="0" flipH="0" flipV="0">
            <a:off x="5334000" y="1143000"/>
            <a:ext cx="624840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605" name=""/>
          <p:cNvSpPr/>
          <p:nvPr/>
        </p:nvSpPr>
        <p:spPr>
          <a:xfrm rot="0" flipH="0" flipV="0">
            <a:off x="5600700" y="1409700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FDF1E9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60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5686425" y="1495425"/>
            <a:ext cx="209550" cy="209550"/>
          </a:xfrm>
          <a:prstGeom prst="rect">
            <a:avLst/>
          </a:prstGeom>
          <a:ln/>
        </p:spPr>
      </p:pic>
      <p:sp>
        <p:nvSpPr>
          <p:cNvPr id="1607" name="" descr="{&quot;isTemplate&quot;:true,&quot;type&quot;:&quot;text&quot;}"/>
          <p:cNvSpPr txBox="1"/>
          <p:nvPr/>
        </p:nvSpPr>
        <p:spPr>
          <a:xfrm rot="0" flipH="0" flipV="0">
            <a:off x="6096000" y="1466850"/>
            <a:ext cx="13716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F2A26"/>
                </a:solidFill>
                <a:latin typeface="Microsoft YaHei"/>
                <a:ea typeface="Microsoft YaHei"/>
              </a:rPr>
              <a:t>特殊原因变差</a:t>
            </a:r>
            <a:endParaRPr/>
          </a:p>
        </p:txBody>
      </p:sp>
      <p:sp>
        <p:nvSpPr>
          <p:cNvPr id="1608" name="" descr="{&quot;isTemplate&quot;:true,&quot;type&quot;:&quot;text&quot;}"/>
          <p:cNvSpPr txBox="1"/>
          <p:nvPr/>
        </p:nvSpPr>
        <p:spPr>
          <a:xfrm rot="0" flipH="0" flipV="0">
            <a:off x="5600700" y="1943100"/>
            <a:ext cx="571500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偶发的、外来的异常：换靶未稳定、挡板位置漂移、来料换批、真空室漏率上升、操作员改了参数。它让数据突然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越轨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，是质量事故的直接推手。</a:t>
            </a:r>
            <a:endParaRPr/>
          </a:p>
        </p:txBody>
      </p:sp>
      <p:pic>
        <p:nvPicPr>
          <p:cNvPr id="160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5600700" y="3238500"/>
            <a:ext cx="5334000" cy="1238250"/>
          </a:xfrm>
          <a:prstGeom prst="rect">
            <a:avLst/>
          </a:prstGeom>
          <a:ln/>
        </p:spPr>
      </p:pic>
      <p:sp>
        <p:nvSpPr>
          <p:cNvPr id="1610" name=""/>
          <p:cNvSpPr/>
          <p:nvPr/>
        </p:nvSpPr>
        <p:spPr>
          <a:xfrm rot="0" flipH="0" flipV="0">
            <a:off x="5600700" y="5181600"/>
            <a:ext cx="5715000" cy="838200"/>
          </a:xfrm>
          <a:prstGeom prst="roundRect">
            <a:avLst>
              <a:gd name="adj" fmla="val 11364"/>
            </a:avLst>
          </a:prstGeom>
          <a:solidFill>
            <a:srgbClr val="FDF1E9"/>
          </a:solidFill>
          <a:ln/>
        </p:spPr>
        <p:txBody>
          <a:bodyPr/>
          <a:p>
            <a:pPr/>
            <a:endParaRPr/>
          </a:p>
        </p:txBody>
      </p:sp>
      <p:sp>
        <p:nvSpPr>
          <p:cNvPr id="1611" name="" descr="{&quot;isTemplate&quot;:true,&quot;type&quot;:&quot;text&quot;}"/>
          <p:cNvSpPr txBox="1"/>
          <p:nvPr/>
        </p:nvSpPr>
        <p:spPr>
          <a:xfrm rot="0" flipH="0" flipV="0">
            <a:off x="5753100" y="5334000"/>
            <a:ext cx="541020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对策：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立刻查找并消除，让过程回到原来的稳定状态。控制图就是专门干这件事的报警器。</a:t>
            </a:r>
            <a:endParaRPr/>
          </a:p>
        </p:txBody>
      </p:sp>
      <p:sp>
        <p:nvSpPr>
          <p:cNvPr id="1612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613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614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08 / 77</a:t>
            </a:r>
            <a:endParaRPr/>
          </a:p>
        </p:txBody>
      </p:sp>
    </p:spTree>
  </p:cSld>
</p:sld>
</file>

<file path=ppt/slides/slide9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6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617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618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4578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镀膜车间变差源地图：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5M1E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逐项过一遍</a:t>
            </a:r>
            <a:endParaRPr/>
          </a:p>
        </p:txBody>
      </p:sp>
      <p:sp>
        <p:nvSpPr>
          <p:cNvPr id="1619" name="" descr="{&quot;isTemplate&quot;:true,&quot;type&quot;:&quot;text&quot;}"/>
          <p:cNvSpPr txBox="1"/>
          <p:nvPr/>
        </p:nvSpPr>
        <p:spPr>
          <a:xfrm rot="0" flipH="0" flipV="0">
            <a:off x="10077450" y="590550"/>
            <a:ext cx="1504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第一章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为什么需要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1620" name=""/>
          <p:cNvSpPr/>
          <p:nvPr/>
        </p:nvSpPr>
        <p:spPr>
          <a:xfrm rot="0" flipH="0" flipV="0">
            <a:off x="609600" y="1143000"/>
            <a:ext cx="3143250" cy="5143500"/>
          </a:xfrm>
          <a:prstGeom prst="roundRect">
            <a:avLst>
              <a:gd name="adj" fmla="val 424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621" name="" descr="{&quot;isTemplate&quot;:true,&quot;type&quot;:&quot;text&quot;}"/>
          <p:cNvSpPr txBox="1"/>
          <p:nvPr/>
        </p:nvSpPr>
        <p:spPr>
          <a:xfrm rot="0" flipH="0" flipV="0">
            <a:off x="895350" y="1428750"/>
            <a:ext cx="2571750" cy="3714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失控时先问一句：</a:t>
            </a:r>
            <a:endParaRPr/>
          </a:p>
        </p:txBody>
      </p:sp>
      <p:sp>
        <p:nvSpPr>
          <p:cNvPr id="1622" name="" descr="{&quot;isTemplate&quot;:true,&quot;type&quot;:&quot;text&quot;}"/>
          <p:cNvSpPr txBox="1"/>
          <p:nvPr/>
        </p:nvSpPr>
        <p:spPr>
          <a:xfrm rot="0" flipH="0" flipV="0">
            <a:off x="895350" y="1800225"/>
            <a:ext cx="2571750" cy="3714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6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5M1E </a:t>
            </a:r>
            <a:r>
              <a:rPr lang="zh-CN" sz="1650" b="1">
                <a:solidFill>
                  <a:srgbClr val="1F2A26"/>
                </a:solidFill>
                <a:latin typeface="Microsoft YaHei"/>
                <a:ea typeface="Microsoft YaHei"/>
              </a:rPr>
              <a:t>里谁动了？</a:t>
            </a:r>
            <a:endParaRPr/>
          </a:p>
        </p:txBody>
      </p:sp>
      <p:sp>
        <p:nvSpPr>
          <p:cNvPr id="1623" name="" descr="{&quot;isTemplate&quot;:true,&quot;type&quot;:&quot;text&quot;}"/>
          <p:cNvSpPr txBox="1"/>
          <p:nvPr/>
        </p:nvSpPr>
        <p:spPr>
          <a:xfrm rot="0" flipH="0" flipV="0">
            <a:off x="895350" y="3257550"/>
            <a:ext cx="257175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变差源地图的价值不在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，而在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快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。控制图报警后，照着这六个格子顺序排查，能避免对着空气瞎猜。</a:t>
            </a:r>
            <a:endParaRPr/>
          </a:p>
        </p:txBody>
      </p:sp>
      <p:sp>
        <p:nvSpPr>
          <p:cNvPr id="1624" name=""/>
          <p:cNvSpPr/>
          <p:nvPr/>
        </p:nvSpPr>
        <p:spPr>
          <a:xfrm rot="0" flipH="0" flipV="0">
            <a:off x="895350" y="5191125"/>
            <a:ext cx="2571750" cy="809625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625" name="" descr="{&quot;isTemplate&quot;:true,&quot;type&quot;:&quot;text&quot;}"/>
          <p:cNvSpPr txBox="1"/>
          <p:nvPr/>
        </p:nvSpPr>
        <p:spPr>
          <a:xfrm rot="0" flipH="0" flipV="0">
            <a:off x="1047750" y="5343525"/>
            <a:ext cx="226695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A74"/>
                </a:solidFill>
                <a:latin typeface="Microsoft YaHei"/>
                <a:ea typeface="Microsoft YaHei"/>
              </a:rPr>
              <a:t>建议把这张表贴在机台旁，每格写上本工序的实际对应项。</a:t>
            </a:r>
            <a:endParaRPr/>
          </a:p>
        </p:txBody>
      </p:sp>
      <p:sp>
        <p:nvSpPr>
          <p:cNvPr id="1626" name=""/>
          <p:cNvSpPr/>
          <p:nvPr/>
        </p:nvSpPr>
        <p:spPr>
          <a:xfrm rot="0" flipH="0" flipV="0">
            <a:off x="4000500" y="1143000"/>
            <a:ext cx="2438400" cy="2124075"/>
          </a:xfrm>
          <a:prstGeom prst="roundRect">
            <a:avLst>
              <a:gd name="adj" fmla="val 538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627" name="" descr="{&quot;isTemplate&quot;:true,&quot;type&quot;:&quot;text&quot;}"/>
          <p:cNvSpPr txBox="1"/>
          <p:nvPr/>
        </p:nvSpPr>
        <p:spPr>
          <a:xfrm rot="0" flipH="0" flipV="0">
            <a:off x="4191000" y="1333500"/>
            <a:ext cx="20574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人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Man</a:t>
            </a:r>
            <a:endParaRPr/>
          </a:p>
        </p:txBody>
      </p:sp>
      <p:sp>
        <p:nvSpPr>
          <p:cNvPr id="1628" name="" descr="{&quot;isTemplate&quot;:true,&quot;type&quot;:&quot;text&quot;}"/>
          <p:cNvSpPr txBox="1"/>
          <p:nvPr/>
        </p:nvSpPr>
        <p:spPr>
          <a:xfrm rot="0" flipH="0" flipV="0">
            <a:off x="4191000" y="1628775"/>
            <a:ext cx="2057400" cy="752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参数是否被手动改动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装片方向与位置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换班手法差异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点检是否执行</a:t>
            </a:r>
            <a:endParaRPr/>
          </a:p>
        </p:txBody>
      </p:sp>
      <p:sp>
        <p:nvSpPr>
          <p:cNvPr id="1629" name=""/>
          <p:cNvSpPr/>
          <p:nvPr/>
        </p:nvSpPr>
        <p:spPr>
          <a:xfrm rot="0" flipH="0" flipV="0">
            <a:off x="6572250" y="1143000"/>
            <a:ext cx="2438400" cy="2124075"/>
          </a:xfrm>
          <a:prstGeom prst="roundRect">
            <a:avLst>
              <a:gd name="adj" fmla="val 538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630" name="" descr="{&quot;isTemplate&quot;:true,&quot;type&quot;:&quot;text&quot;}"/>
          <p:cNvSpPr txBox="1"/>
          <p:nvPr/>
        </p:nvSpPr>
        <p:spPr>
          <a:xfrm rot="0" flipH="0" flipV="0">
            <a:off x="6762750" y="1333500"/>
            <a:ext cx="20574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机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Machine</a:t>
            </a:r>
            <a:endParaRPr/>
          </a:p>
        </p:txBody>
      </p:sp>
      <p:sp>
        <p:nvSpPr>
          <p:cNvPr id="1631" name="" descr="{&quot;isTemplate&quot;:true,&quot;type&quot;:&quot;text&quot;}"/>
          <p:cNvSpPr txBox="1"/>
          <p:nvPr/>
        </p:nvSpPr>
        <p:spPr>
          <a:xfrm rot="0" flipH="0" flipV="0">
            <a:off x="6762750" y="1628775"/>
            <a:ext cx="20574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靶材寿命与磁场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真空泵抽速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加热器老化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挡板位置漂移</a:t>
            </a:r>
            <a:endParaRPr/>
          </a:p>
        </p:txBody>
      </p:sp>
      <p:sp>
        <p:nvSpPr>
          <p:cNvPr id="1632" name=""/>
          <p:cNvSpPr/>
          <p:nvPr/>
        </p:nvSpPr>
        <p:spPr>
          <a:xfrm rot="0" flipH="0" flipV="0">
            <a:off x="9144000" y="1143000"/>
            <a:ext cx="2438400" cy="2124075"/>
          </a:xfrm>
          <a:prstGeom prst="roundRect">
            <a:avLst>
              <a:gd name="adj" fmla="val 538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633" name="" descr="{&quot;isTemplate&quot;:true,&quot;type&quot;:&quot;text&quot;}"/>
          <p:cNvSpPr txBox="1"/>
          <p:nvPr/>
        </p:nvSpPr>
        <p:spPr>
          <a:xfrm rot="0" flipH="0" flipV="0">
            <a:off x="9334500" y="1333500"/>
            <a:ext cx="20574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料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Material</a:t>
            </a:r>
            <a:endParaRPr/>
          </a:p>
        </p:txBody>
      </p:sp>
      <p:sp>
        <p:nvSpPr>
          <p:cNvPr id="1634" name="" descr="{&quot;isTemplate&quot;:true,&quot;type&quot;:&quot;text&quot;}"/>
          <p:cNvSpPr txBox="1"/>
          <p:nvPr/>
        </p:nvSpPr>
        <p:spPr>
          <a:xfrm rot="0" flipH="0" flipV="0">
            <a:off x="9334500" y="1628775"/>
            <a:ext cx="20574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基板来料批次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清洗后停放时间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靶材纯度与批次</a:t>
            </a:r>
            <a:endParaRPr/>
          </a:p>
        </p:txBody>
      </p:sp>
      <p:sp>
        <p:nvSpPr>
          <p:cNvPr id="1635" name=""/>
          <p:cNvSpPr/>
          <p:nvPr/>
        </p:nvSpPr>
        <p:spPr>
          <a:xfrm rot="0" flipH="0" flipV="0">
            <a:off x="4000500" y="3400425"/>
            <a:ext cx="2438400" cy="1876425"/>
          </a:xfrm>
          <a:prstGeom prst="roundRect">
            <a:avLst>
              <a:gd name="adj" fmla="val 609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636" name="" descr="{&quot;isTemplate&quot;:true,&quot;type&quot;:&quot;text&quot;}"/>
          <p:cNvSpPr txBox="1"/>
          <p:nvPr/>
        </p:nvSpPr>
        <p:spPr>
          <a:xfrm rot="0" flipH="0" flipV="0">
            <a:off x="4191000" y="3590925"/>
            <a:ext cx="20574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法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Method</a:t>
            </a:r>
            <a:endParaRPr/>
          </a:p>
        </p:txBody>
      </p:sp>
      <p:sp>
        <p:nvSpPr>
          <p:cNvPr id="1637" name="" descr="{&quot;isTemplate&quot;:true,&quot;type&quot;:&quot;text&quot;}"/>
          <p:cNvSpPr txBox="1"/>
          <p:nvPr/>
        </p:nvSpPr>
        <p:spPr>
          <a:xfrm rot="0" flipH="0" flipV="0">
            <a:off x="4191000" y="3886200"/>
            <a:ext cx="20574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功率升降温曲线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背压与气体配比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装载量与盘位分布</a:t>
            </a:r>
            <a:endParaRPr/>
          </a:p>
        </p:txBody>
      </p:sp>
      <p:sp>
        <p:nvSpPr>
          <p:cNvPr id="1638" name=""/>
          <p:cNvSpPr/>
          <p:nvPr/>
        </p:nvSpPr>
        <p:spPr>
          <a:xfrm rot="0" flipH="0" flipV="0">
            <a:off x="6572250" y="3400425"/>
            <a:ext cx="2438400" cy="1876425"/>
          </a:xfrm>
          <a:prstGeom prst="roundRect">
            <a:avLst>
              <a:gd name="adj" fmla="val 609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639" name="" descr="{&quot;isTemplate&quot;:true,&quot;type&quot;:&quot;text&quot;}"/>
          <p:cNvSpPr txBox="1"/>
          <p:nvPr/>
        </p:nvSpPr>
        <p:spPr>
          <a:xfrm rot="0" flipH="0" flipV="0">
            <a:off x="6762750" y="3590925"/>
            <a:ext cx="20574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环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Environment</a:t>
            </a:r>
            <a:endParaRPr/>
          </a:p>
        </p:txBody>
      </p:sp>
      <p:sp>
        <p:nvSpPr>
          <p:cNvPr id="1640" name="" descr="{&quot;isTemplate&quot;:true,&quot;type&quot;:&quot;text&quot;}"/>
          <p:cNvSpPr txBox="1"/>
          <p:nvPr/>
        </p:nvSpPr>
        <p:spPr>
          <a:xfrm rot="0" flipH="0" flipV="0">
            <a:off x="6762750" y="3886200"/>
            <a:ext cx="20574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洁净室温湿度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供水与压缩空气压力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昼夜电网负载波动</a:t>
            </a:r>
            <a:endParaRPr/>
          </a:p>
        </p:txBody>
      </p:sp>
      <p:sp>
        <p:nvSpPr>
          <p:cNvPr id="1641" name=""/>
          <p:cNvSpPr/>
          <p:nvPr/>
        </p:nvSpPr>
        <p:spPr>
          <a:xfrm rot="0" flipH="0" flipV="0">
            <a:off x="9144000" y="3400425"/>
            <a:ext cx="2438400" cy="1876425"/>
          </a:xfrm>
          <a:prstGeom prst="roundRect">
            <a:avLst>
              <a:gd name="adj" fmla="val 609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642" name="" descr="{&quot;isTemplate&quot;:true,&quot;type&quot;:&quot;text&quot;}"/>
          <p:cNvSpPr txBox="1"/>
          <p:nvPr/>
        </p:nvSpPr>
        <p:spPr>
          <a:xfrm rot="0" flipH="0" flipV="0">
            <a:off x="9334500" y="3590925"/>
            <a:ext cx="20574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测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Measurement</a:t>
            </a:r>
            <a:endParaRPr/>
          </a:p>
        </p:txBody>
      </p:sp>
      <p:sp>
        <p:nvSpPr>
          <p:cNvPr id="1643" name="" descr="{&quot;isTemplate&quot;:true,&quot;type&quot;:&quot;text&quot;}"/>
          <p:cNvSpPr txBox="1"/>
          <p:nvPr/>
        </p:nvSpPr>
        <p:spPr>
          <a:xfrm rot="0" flipH="0" flipV="0">
            <a:off x="9334500" y="3886200"/>
            <a:ext cx="20574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测厚仪校准与漂移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标准片状态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取测点位与人数差异</a:t>
            </a:r>
            <a:endParaRPr/>
          </a:p>
        </p:txBody>
      </p:sp>
      <p:sp>
        <p:nvSpPr>
          <p:cNvPr id="1644" name=""/>
          <p:cNvSpPr/>
          <p:nvPr/>
        </p:nvSpPr>
        <p:spPr>
          <a:xfrm rot="0" flipH="0" flipV="0">
            <a:off x="4000500" y="5410200"/>
            <a:ext cx="7581900" cy="876300"/>
          </a:xfrm>
          <a:prstGeom prst="roundRect">
            <a:avLst>
              <a:gd name="adj" fmla="val 13043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pic>
        <p:nvPicPr>
          <p:cNvPr id="164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171950" y="5724525"/>
            <a:ext cx="247650" cy="247650"/>
          </a:xfrm>
          <a:prstGeom prst="rect">
            <a:avLst/>
          </a:prstGeom>
          <a:ln/>
        </p:spPr>
      </p:pic>
      <p:sp>
        <p:nvSpPr>
          <p:cNvPr id="1646" name="" descr="{&quot;isTemplate&quot;:true,&quot;type&quot;:&quot;text&quot;}"/>
          <p:cNvSpPr txBox="1"/>
          <p:nvPr/>
        </p:nvSpPr>
        <p:spPr>
          <a:xfrm rot="0" flipH="0" flipV="0">
            <a:off x="4552950" y="5581650"/>
            <a:ext cx="685800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现场经验：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膜厚类异常优先查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机与法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（靶材、功率、气体），外观与颗粒类异常优先查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料与环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。排查前先确认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测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没有问题，否则会追着假信号跑一整天。</a:t>
            </a:r>
            <a:endParaRPr/>
          </a:p>
        </p:txBody>
      </p:sp>
      <p:sp>
        <p:nvSpPr>
          <p:cNvPr id="164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64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64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09 / 77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6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572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第一章小结：四个必须带走的观念</a:t>
            </a:r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10077450" y="590550"/>
            <a:ext cx="1504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第一章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为什么需要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19" name=""/>
          <p:cNvSpPr/>
          <p:nvPr/>
        </p:nvSpPr>
        <p:spPr>
          <a:xfrm rot="0" flipH="0" flipV="0">
            <a:off x="609600" y="1143000"/>
            <a:ext cx="3810000" cy="5143500"/>
          </a:xfrm>
          <a:prstGeom prst="roundRect">
            <a:avLst>
              <a:gd name="adj" fmla="val 3500"/>
            </a:avLst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42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933450" y="1466850"/>
            <a:ext cx="3162300" cy="4381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950" b="1">
                <a:solidFill>
                  <a:srgbClr val="FFFFFF"/>
                </a:solidFill>
                <a:latin typeface="Microsoft YaHei"/>
                <a:ea typeface="Microsoft YaHei"/>
              </a:rPr>
              <a:t>观念不对，</a:t>
            </a:r>
            <a:endParaRPr/>
          </a:p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933450" y="1905000"/>
            <a:ext cx="3162300" cy="4381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950" b="1">
                <a:solidFill>
                  <a:srgbClr val="FFFFFF"/>
                </a:solidFill>
                <a:latin typeface="Microsoft YaHei"/>
                <a:ea typeface="Microsoft YaHei"/>
              </a:rPr>
              <a:t>图建得再漂亮也没用</a:t>
            </a:r>
            <a:endParaRPr/>
          </a:p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933450" y="3248025"/>
            <a:ext cx="3162300" cy="914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很多车间的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 xml:space="preserve"> SPC 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推不下去，不是不会算，而是把控制图当成了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交给客户的作业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。先认同下面四条，后面六章才有效。</a:t>
            </a:r>
            <a:endParaRPr/>
          </a:p>
        </p:txBody>
      </p:sp>
      <p:sp>
        <p:nvSpPr>
          <p:cNvPr id="23" name=""/>
          <p:cNvSpPr/>
          <p:nvPr/>
        </p:nvSpPr>
        <p:spPr>
          <a:xfrm rot="0" flipH="0" flipV="0">
            <a:off x="933450" y="5067300"/>
            <a:ext cx="3162300" cy="895350"/>
          </a:xfrm>
          <a:prstGeom prst="roundRect">
            <a:avLst>
              <a:gd name="adj" fmla="val 10638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1104900" y="5238750"/>
            <a:ext cx="28194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FFFFFF"/>
                </a:solidFill>
                <a:latin typeface="Microsoft YaHei"/>
                <a:ea typeface="Microsoft YaHei"/>
              </a:rPr>
              <a:t>下一章开始进入统计基础，别怕公式——所有公式都配了</a:t>
            </a:r>
            <a:r>
              <a:rPr lang="en-US" sz="1125">
                <a:solidFill>
                  <a:srgbClr val="FFFFFF"/>
                </a:solidFill>
                <a:latin typeface="Microsoft YaHei"/>
                <a:ea typeface="Microsoft YaHei"/>
              </a:rPr>
              <a:t xml:space="preserve"> Excel </a:t>
            </a:r>
            <a:r>
              <a:rPr lang="zh-CN" sz="1125">
                <a:solidFill>
                  <a:srgbClr val="FFFFFF"/>
                </a:solidFill>
                <a:latin typeface="Microsoft YaHei"/>
                <a:ea typeface="Microsoft YaHei"/>
              </a:rPr>
              <a:t>现成的函数。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4686300" y="114300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5181600" y="1143000"/>
            <a:ext cx="49625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变差是常态，不是事故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5181600" y="1400175"/>
            <a:ext cx="496252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任何过程天然会波动，管理的对象是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波动的大小与走向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，不是某个单点数值。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4686300" y="2314575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5181600" y="2314575"/>
            <a:ext cx="51435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两类变差要区别对待</a:t>
            </a:r>
            <a:endParaRPr/>
          </a:p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5181600" y="2571750"/>
            <a:ext cx="51435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普通原因靠改善系统，特殊原因靠立即消除。把它们搞反，是现场最常见的浪费。</a:t>
            </a:r>
            <a:endParaRPr/>
          </a:p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4686300" y="3476625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5181600" y="3476625"/>
            <a:ext cx="52863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合格率好不等于过程健康</a:t>
            </a:r>
            <a:endParaRPr/>
          </a:p>
        </p:txBody>
      </p:sp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5181600" y="3733800"/>
            <a:ext cx="528637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波动吃掉七成公差带时，一天全合格只是运气好。要看趋势和能力，不是单日结果。</a:t>
            </a:r>
            <a:endParaRPr/>
          </a:p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4686300" y="464820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5181600" y="4648200"/>
            <a:ext cx="52959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控制限来自过程自己</a:t>
            </a:r>
            <a:endParaRPr/>
          </a:p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5181600" y="4905375"/>
            <a:ext cx="52959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±3σ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是由过程自身数据算出来的报警线，与客户给的规格限是两套完全不同的东西。</a:t>
            </a:r>
            <a:endParaRPr/>
          </a:p>
        </p:txBody>
      </p:sp>
      <p:sp>
        <p:nvSpPr>
          <p:cNvPr id="37" name=""/>
          <p:cNvSpPr/>
          <p:nvPr/>
        </p:nvSpPr>
        <p:spPr>
          <a:xfrm rot="0" flipH="0" flipV="0">
            <a:off x="4686300" y="5810250"/>
            <a:ext cx="6896100" cy="476250"/>
          </a:xfrm>
          <a:prstGeom prst="roundRect">
            <a:avLst>
              <a:gd name="adj" fmla="val 2000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4838700" y="5962650"/>
            <a:ext cx="6591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课后动作：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回到工位，把自己工序的关键参数、抽检方式、测量工具列出来，下一章直接要用。</a:t>
            </a:r>
            <a:endParaRPr/>
          </a:p>
        </p:txBody>
      </p:sp>
      <p:sp>
        <p:nvSpPr>
          <p:cNvPr id="39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11182350" y="6496050"/>
            <a:ext cx="4000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11 / 77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4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27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45" name=""/>
          <p:cNvSpPr/>
          <p:nvPr/>
        </p:nvSpPr>
        <p:spPr>
          <a:xfrm rot="0" flipH="0" flipV="0">
            <a:off x="7239000" y="0"/>
            <a:ext cx="4953000" cy="685800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914400" y="2000250"/>
            <a:ext cx="11277600" cy="1371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0" b="1">
                <a:solidFill>
                  <a:srgbClr val="FFFFFF">
                    <a:alpha val="18000"/>
                  </a:srgbClr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914400" y="3448050"/>
            <a:ext cx="112776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914400" y="4324350"/>
            <a:ext cx="112776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均值、标准差、正态曲线</a:t>
            </a:r>
            <a:r>
              <a:rPr lang="en-US" sz="1575">
                <a:solidFill>
                  <a:srgbClr val="BBD3C9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控制图背后的三块基石</a:t>
            </a:r>
            <a:endParaRPr/>
          </a:p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914400" y="6124575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10868025" y="61245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12 / 77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9720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的本质：给过程装一个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报警器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10077450" y="590550"/>
            <a:ext cx="1504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第一章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为什么需要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SPC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609600" y="1933575"/>
            <a:ext cx="4000500" cy="1514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900" b="1">
                <a:solidFill>
                  <a:srgbClr val="2F5D50"/>
                </a:solidFill>
                <a:latin typeface="Microsoft YaHei"/>
                <a:ea typeface="Microsoft YaHei"/>
              </a:rPr>
              <a:t>3σ</a:t>
            </a:r>
            <a:endParaRPr/>
          </a:p>
        </p:txBody>
      </p:sp>
      <p:sp>
        <p:nvSpPr>
          <p:cNvPr id="57" name=""/>
          <p:cNvSpPr/>
          <p:nvPr/>
        </p:nvSpPr>
        <p:spPr>
          <a:xfrm rot="0" flipH="0" flipV="0">
            <a:off x="609600" y="3695700"/>
            <a:ext cx="857250" cy="57150"/>
          </a:xfrm>
          <a:prstGeom prst="roundRect">
            <a:avLst>
              <a:gd name="adj" fmla="val 50000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609600" y="4000500"/>
            <a:ext cx="4000500" cy="733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500">
                <a:solidFill>
                  <a:srgbClr val="1F2A26"/>
                </a:solidFill>
                <a:latin typeface="Microsoft YaHei"/>
                <a:ea typeface="Microsoft YaHei"/>
              </a:rPr>
              <a:t>控制线画在均值上下</a:t>
            </a:r>
            <a:r>
              <a:rPr lang="en-US" sz="1500">
                <a:solidFill>
                  <a:srgbClr val="1F2A26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500">
                <a:solidFill>
                  <a:srgbClr val="1F2A26"/>
                </a:solidFill>
                <a:latin typeface="Microsoft YaHei"/>
                <a:ea typeface="Microsoft YaHei"/>
              </a:rPr>
              <a:t>倍标准差处。过程稳定时，数据越出这条线的概率只有约</a:t>
            </a:r>
            <a:r>
              <a:rPr lang="en-US" sz="1500">
                <a:solidFill>
                  <a:srgbClr val="1F2A26"/>
                </a:solidFill>
                <a:latin typeface="Microsoft YaHei"/>
                <a:ea typeface="Microsoft YaHei"/>
              </a:rPr>
              <a:t xml:space="preserve"> 0.3%</a:t>
            </a:r>
            <a:r>
              <a:rPr lang="zh-CN" sz="1500">
                <a:solidFill>
                  <a:srgbClr val="1F2A26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609600" y="4867275"/>
            <a:ext cx="40005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75">
                <a:solidFill>
                  <a:srgbClr val="6B7A74"/>
                </a:solidFill>
                <a:latin typeface="Microsoft YaHei"/>
                <a:ea typeface="Microsoft YaHei"/>
              </a:rPr>
              <a:t>所以一旦有点跑出去，多半不是巧合，而是过程真的变了——这就是</a:t>
            </a:r>
            <a:r>
              <a:rPr lang="en-US" sz="1275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6B7A74"/>
                </a:solidFill>
                <a:latin typeface="Microsoft YaHei"/>
                <a:ea typeface="Microsoft YaHei"/>
              </a:rPr>
              <a:t>报警</a:t>
            </a:r>
            <a:r>
              <a:rPr lang="en-US" sz="1275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6B7A74"/>
                </a:solidFill>
                <a:latin typeface="Microsoft YaHei"/>
                <a:ea typeface="Microsoft YaHei"/>
              </a:rPr>
              <a:t>的统计学依据。</a:t>
            </a:r>
            <a:endParaRPr/>
          </a:p>
        </p:txBody>
      </p:sp>
      <p:sp>
        <p:nvSpPr>
          <p:cNvPr id="60" name=""/>
          <p:cNvSpPr/>
          <p:nvPr/>
        </p:nvSpPr>
        <p:spPr>
          <a:xfrm rot="0" flipH="0" flipV="0">
            <a:off x="5181600" y="2295525"/>
            <a:ext cx="6400800" cy="857250"/>
          </a:xfrm>
          <a:prstGeom prst="roundRect">
            <a:avLst>
              <a:gd name="adj" fmla="val 1333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5410200" y="2543175"/>
            <a:ext cx="3048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400" b="1">
                <a:solidFill>
                  <a:srgbClr val="7FA99B"/>
                </a:solidFill>
                <a:latin typeface="Microsoft YaHei"/>
                <a:ea typeface="Microsoft YaHei"/>
              </a:rPr>
              <a:t>①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5886450" y="2466975"/>
            <a:ext cx="54673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用小样本说话，而不是盯死每片玻璃</a:t>
            </a:r>
            <a:endParaRPr/>
          </a:p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5886450" y="2724150"/>
            <a:ext cx="54673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每班抽几组、每组几片，用统计规律代表整条线，成本远低于全检。</a:t>
            </a:r>
            <a:endParaRPr/>
          </a:p>
        </p:txBody>
      </p:sp>
      <p:sp>
        <p:nvSpPr>
          <p:cNvPr id="64" name=""/>
          <p:cNvSpPr/>
          <p:nvPr/>
        </p:nvSpPr>
        <p:spPr>
          <a:xfrm rot="0" flipH="0" flipV="0">
            <a:off x="5181600" y="3286125"/>
            <a:ext cx="6400800" cy="857250"/>
          </a:xfrm>
          <a:prstGeom prst="roundRect">
            <a:avLst>
              <a:gd name="adj" fmla="val 1333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5410200" y="3533775"/>
            <a:ext cx="3048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400" b="1">
                <a:solidFill>
                  <a:srgbClr val="7FA99B"/>
                </a:solidFill>
                <a:latin typeface="Microsoft YaHei"/>
                <a:ea typeface="Microsoft YaHei"/>
              </a:rPr>
              <a:t>②</a:t>
            </a:r>
            <a:endParaRPr/>
          </a:p>
        </p:txBody>
      </p:sp>
      <p:sp>
        <p:nvSpPr>
          <p:cNvPr id="66" name="" descr="{&quot;isTemplate&quot;:true,&quot;type&quot;:&quot;text&quot;}"/>
          <p:cNvSpPr txBox="1"/>
          <p:nvPr/>
        </p:nvSpPr>
        <p:spPr>
          <a:xfrm rot="0" flipH="0" flipV="0">
            <a:off x="5886450" y="3457575"/>
            <a:ext cx="54673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三条线定义</a:t>
            </a: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正常</a:t>
            </a: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，越线即异常</a:t>
            </a:r>
            <a:endParaRPr/>
          </a:p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5886450" y="3714750"/>
            <a:ext cx="54673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中心线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CL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与上下控制限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UCL / LCL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全部来自过程自己的历史数据。</a:t>
            </a:r>
            <a:endParaRPr/>
          </a:p>
        </p:txBody>
      </p:sp>
      <p:sp>
        <p:nvSpPr>
          <p:cNvPr id="68" name=""/>
          <p:cNvSpPr/>
          <p:nvPr/>
        </p:nvSpPr>
        <p:spPr>
          <a:xfrm rot="0" flipH="0" flipV="0">
            <a:off x="5181600" y="4276725"/>
            <a:ext cx="6400800" cy="857250"/>
          </a:xfrm>
          <a:prstGeom prst="roundRect">
            <a:avLst>
              <a:gd name="adj" fmla="val 1333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5410200" y="4524375"/>
            <a:ext cx="3048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2400" b="1">
                <a:solidFill>
                  <a:srgbClr val="7FA99B"/>
                </a:solidFill>
                <a:latin typeface="Microsoft YaHei"/>
                <a:ea typeface="Microsoft YaHei"/>
              </a:rPr>
              <a:t>③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5886450" y="4448175"/>
            <a:ext cx="54673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报警之后必须有人接警</a:t>
            </a:r>
            <a:endParaRPr/>
          </a:p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5886450" y="4705350"/>
            <a:ext cx="54673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没有处置流程的控制图只是装饰画，第六章给出完整的接警动作。</a:t>
            </a:r>
            <a:endParaRPr/>
          </a:p>
        </p:txBody>
      </p:sp>
      <p:sp>
        <p:nvSpPr>
          <p:cNvPr id="72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10 / 77</a:t>
            </a:r>
            <a:endParaRPr/>
          </a:p>
        </p:txBody>
      </p:sp>
    </p:spTree>
  </p:cSld>
</p:sld>
</file>

<file path=ppt/slides/slide13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77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1719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先认识数据：计量型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vs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计数型</a:t>
            </a:r>
            <a:endParaRPr/>
          </a:p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graphicFrame>
        <p:nvGraphicFramePr>
          <p:cNvPr id="80" name=""/>
          <p:cNvGraphicFramePr/>
          <p:nvPr/>
        </p:nvGraphicFramePr>
        <p:xfrm rot="0" flipH="0" flipV="0">
          <a:off x="609600" y="1143000"/>
          <a:ext cx="5334000" cy="4381500"/>
        </p:xfrm>
        <a:graphic>
          <a:graphicData uri="http://schemas.openxmlformats.org/drawingml/2006/table">
            <a:tbl>
              <a:tblGrid>
                <a:gridCol w="942728">
                  <a:extLst>
                    <a:ext uri="{9D8B030D-6E8A-4147-A177-3AD203B41FA5}">
                      <a16:colId val="1"/>
                    </a:ext>
                  </a:extLst>
                </a:gridCol>
                <a:gridCol w="2283678">
                  <a:extLst>
                    <a:ext uri="{9D8B030D-6E8A-4147-A177-3AD203B41FA5}">
                      <a16:colId val="2"/>
                    </a:ext>
                  </a:extLst>
                </a:gridCol>
                <a:gridCol w="2107594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对比项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计量型数据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计数型数据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定义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可连续取值、带单位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只能数个数 / 判合格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镀膜例子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膜厚 502.3nm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针孔 3 个 / 划伤判 NG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记录形式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测量读数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个数或比例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信息量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多（位置+波动都能看）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少（只有个数）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常用图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2F5D50"/>
                          </a:solidFill>
                          <a:latin typeface="Microsoft YaHei"/>
                          <a:ea typeface="Microsoft YaHei"/>
                        </a:rPr>
                        <a:t>Xbar-R / Xbar-S / I-MR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2F5D50"/>
                          </a:solidFill>
                          <a:latin typeface="Microsoft YaHei"/>
                          <a:ea typeface="Microsoft YaHei"/>
                        </a:rPr>
                        <a:t>p / np / c / u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抽样量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小样本即可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需要较大样本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检测成本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较高（要用仪器）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低（目视 / 计数）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</a:tbl>
          </a:graphicData>
        </a:graphic>
      </p:graphicFrame>
      <p:sp>
        <p:nvSpPr>
          <p:cNvPr id="81" name=""/>
          <p:cNvSpPr/>
          <p:nvPr/>
        </p:nvSpPr>
        <p:spPr>
          <a:xfrm rot="0" flipH="0" flipV="0">
            <a:off x="6191250" y="1143000"/>
            <a:ext cx="5391150" cy="1390650"/>
          </a:xfrm>
          <a:prstGeom prst="roundRect">
            <a:avLst>
              <a:gd name="adj" fmla="val 821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6438900" y="1390650"/>
            <a:ext cx="48958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判断第一步：先看数据是什么型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6438900" y="1714500"/>
            <a:ext cx="4895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数据类型决定了用哪张控制图，选错图是新手最常犯的错误。拿到数据先问一句：这是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量出来的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，还是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数出来的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？</a:t>
            </a:r>
            <a:endParaRPr/>
          </a:p>
        </p:txBody>
      </p:sp>
      <p:sp>
        <p:nvSpPr>
          <p:cNvPr id="84" name=""/>
          <p:cNvSpPr/>
          <p:nvPr/>
        </p:nvSpPr>
        <p:spPr>
          <a:xfrm rot="0" flipH="0" flipV="0">
            <a:off x="6191250" y="3190875"/>
            <a:ext cx="5391150" cy="1466850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6438900" y="3438525"/>
            <a:ext cx="48958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镀膜车间的典型分界</a:t>
            </a:r>
            <a:endParaRPr/>
          </a:p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6438900" y="3762375"/>
            <a:ext cx="48958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计量型：膜厚、方阻、透光率、色差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ΔE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、应力、附着力（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N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87" name="" descr="{&quot;isTemplate&quot;:true,&quot;type&quot;:&quot;text&quot;}"/>
          <p:cNvSpPr txBox="1"/>
          <p:nvPr/>
        </p:nvSpPr>
        <p:spPr>
          <a:xfrm rot="0" flipH="0" flipV="0">
            <a:off x="6438900" y="4133850"/>
            <a:ext cx="48958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计数型：针孔数、划伤条数、外观不良片数、返工片数</a:t>
            </a:r>
            <a:endParaRPr/>
          </a:p>
        </p:txBody>
      </p:sp>
      <p:sp>
        <p:nvSpPr>
          <p:cNvPr id="88" name=""/>
          <p:cNvSpPr/>
          <p:nvPr/>
        </p:nvSpPr>
        <p:spPr>
          <a:xfrm rot="0" flipH="0" flipV="0">
            <a:off x="6191250" y="5314950"/>
            <a:ext cx="5391150" cy="971550"/>
          </a:xfrm>
          <a:prstGeom prst="roundRect">
            <a:avLst>
              <a:gd name="adj" fmla="val 1176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6400800" y="5524500"/>
            <a:ext cx="49720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能计量就不计数：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同样管一个指标，计量型数据用更少的抽样就能得到更多信息。把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合格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/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不合格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改成记录具体读数，是很多工序升级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SPC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的第一步。</a:t>
            </a:r>
            <a:endParaRPr/>
          </a:p>
        </p:txBody>
      </p:sp>
      <p:sp>
        <p:nvSpPr>
          <p:cNvPr id="90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13 / 77</a:t>
            </a:r>
            <a:endParaRPr/>
          </a:p>
        </p:txBody>
      </p:sp>
    </p:spTree>
  </p:cSld>
</p:sld>
</file>

<file path=ppt/slides/slide14.xml><?xml version="1.0" encoding="utf-8"?>
<p:sld xmlns:asvg="http://schemas.microsoft.com/office/drawing/2016/SVG/main" xmlns:a16="http://schemas.microsoft.com/office/drawing/2014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 a16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95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8672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数据的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位置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：均值、中位数、众数</a:t>
            </a:r>
            <a:endParaRPr/>
          </a:p>
        </p:txBody>
      </p:sp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98" name=""/>
          <p:cNvSpPr/>
          <p:nvPr/>
        </p:nvSpPr>
        <p:spPr>
          <a:xfrm rot="0" flipH="0" flipV="0">
            <a:off x="609600" y="1752600"/>
            <a:ext cx="5962650" cy="1104900"/>
          </a:xfrm>
          <a:prstGeom prst="roundRect">
            <a:avLst>
              <a:gd name="adj" fmla="val 1034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838200" y="1981200"/>
            <a:ext cx="6000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均值</a:t>
            </a: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x̄</a:t>
            </a:r>
            <a:endParaRPr/>
          </a:p>
        </p:txBody>
      </p:sp>
      <p:pic>
        <p:nvPicPr>
          <p:cNvPr id="100" name="" descr="\bar{x}=\frac{1}{n}\sum_{i=1}^{n}x_i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1571625" y="1990725"/>
            <a:ext cx="1238250" cy="247650"/>
          </a:xfrm>
          <a:prstGeom prst="rect"/>
          <a:ln/>
        </p:spPr>
      </p:pic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838200" y="2352675"/>
            <a:ext cx="5505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最常用，反应灵敏，但容易被极端值带偏。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里的中心线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CL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就是它。</a:t>
            </a:r>
            <a:endParaRPr/>
          </a:p>
        </p:txBody>
      </p:sp>
      <p:sp>
        <p:nvSpPr>
          <p:cNvPr id="102" name=""/>
          <p:cNvSpPr/>
          <p:nvPr/>
        </p:nvSpPr>
        <p:spPr>
          <a:xfrm rot="0" flipH="0" flipV="0">
            <a:off x="609600" y="3028950"/>
            <a:ext cx="5962650" cy="1381125"/>
          </a:xfrm>
          <a:prstGeom prst="roundRect">
            <a:avLst>
              <a:gd name="adj" fmla="val 8276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838200" y="3257550"/>
            <a:ext cx="6286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中位数</a:t>
            </a:r>
            <a:endParaRPr/>
          </a:p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1600200" y="3295650"/>
            <a:ext cx="1828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从小到大排队，取中间那个</a:t>
            </a:r>
            <a:endParaRPr/>
          </a:p>
        </p:txBody>
      </p:sp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838200" y="3629025"/>
            <a:ext cx="55054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不怕极端值。均值和中位数差得远，说明数据里有离群点，先去查测量和异常再谈统计。</a:t>
            </a:r>
            <a:endParaRPr/>
          </a:p>
        </p:txBody>
      </p:sp>
      <p:sp>
        <p:nvSpPr>
          <p:cNvPr id="106" name=""/>
          <p:cNvSpPr/>
          <p:nvPr/>
        </p:nvSpPr>
        <p:spPr>
          <a:xfrm rot="0" flipH="0" flipV="0">
            <a:off x="609600" y="4581525"/>
            <a:ext cx="5962650" cy="1104900"/>
          </a:xfrm>
          <a:prstGeom prst="roundRect">
            <a:avLst>
              <a:gd name="adj" fmla="val 1034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838200" y="4810125"/>
            <a:ext cx="419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众数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1390650" y="4848225"/>
            <a:ext cx="12192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出现次数最多的值</a:t>
            </a:r>
            <a:endParaRPr/>
          </a:p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838200" y="5181600"/>
            <a:ext cx="5505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适合离散取值的场景，例如外观检验里的颜色等级、缺陷分类。</a:t>
            </a:r>
            <a:endParaRPr/>
          </a:p>
        </p:txBody>
      </p:sp>
      <p:sp>
        <p:nvSpPr>
          <p:cNvPr id="110" name=""/>
          <p:cNvSpPr/>
          <p:nvPr/>
        </p:nvSpPr>
        <p:spPr>
          <a:xfrm rot="0" flipH="0" flipV="0">
            <a:off x="6819900" y="1143000"/>
            <a:ext cx="4762500" cy="3667125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7067550" y="1390650"/>
            <a:ext cx="4267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算例：一片架上取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片玻璃测膜厚（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>nm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graphicFrame>
        <p:nvGraphicFramePr>
          <p:cNvPr id="112" name=""/>
          <p:cNvGraphicFramePr/>
          <p:nvPr/>
        </p:nvGraphicFramePr>
        <p:xfrm rot="0" flipH="0" flipV="0">
          <a:off x="7067550" y="1743075"/>
          <a:ext cx="4267200" cy="2000250"/>
        </p:xfrm>
        <a:graphic>
          <a:graphicData uri="http://schemas.openxmlformats.org/drawingml/2006/table">
            <a:tbl>
              <a:tblGrid>
                <a:gridCol w="1001673">
                  <a:extLst>
                    <a:ext uri="{9D8B030D-6E8A-4147-A177-3AD203B41FA5}">
                      <a16:colId val="1"/>
                    </a:ext>
                  </a:extLst>
                </a:gridCol>
                <a:gridCol w="653105">
                  <a:extLst>
                    <a:ext uri="{9D8B030D-6E8A-4147-A177-3AD203B41FA5}">
                      <a16:colId val="2"/>
                    </a:ext>
                  </a:extLst>
                </a:gridCol>
                <a:gridCol w="653105">
                  <a:extLst>
                    <a:ext uri="{9D8B030D-6E8A-4147-A177-3AD203B41FA5}">
                      <a16:colId val="3"/>
                    </a:ext>
                  </a:extLst>
                </a:gridCol>
                <a:gridCol w="653105">
                  <a:extLst>
                    <a:ext uri="{9D8B030D-6E8A-4147-A177-3AD203B41FA5}">
                      <a16:colId val="4"/>
                    </a:ext>
                  </a:extLst>
                </a:gridCol>
                <a:gridCol w="653105">
                  <a:extLst>
                    <a:ext uri="{9D8B030D-6E8A-4147-A177-3AD203B41FA5}">
                      <a16:colId val="5"/>
                    </a:ext>
                  </a:extLst>
                </a:gridCol>
                <a:gridCol w="653105">
                  <a:extLst>
                    <a:ext uri="{9D8B030D-6E8A-4147-A177-3AD203B41FA5}">
                      <a16:colId val="6"/>
                    </a:ext>
                  </a:extLst>
                </a:gridCol>
              </a:tblGrid>
              <a:tr h="6667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编号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6667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膜厚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6667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排队后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</a:tbl>
          </a:graphicData>
        </a:graphic>
      </p:graphicFrame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7067550" y="3895725"/>
            <a:ext cx="4267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均值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x̄ = (498+502+500+501+499) ÷ 5 = 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500.0 nm</a:t>
            </a:r>
            <a:endParaRPr/>
          </a:p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7067550" y="4143375"/>
            <a:ext cx="4267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中位数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=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排第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位的值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= 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500.0 nm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7067550" y="4391025"/>
            <a:ext cx="4267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众数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=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无重复值，本例不适用</a:t>
            </a:r>
            <a:endParaRPr/>
          </a:p>
        </p:txBody>
      </p:sp>
      <p:sp>
        <p:nvSpPr>
          <p:cNvPr id="116" name=""/>
          <p:cNvSpPr/>
          <p:nvPr/>
        </p:nvSpPr>
        <p:spPr>
          <a:xfrm rot="0" flipH="0" flipV="0">
            <a:off x="6819900" y="5314950"/>
            <a:ext cx="4762500" cy="971550"/>
          </a:xfrm>
          <a:prstGeom prst="roundRect">
            <a:avLst>
              <a:gd name="adj" fmla="val 1176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7029450" y="5524500"/>
            <a:ext cx="43434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一行搞定：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AVERAGE(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数据区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)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算均值，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MEDIAN(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数据区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)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算中位数，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MODE.SNGL(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数据区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)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算众数。</a:t>
            </a:r>
            <a:endParaRPr/>
          </a:p>
        </p:txBody>
      </p:sp>
      <p:sp>
        <p:nvSpPr>
          <p:cNvPr id="118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14 / 77</a:t>
            </a:r>
            <a:endParaRPr/>
          </a:p>
        </p:txBody>
      </p:sp>
    </p:spTree>
  </p:cSld>
</p:sld>
</file>

<file path=ppt/slides/slide15.xml><?xml version="1.0" encoding="utf-8"?>
<p:sld xmlns:asvg="http://schemas.microsoft.com/office/drawing/2016/SVG/main" xmlns:a16="http://schemas.microsoft.com/office/drawing/2014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 a16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3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8672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数据的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离散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：极差、方差、标准差</a:t>
            </a:r>
            <a:endParaRPr/>
          </a:p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126" name=""/>
          <p:cNvSpPr/>
          <p:nvPr/>
        </p:nvSpPr>
        <p:spPr>
          <a:xfrm rot="0" flipH="0" flipV="0">
            <a:off x="609600" y="1676400"/>
            <a:ext cx="5962650" cy="1104900"/>
          </a:xfrm>
          <a:prstGeom prst="roundRect">
            <a:avLst>
              <a:gd name="adj" fmla="val 1034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838200" y="1905000"/>
            <a:ext cx="6286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极差</a:t>
            </a: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R</a:t>
            </a:r>
            <a:endParaRPr/>
          </a:p>
        </p:txBody>
      </p:sp>
      <p:sp>
        <p:nvSpPr>
          <p:cNvPr id="128" name="" descr="{&quot;isTemplate&quot;:true,&quot;type&quot;:&quot;text&quot;}"/>
          <p:cNvSpPr txBox="1"/>
          <p:nvPr/>
        </p:nvSpPr>
        <p:spPr>
          <a:xfrm rot="0" flipH="0" flipV="0">
            <a:off x="1600200" y="1943100"/>
            <a:ext cx="10953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最大值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 xml:space="preserve"> − 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最小值</a:t>
            </a:r>
            <a:endParaRPr/>
          </a:p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838200" y="2276475"/>
            <a:ext cx="5505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最好算、最直观，只用两个点。小样本（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n≤9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）时够用，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Xbar-R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图里的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就是它。</a:t>
            </a:r>
            <a:endParaRPr/>
          </a:p>
        </p:txBody>
      </p:sp>
      <p:sp>
        <p:nvSpPr>
          <p:cNvPr id="130" name=""/>
          <p:cNvSpPr/>
          <p:nvPr/>
        </p:nvSpPr>
        <p:spPr>
          <a:xfrm rot="0" flipH="0" flipV="0">
            <a:off x="609600" y="2952750"/>
            <a:ext cx="5962650" cy="1704975"/>
          </a:xfrm>
          <a:prstGeom prst="roundRect">
            <a:avLst>
              <a:gd name="adj" fmla="val 670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838200" y="3343275"/>
            <a:ext cx="8096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标准差</a:t>
            </a: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s</a:t>
            </a:r>
            <a:endParaRPr/>
          </a:p>
        </p:txBody>
      </p:sp>
      <p:pic>
        <p:nvPicPr>
          <p:cNvPr id="132" name="" descr="s=\sqrt{\frac{\sum(x_i-\bar{x})^2}{n-1}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1781175" y="3181350"/>
            <a:ext cx="2000250" cy="581025"/>
          </a:xfrm>
          <a:prstGeom prst="rect"/>
          <a:ln/>
        </p:spPr>
      </p:pic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838200" y="3876675"/>
            <a:ext cx="55054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每个点都参与计算，最能代表整体波动。σ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就是它的代名词，后面所有控制限都由它乘系数得到。</a:t>
            </a:r>
            <a:endParaRPr/>
          </a:p>
        </p:txBody>
      </p:sp>
      <p:sp>
        <p:nvSpPr>
          <p:cNvPr id="134" name=""/>
          <p:cNvSpPr/>
          <p:nvPr/>
        </p:nvSpPr>
        <p:spPr>
          <a:xfrm rot="0" flipH="0" flipV="0">
            <a:off x="609600" y="4829175"/>
            <a:ext cx="596265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800100" y="5019675"/>
            <a:ext cx="55816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为什么除以</a:t>
            </a:r>
            <a:r>
              <a:rPr lang="en-US" sz="1125" b="1">
                <a:solidFill>
                  <a:srgbClr val="8C4A22"/>
                </a:solidFill>
                <a:latin typeface="Microsoft YaHei"/>
                <a:ea typeface="Microsoft YaHei"/>
              </a:rPr>
              <a:t xml:space="preserve"> n−1</a:t>
            </a: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我们用样本来估计整个过程的波动，除以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n−1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修正了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样本看不到全貌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的偏差。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用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STDEV.S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时它会自动处理，但概念上要清楚。</a:t>
            </a:r>
            <a:endParaRPr/>
          </a:p>
        </p:txBody>
      </p:sp>
      <p:sp>
        <p:nvSpPr>
          <p:cNvPr id="136" name=""/>
          <p:cNvSpPr/>
          <p:nvPr/>
        </p:nvSpPr>
        <p:spPr>
          <a:xfrm rot="0" flipH="0" flipV="0">
            <a:off x="6819900" y="1143000"/>
            <a:ext cx="4762500" cy="3305175"/>
          </a:xfrm>
          <a:prstGeom prst="roundRect">
            <a:avLst>
              <a:gd name="adj" fmla="val 3458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7067550" y="1390650"/>
            <a:ext cx="42672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算例：同一组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片膜厚（均值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500.0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graphicFrame>
        <p:nvGraphicFramePr>
          <p:cNvPr id="138" name=""/>
          <p:cNvGraphicFramePr/>
          <p:nvPr/>
        </p:nvGraphicFramePr>
        <p:xfrm rot="0" flipH="0" flipV="0">
          <a:off x="7067550" y="1743075"/>
          <a:ext cx="4267200" cy="1905000"/>
        </p:xfrm>
        <a:graphic>
          <a:graphicData uri="http://schemas.openxmlformats.org/drawingml/2006/table">
            <a:tbl>
              <a:tblGrid>
                <a:gridCol w="1043254">
                  <a:extLst>
                    <a:ext uri="{9D8B030D-6E8A-4147-A177-3AD203B41FA5}">
                      <a16:colId val="1"/>
                    </a:ext>
                  </a:extLst>
                </a:gridCol>
                <a:gridCol w="644789">
                  <a:extLst>
                    <a:ext uri="{9D8B030D-6E8A-4147-A177-3AD203B41FA5}">
                      <a16:colId val="2"/>
                    </a:ext>
                  </a:extLst>
                </a:gridCol>
                <a:gridCol w="644789">
                  <a:extLst>
                    <a:ext uri="{9D8B030D-6E8A-4147-A177-3AD203B41FA5}">
                      <a16:colId val="3"/>
                    </a:ext>
                  </a:extLst>
                </a:gridCol>
                <a:gridCol w="644789">
                  <a:extLst>
                    <a:ext uri="{9D8B030D-6E8A-4147-A177-3AD203B41FA5}">
                      <a16:colId val="4"/>
                    </a:ext>
                  </a:extLst>
                </a:gridCol>
                <a:gridCol w="644789">
                  <a:extLst>
                    <a:ext uri="{9D8B030D-6E8A-4147-A177-3AD203B41FA5}">
                      <a16:colId val="5"/>
                    </a:ext>
                  </a:extLst>
                </a:gridCol>
                <a:gridCol w="644789">
                  <a:extLst>
                    <a:ext uri="{9D8B030D-6E8A-4147-A177-3AD203B41FA5}">
                      <a16:colId val="6"/>
                    </a:ext>
                  </a:extLst>
                </a:gridCol>
              </a:tblGrid>
              <a:tr h="4762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编号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762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762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 − x̄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-2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-1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762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(x − x̄)²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</a:tbl>
          </a:graphicData>
        </a:graphic>
      </p:graphicFrame>
      <p:sp>
        <p:nvSpPr>
          <p:cNvPr id="139" name="" descr="{&quot;isTemplate&quot;:true,&quot;type&quot;:&quot;text&quot;}"/>
          <p:cNvSpPr txBox="1"/>
          <p:nvPr/>
        </p:nvSpPr>
        <p:spPr>
          <a:xfrm rot="0" flipH="0" flipV="0">
            <a:off x="7067550" y="3781425"/>
            <a:ext cx="4267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R = 502 − 498 = 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4 nm</a:t>
            </a:r>
            <a:endParaRPr/>
          </a:p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7067550" y="4029075"/>
            <a:ext cx="4267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s² = (4+4+0+1+1) ÷ (5−1) = 2.5 → s = 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1.58 nm</a:t>
            </a:r>
            <a:endParaRPr/>
          </a:p>
        </p:txBody>
      </p:sp>
      <p:sp>
        <p:nvSpPr>
          <p:cNvPr id="141" name=""/>
          <p:cNvSpPr/>
          <p:nvPr/>
        </p:nvSpPr>
        <p:spPr>
          <a:xfrm rot="0" flipH="0" flipV="0">
            <a:off x="6819900" y="5314950"/>
            <a:ext cx="4762500" cy="971550"/>
          </a:xfrm>
          <a:prstGeom prst="roundRect">
            <a:avLst>
              <a:gd name="adj" fmla="val 1176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42" name="" descr="{&quot;isTemplate&quot;:true,&quot;type&quot;:&quot;text&quot;}"/>
          <p:cNvSpPr txBox="1"/>
          <p:nvPr/>
        </p:nvSpPr>
        <p:spPr>
          <a:xfrm rot="0" flipH="0" flipV="0">
            <a:off x="7029450" y="5524500"/>
            <a:ext cx="43434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直觉记忆：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均值回答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生产在哪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，标准差回答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生产有多稳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。客户问你们过程稳不稳，答案就是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s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和由它算出的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Cpk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4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15 / 77</a:t>
            </a:r>
            <a:endParaRPr/>
          </a:p>
        </p:txBody>
      </p:sp>
    </p:spTree>
  </p:cSld>
</p:sld>
</file>

<file path=ppt/slides/slide16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4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62198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手算一遍：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10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片玻璃的膜厚（课堂练习数据）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graphicFrame>
        <p:nvGraphicFramePr>
          <p:cNvPr id="151" name=""/>
          <p:cNvGraphicFramePr/>
          <p:nvPr/>
        </p:nvGraphicFramePr>
        <p:xfrm rot="0" flipH="0" flipV="0">
          <a:off x="609600" y="1143000"/>
          <a:ext cx="4953000" cy="4476750"/>
        </p:xfrm>
        <a:graphic>
          <a:graphicData uri="http://schemas.openxmlformats.org/drawingml/2006/table">
            <a:tbl>
              <a:tblGrid>
                <a:gridCol w="929305">
                  <a:extLst>
                    <a:ext uri="{9D8B030D-6E8A-4147-A177-3AD203B41FA5}">
                      <a16:colId val="1"/>
                    </a:ext>
                  </a:extLst>
                </a:gridCol>
                <a:gridCol w="1225892">
                  <a:extLst>
                    <a:ext uri="{9D8B030D-6E8A-4147-A177-3AD203B41FA5}">
                      <a16:colId val="2"/>
                    </a:ext>
                  </a:extLst>
                </a:gridCol>
                <a:gridCol w="1621341">
                  <a:extLst>
                    <a:ext uri="{9D8B030D-6E8A-4147-A177-3AD203B41FA5}">
                      <a16:colId val="3"/>
                    </a:ext>
                  </a:extLst>
                </a:gridCol>
                <a:gridCol w="1176461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序号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膜厚 x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偏差 x−x̄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(x−x̄)²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-2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-3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9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-1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10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11"/>
                  </a:ext>
                </a:extLst>
              </a:tr>
              <a:tr h="3730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合计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28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12"/>
                  </a:ext>
                </a:extLst>
              </a:tr>
            </a:tbl>
          </a:graphicData>
        </a:graphic>
      </p:graphicFrame>
      <p:sp>
        <p:nvSpPr>
          <p:cNvPr id="152" name=""/>
          <p:cNvSpPr/>
          <p:nvPr/>
        </p:nvSpPr>
        <p:spPr>
          <a:xfrm rot="0" flipH="0" flipV="0">
            <a:off x="5810250" y="1143000"/>
            <a:ext cx="5772150" cy="2314575"/>
          </a:xfrm>
          <a:prstGeom prst="roundRect">
            <a:avLst>
              <a:gd name="adj" fmla="val 4938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6038850" y="1371600"/>
            <a:ext cx="53149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四步算完，别跳步</a:t>
            </a:r>
            <a:endParaRPr/>
          </a:p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6038850" y="1724025"/>
            <a:ext cx="5314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第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步：求和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Σx = 5000</a:t>
            </a:r>
            <a:endParaRPr/>
          </a:p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6038850" y="2133600"/>
            <a:ext cx="5314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第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步：均值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x̄ = 5000 ÷ 10 = 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500.0 nm</a:t>
            </a:r>
            <a:endParaRPr/>
          </a:p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6038850" y="2543175"/>
            <a:ext cx="5314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第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步：逐片算偏差与偏差平方，合计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28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6038850" y="2952750"/>
            <a:ext cx="5314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第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4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步：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s² = 28 ÷ 9 = 3.11 → s = </a:t>
            </a: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>1.76 nm</a:t>
            </a:r>
            <a:endParaRPr/>
          </a:p>
        </p:txBody>
      </p:sp>
      <p:sp>
        <p:nvSpPr>
          <p:cNvPr id="158" name=""/>
          <p:cNvSpPr/>
          <p:nvPr/>
        </p:nvSpPr>
        <p:spPr>
          <a:xfrm rot="0" flipH="0" flipV="0">
            <a:off x="5810250" y="3705225"/>
            <a:ext cx="5772150" cy="131445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6038850" y="3933825"/>
            <a:ext cx="53149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偏差列之和一定是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0</a:t>
            </a:r>
            <a:endParaRPr/>
          </a:p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6038850" y="4219575"/>
            <a:ext cx="53149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这是最好的自检手段：偏差列加起来不是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0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，说明哪一行算错了。考场上和现场都好用。</a:t>
            </a:r>
            <a:endParaRPr/>
          </a:p>
        </p:txBody>
      </p:sp>
      <p:sp>
        <p:nvSpPr>
          <p:cNvPr id="161" name=""/>
          <p:cNvSpPr/>
          <p:nvPr/>
        </p:nvSpPr>
        <p:spPr>
          <a:xfrm rot="0" flipH="0" flipV="0">
            <a:off x="5810250" y="5257800"/>
            <a:ext cx="5772150" cy="1028700"/>
          </a:xfrm>
          <a:prstGeom prst="roundRect">
            <a:avLst>
              <a:gd name="adj" fmla="val 11111"/>
            </a:avLst>
          </a:prstGeom>
          <a:solidFill>
            <a:srgbClr val="2F5D50">
              <a:alpha val="6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6038850" y="5486400"/>
            <a:ext cx="53149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对照：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均值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=AVERAGE(B2:B11)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；标准差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=STDEV.S(B2:B11)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；极差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=MAX(B2:B11)−MIN(B2:B11)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。会手算一遍，以后看图上的每条线都不再是黑盒。</a:t>
            </a:r>
            <a:endParaRPr/>
          </a:p>
        </p:txBody>
      </p:sp>
      <p:sp>
        <p:nvSpPr>
          <p:cNvPr id="16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教学用模拟数据</a:t>
            </a:r>
            <a:endParaRPr/>
          </a:p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16 / 77</a:t>
            </a:r>
            <a:endParaRPr/>
          </a:p>
        </p:txBody>
      </p:sp>
    </p:spTree>
  </p:cSld>
</p:sld>
</file>

<file path=ppt/slides/slide17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6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2672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四种典型直方图：形状就是线索</a:t>
            </a:r>
            <a:endParaRPr/>
          </a:p>
        </p:txBody>
      </p:sp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171" name=""/>
          <p:cNvSpPr/>
          <p:nvPr/>
        </p:nvSpPr>
        <p:spPr>
          <a:xfrm rot="0" flipH="0" flipV="0">
            <a:off x="609600" y="1143000"/>
            <a:ext cx="2619375" cy="5143500"/>
          </a:xfrm>
          <a:prstGeom prst="roundRect">
            <a:avLst>
              <a:gd name="adj" fmla="val 436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7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00100" y="1333500"/>
            <a:ext cx="2095500" cy="1143000"/>
          </a:xfrm>
          <a:prstGeom prst="rect">
            <a:avLst/>
          </a:prstGeom>
          <a:ln/>
        </p:spPr>
      </p:pic>
      <p:sp>
        <p:nvSpPr>
          <p:cNvPr id="173" name="" descr="{&quot;isTemplate&quot;:true,&quot;type&quot;:&quot;text&quot;}"/>
          <p:cNvSpPr txBox="1"/>
          <p:nvPr/>
        </p:nvSpPr>
        <p:spPr>
          <a:xfrm rot="0" flipH="0" flipV="0">
            <a:off x="800100" y="5295900"/>
            <a:ext cx="22383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正常型</a:t>
            </a:r>
            <a:endParaRPr/>
          </a:p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800100" y="5591175"/>
            <a:ext cx="2238375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中间高两边低、对称。过程只有普通原因在起作用，可以继续建控制图。</a:t>
            </a:r>
            <a:endParaRPr/>
          </a:p>
        </p:txBody>
      </p:sp>
      <p:sp>
        <p:nvSpPr>
          <p:cNvPr id="175" name=""/>
          <p:cNvSpPr/>
          <p:nvPr/>
        </p:nvSpPr>
        <p:spPr>
          <a:xfrm rot="0" flipH="0" flipV="0">
            <a:off x="3400425" y="1143000"/>
            <a:ext cx="2609850" cy="5143500"/>
          </a:xfrm>
          <a:prstGeom prst="roundRect">
            <a:avLst>
              <a:gd name="adj" fmla="val 438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7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3590925" y="1333500"/>
            <a:ext cx="2095500" cy="1143000"/>
          </a:xfrm>
          <a:prstGeom prst="rect">
            <a:avLst/>
          </a:prstGeom>
          <a:ln/>
        </p:spPr>
      </p:pic>
      <p:sp>
        <p:nvSpPr>
          <p:cNvPr id="177" name="" descr="{&quot;isTemplate&quot;:true,&quot;type&quot;:&quot;text&quot;}"/>
          <p:cNvSpPr txBox="1"/>
          <p:nvPr/>
        </p:nvSpPr>
        <p:spPr>
          <a:xfrm rot="0" flipH="0" flipV="0">
            <a:off x="3590925" y="5048250"/>
            <a:ext cx="22288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偏态型</a:t>
            </a:r>
            <a:endParaRPr/>
          </a:p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3590925" y="5343525"/>
            <a:ext cx="2228850" cy="752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峰偏一边、拖长尾。常见于膜厚下限受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镀不上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物理限制，或混入了单向漂移因素。</a:t>
            </a:r>
            <a:endParaRPr/>
          </a:p>
        </p:txBody>
      </p:sp>
      <p:sp>
        <p:nvSpPr>
          <p:cNvPr id="179" name=""/>
          <p:cNvSpPr/>
          <p:nvPr/>
        </p:nvSpPr>
        <p:spPr>
          <a:xfrm rot="0" flipH="0" flipV="0">
            <a:off x="6181725" y="1143000"/>
            <a:ext cx="2619375" cy="5143500"/>
          </a:xfrm>
          <a:prstGeom prst="roundRect">
            <a:avLst>
              <a:gd name="adj" fmla="val 436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8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372225" y="1333500"/>
            <a:ext cx="2095500" cy="1143000"/>
          </a:xfrm>
          <a:prstGeom prst="rect">
            <a:avLst/>
          </a:prstGeom>
          <a:ln/>
        </p:spPr>
      </p:pic>
      <p:sp>
        <p:nvSpPr>
          <p:cNvPr id="181" name="" descr="{&quot;isTemplate&quot;:true,&quot;type&quot;:&quot;text&quot;}"/>
          <p:cNvSpPr txBox="1"/>
          <p:nvPr/>
        </p:nvSpPr>
        <p:spPr>
          <a:xfrm rot="0" flipH="0" flipV="0">
            <a:off x="6372225" y="5048250"/>
            <a:ext cx="22383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双峰型</a:t>
            </a:r>
            <a:endParaRPr/>
          </a:p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6372225" y="5343525"/>
            <a:ext cx="2238375" cy="752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两个峰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=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两个总体混在一起。典型如两台镀膜机、两个靶材批次的数据混在同一张图里。</a:t>
            </a:r>
            <a:endParaRPr/>
          </a:p>
        </p:txBody>
      </p:sp>
      <p:sp>
        <p:nvSpPr>
          <p:cNvPr id="183" name=""/>
          <p:cNvSpPr/>
          <p:nvPr/>
        </p:nvSpPr>
        <p:spPr>
          <a:xfrm rot="0" flipH="0" flipV="0">
            <a:off x="8972550" y="1143000"/>
            <a:ext cx="2609850" cy="5143500"/>
          </a:xfrm>
          <a:prstGeom prst="roundRect">
            <a:avLst>
              <a:gd name="adj" fmla="val 438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8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9163050" y="1333500"/>
            <a:ext cx="2095500" cy="1143000"/>
          </a:xfrm>
          <a:prstGeom prst="rect">
            <a:avLst/>
          </a:prstGeom>
          <a:ln/>
        </p:spPr>
      </p:pic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9163050" y="5048250"/>
            <a:ext cx="22288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孤岛型</a:t>
            </a:r>
            <a:endParaRPr/>
          </a:p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9163050" y="5343525"/>
            <a:ext cx="2228850" cy="752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主体旁边悬着一小撮。往往是混入了异常批、测量错误或短暂换料，先查这一撮的来历。</a:t>
            </a:r>
            <a:endParaRPr/>
          </a:p>
        </p:txBody>
      </p:sp>
      <p:sp>
        <p:nvSpPr>
          <p:cNvPr id="18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18 / 77</a:t>
            </a:r>
            <a:endParaRPr/>
          </a:p>
        </p:txBody>
      </p:sp>
    </p:spTree>
  </p:cSld>
</p:sld>
</file>

<file path=ppt/slides/slide18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9528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正态分布：过程的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标准身材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195" name=""/>
          <p:cNvSpPr/>
          <p:nvPr/>
        </p:nvSpPr>
        <p:spPr>
          <a:xfrm rot="0" flipH="0" flipV="0">
            <a:off x="609600" y="1914525"/>
            <a:ext cx="6096000" cy="3600450"/>
          </a:xfrm>
          <a:prstGeom prst="roundRect">
            <a:avLst>
              <a:gd name="adj" fmla="val 370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9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2143125"/>
            <a:ext cx="5638800" cy="3143250"/>
          </a:xfrm>
          <a:prstGeom prst="rect">
            <a:avLst/>
          </a:prstGeom>
          <a:ln/>
        </p:spPr>
      </p:pic>
      <p:sp>
        <p:nvSpPr>
          <p:cNvPr id="197" name=""/>
          <p:cNvSpPr/>
          <p:nvPr/>
        </p:nvSpPr>
        <p:spPr>
          <a:xfrm rot="0" flipH="0" flipV="0">
            <a:off x="7086600" y="1924050"/>
            <a:ext cx="4495800" cy="1800225"/>
          </a:xfrm>
          <a:prstGeom prst="roundRect">
            <a:avLst>
              <a:gd name="adj" fmla="val 634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98" name="" descr="f(x)=\frac{1}{\sigma\sqrt{2\pi}}\,e^{-\frac{(x-\mu)^2}{2\sigma^2}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7296150" y="2133600"/>
            <a:ext cx="3143250" cy="714375"/>
          </a:xfrm>
          <a:prstGeom prst="rect"/>
          <a:ln/>
        </p:spPr>
      </p:pic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7296150" y="2962275"/>
            <a:ext cx="40767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μ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决定曲线站的位置，σ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决定曲线胖还是瘦。σ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越小，曲线越瘦高——过程越稳。</a:t>
            </a:r>
            <a:endParaRPr/>
          </a:p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7086600" y="3914775"/>
            <a:ext cx="4495800" cy="885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为什么它重要：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膜厚、方阻、色差这类由大量微小随机因素叠加出来的指标，分布都近似正态。控制图的全部逻辑——中心线、±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3σ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限、判异准则——都建立在这个假设上。</a:t>
            </a:r>
            <a:endParaRPr/>
          </a:p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7086600" y="4914900"/>
            <a:ext cx="449580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实操提醒：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如果直方图明显偏态或双峰，说明前提不成立，先解决混料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混线问题，再谈控制图。</a:t>
            </a:r>
            <a:endParaRPr/>
          </a:p>
        </p:txBody>
      </p:sp>
      <p:sp>
        <p:nvSpPr>
          <p:cNvPr id="202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19 / 77</a:t>
            </a:r>
            <a:endParaRPr/>
          </a:p>
        </p:txBody>
      </p:sp>
    </p:spTree>
  </p:cSld>
</p:sld>
</file>

<file path=ppt/slides/slide19.xml><?xml version="1.0" encoding="utf-8"?>
<p:sld xmlns:p="http://schemas.openxmlformats.org/presentationml/2006/main" xmlns:a="http://schemas.openxmlformats.org/drawing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207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1625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记住三个数字：σ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与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落在里面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的概率</a:t>
            </a:r>
            <a:endParaRPr/>
          </a:p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609600" y="2381250"/>
            <a:ext cx="4953000" cy="1371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0" b="1">
                <a:solidFill>
                  <a:srgbClr val="2F5D50"/>
                </a:solidFill>
                <a:latin typeface="Microsoft YaHei"/>
                <a:ea typeface="Microsoft YaHei"/>
              </a:rPr>
              <a:t>99.73%</a:t>
            </a:r>
            <a:endParaRPr/>
          </a:p>
        </p:txBody>
      </p:sp>
      <p:sp>
        <p:nvSpPr>
          <p:cNvPr id="211" name=""/>
          <p:cNvSpPr/>
          <p:nvPr/>
        </p:nvSpPr>
        <p:spPr>
          <a:xfrm rot="0" flipH="0" flipV="0">
            <a:off x="609600" y="3981450"/>
            <a:ext cx="857250" cy="57150"/>
          </a:xfrm>
          <a:prstGeom prst="roundRect">
            <a:avLst>
              <a:gd name="adj" fmla="val 50000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609600" y="4267200"/>
            <a:ext cx="49530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575">
                <a:solidFill>
                  <a:srgbClr val="1F2A26"/>
                </a:solidFill>
                <a:latin typeface="Microsoft YaHei"/>
                <a:ea typeface="Microsoft YaHei"/>
              </a:rPr>
              <a:t xml:space="preserve">±3σ </a:t>
            </a:r>
            <a:r>
              <a:rPr lang="zh-CN" sz="1575">
                <a:solidFill>
                  <a:srgbClr val="1F2A26"/>
                </a:solidFill>
                <a:latin typeface="Microsoft YaHei"/>
                <a:ea typeface="Microsoft YaHei"/>
              </a:rPr>
              <a:t>范围内包住了</a:t>
            </a:r>
            <a:r>
              <a:rPr lang="en-US" sz="1575">
                <a:solidFill>
                  <a:srgbClr val="1F2A26"/>
                </a:solidFill>
                <a:latin typeface="Microsoft YaHei"/>
                <a:ea typeface="Microsoft YaHei"/>
              </a:rPr>
              <a:t xml:space="preserve"> 99.73% </a:t>
            </a:r>
            <a:r>
              <a:rPr lang="zh-CN" sz="1575">
                <a:solidFill>
                  <a:srgbClr val="1F2A26"/>
                </a:solidFill>
                <a:latin typeface="Microsoft YaHei"/>
                <a:ea typeface="Microsoft YaHei"/>
              </a:rPr>
              <a:t>的数据，</a:t>
            </a:r>
            <a:endParaRPr/>
          </a:p>
        </p:txBody>
      </p:sp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609600" y="4657725"/>
            <a:ext cx="49530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75">
                <a:solidFill>
                  <a:srgbClr val="1F2A26"/>
                </a:solidFill>
                <a:latin typeface="Microsoft YaHei"/>
                <a:ea typeface="Microsoft YaHei"/>
              </a:rPr>
              <a:t>只剩约</a:t>
            </a:r>
            <a:r>
              <a:rPr lang="en-US" sz="1575">
                <a:solidFill>
                  <a:srgbClr val="1F2A26"/>
                </a:solidFill>
                <a:latin typeface="Microsoft YaHei"/>
                <a:ea typeface="Microsoft YaHei"/>
              </a:rPr>
              <a:t xml:space="preserve"> 0.27% </a:t>
            </a:r>
            <a:r>
              <a:rPr lang="zh-CN" sz="1575">
                <a:solidFill>
                  <a:srgbClr val="1F2A26"/>
                </a:solidFill>
                <a:latin typeface="Microsoft YaHei"/>
                <a:ea typeface="Microsoft YaHei"/>
              </a:rPr>
              <a:t>落在外面。</a:t>
            </a:r>
            <a:endParaRPr/>
          </a:p>
        </p:txBody>
      </p:sp>
      <p:sp>
        <p:nvSpPr>
          <p:cNvPr id="214" name=""/>
          <p:cNvSpPr/>
          <p:nvPr/>
        </p:nvSpPr>
        <p:spPr>
          <a:xfrm rot="0" flipH="0" flipV="0">
            <a:off x="6096000" y="1762125"/>
            <a:ext cx="5486400" cy="1000125"/>
          </a:xfrm>
          <a:prstGeom prst="roundRect">
            <a:avLst>
              <a:gd name="adj" fmla="val 1142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6343650" y="2009775"/>
            <a:ext cx="1619250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7FA99B"/>
                </a:solidFill>
                <a:latin typeface="Microsoft YaHei"/>
                <a:ea typeface="Microsoft YaHei"/>
              </a:rPr>
              <a:t>68.27%</a:t>
            </a:r>
            <a:endParaRPr/>
          </a:p>
        </p:txBody>
      </p:sp>
      <p:sp>
        <p:nvSpPr>
          <p:cNvPr id="216" name="" descr="{&quot;isTemplate&quot;:true,&quot;type&quot;:&quot;text&quot;}"/>
          <p:cNvSpPr txBox="1"/>
          <p:nvPr/>
        </p:nvSpPr>
        <p:spPr>
          <a:xfrm rot="0" flipH="0" flipV="0">
            <a:off x="8191500" y="2009775"/>
            <a:ext cx="3143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±1σ </a:t>
            </a: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之内</a:t>
            </a:r>
            <a:endParaRPr/>
          </a:p>
        </p:txBody>
      </p:sp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8191500" y="2257425"/>
            <a:ext cx="31432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约三分之一在带外——不能当正常标准用</a:t>
            </a:r>
            <a:endParaRPr/>
          </a:p>
        </p:txBody>
      </p:sp>
      <p:sp>
        <p:nvSpPr>
          <p:cNvPr id="218" name=""/>
          <p:cNvSpPr/>
          <p:nvPr/>
        </p:nvSpPr>
        <p:spPr>
          <a:xfrm rot="0" flipH="0" flipV="0">
            <a:off x="6096000" y="2971800"/>
            <a:ext cx="5486400" cy="1000125"/>
          </a:xfrm>
          <a:prstGeom prst="roundRect">
            <a:avLst>
              <a:gd name="adj" fmla="val 1142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6343650" y="3219450"/>
            <a:ext cx="1619250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7FA99B"/>
                </a:solidFill>
                <a:latin typeface="Microsoft YaHei"/>
                <a:ea typeface="Microsoft YaHei"/>
              </a:rPr>
              <a:t>95.45%</a:t>
            </a:r>
            <a:endParaRPr/>
          </a:p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8191500" y="3219450"/>
            <a:ext cx="3143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±2σ </a:t>
            </a: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之内</a:t>
            </a:r>
            <a:endParaRPr/>
          </a:p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8191500" y="3467100"/>
            <a:ext cx="31432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45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个点里就可能有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个出界，误报太多</a:t>
            </a:r>
            <a:endParaRPr/>
          </a:p>
        </p:txBody>
      </p:sp>
      <p:sp>
        <p:nvSpPr>
          <p:cNvPr id="222" name=""/>
          <p:cNvSpPr/>
          <p:nvPr/>
        </p:nvSpPr>
        <p:spPr>
          <a:xfrm rot="0" flipH="0" flipV="0">
            <a:off x="6096000" y="4181475"/>
            <a:ext cx="5486400" cy="1000125"/>
          </a:xfrm>
          <a:prstGeom prst="roundRect">
            <a:avLst>
              <a:gd name="adj" fmla="val 11429"/>
            </a:avLst>
          </a:prstGeom>
          <a:solidFill>
            <a:srgbClr val="F4F7F5"/>
          </a:solidFill>
          <a:ln w="254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6343650" y="4429125"/>
            <a:ext cx="1619250" cy="5048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C96A3B"/>
                </a:solidFill>
                <a:latin typeface="Microsoft YaHei"/>
                <a:ea typeface="Microsoft YaHei"/>
              </a:rPr>
              <a:t>99.73%</a:t>
            </a:r>
            <a:endParaRPr/>
          </a:p>
        </p:txBody>
      </p:sp>
      <p:sp>
        <p:nvSpPr>
          <p:cNvPr id="224" name="" descr="{&quot;isTemplate&quot;:true,&quot;type&quot;:&quot;text&quot;}"/>
          <p:cNvSpPr txBox="1"/>
          <p:nvPr/>
        </p:nvSpPr>
        <p:spPr>
          <a:xfrm rot="0" flipH="0" flipV="0">
            <a:off x="8191500" y="4429125"/>
            <a:ext cx="3143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±3σ </a:t>
            </a: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之内</a:t>
            </a:r>
            <a:endParaRPr/>
          </a:p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8191500" y="4676775"/>
            <a:ext cx="31432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平均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370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个点才误报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次——刚好当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报警线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6096000" y="5391150"/>
            <a:ext cx="54864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把这三个数字背下来。考试、审核、跟客户解释控制限，用的都是它们。</a:t>
            </a:r>
            <a:endParaRPr/>
          </a:p>
        </p:txBody>
      </p:sp>
      <p:sp>
        <p:nvSpPr>
          <p:cNvPr id="22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20 / 77</a:t>
            </a:r>
            <a:endParaRPr/>
          </a:p>
        </p:txBody>
      </p:sp>
    </p:spTree>
  </p:cSld>
</p:sld>
</file>

<file path=ppt/slides/slide20.xml><?xml version="1.0" encoding="utf-8"?>
<p:sld xmlns:r="http://schemas.openxmlformats.org/officeDocument/2006/relationships" xmlns:c="http://schemas.openxmlformats.org/drawingml/2006/chart" xmlns:p="http://schemas.openxmlformats.org/presentationml/2006/main" xmlns:a="http://schemas.openxmlformats.org/drawingml/2006/main">
  <p:cSld>
    <p:spTree>
      <p:nvGrpSpPr>
        <p:cNvPr id="2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26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2576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直方图：把数据的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长相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画出来</a:t>
            </a:r>
            <a:endParaRPr/>
          </a:p>
        </p:txBody>
      </p:sp>
      <p:sp>
        <p:nvSpPr>
          <p:cNvPr id="270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271" name=""/>
          <p:cNvSpPr/>
          <p:nvPr/>
        </p:nvSpPr>
        <p:spPr>
          <a:xfrm rot="0" flipH="0" flipV="0">
            <a:off x="609600" y="1143000"/>
            <a:ext cx="7105650" cy="5143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graphicFrame>
        <p:nvGraphicFramePr>
          <p:cNvPr id="272" name="272"/>
          <p:cNvGraphicFramePr/>
          <p:nvPr/>
        </p:nvGraphicFramePr>
        <p:xfrm rot="0" flipH="0" flipV="0">
          <a:off x="609600" y="1143000"/>
          <a:ext cx="7105650" cy="514350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273" name=""/>
          <p:cNvSpPr/>
          <p:nvPr/>
        </p:nvSpPr>
        <p:spPr>
          <a:xfrm rot="0" flipH="0" flipV="0">
            <a:off x="7962900" y="1143000"/>
            <a:ext cx="3619500" cy="1895475"/>
          </a:xfrm>
          <a:prstGeom prst="roundRect">
            <a:avLst>
              <a:gd name="adj" fmla="val 603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274" name="" descr="{&quot;isTemplate&quot;:true,&quot;type&quot;:&quot;text&quot;}"/>
          <p:cNvSpPr txBox="1"/>
          <p:nvPr/>
        </p:nvSpPr>
        <p:spPr>
          <a:xfrm rot="0" flipH="0" flipV="0">
            <a:off x="8153400" y="1333500"/>
            <a:ext cx="32385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怎么读这张图</a:t>
            </a:r>
            <a:endParaRPr/>
          </a:p>
        </p:txBody>
      </p:sp>
      <p:sp>
        <p:nvSpPr>
          <p:cNvPr id="275" name="" descr="{&quot;isTemplate&quot;:true,&quot;type&quot;:&quot;text&quot;}"/>
          <p:cNvSpPr txBox="1"/>
          <p:nvPr/>
        </p:nvSpPr>
        <p:spPr>
          <a:xfrm rot="0" flipH="0" flipV="0">
            <a:off x="8153400" y="1628775"/>
            <a:ext cx="32385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中间高、两边低、大致对称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只受普通原因影响</a:t>
            </a:r>
            <a:endParaRPr/>
          </a:p>
        </p:txBody>
      </p:sp>
      <p:sp>
        <p:nvSpPr>
          <p:cNvPr id="276" name="" descr="{&quot;isTemplate&quot;:true,&quot;type&quot;:&quot;text&quot;}"/>
          <p:cNvSpPr txBox="1"/>
          <p:nvPr/>
        </p:nvSpPr>
        <p:spPr>
          <a:xfrm rot="0" flipH="0" flipV="0">
            <a:off x="8153400" y="1971675"/>
            <a:ext cx="323850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峰在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500–502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，与目标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500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基本对齐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无明显偏移</a:t>
            </a:r>
            <a:endParaRPr/>
          </a:p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8153400" y="2581275"/>
            <a:ext cx="32385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两端仍有小尾巴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存在轻微特殊因素</a:t>
            </a:r>
            <a:endParaRPr/>
          </a:p>
        </p:txBody>
      </p:sp>
      <p:sp>
        <p:nvSpPr>
          <p:cNvPr id="278" name=""/>
          <p:cNvSpPr/>
          <p:nvPr/>
        </p:nvSpPr>
        <p:spPr>
          <a:xfrm rot="0" flipH="0" flipV="0">
            <a:off x="7962900" y="3505200"/>
            <a:ext cx="3619500" cy="1447800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279" name="" descr="{&quot;isTemplate&quot;:true,&quot;type&quot;:&quot;text&quot;}"/>
          <p:cNvSpPr txBox="1"/>
          <p:nvPr/>
        </p:nvSpPr>
        <p:spPr>
          <a:xfrm rot="0" flipH="0" flipV="0">
            <a:off x="8153400" y="3695700"/>
            <a:ext cx="323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动手做（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3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分钟）</a:t>
            </a:r>
            <a:endParaRPr/>
          </a:p>
        </p:txBody>
      </p:sp>
      <p:sp>
        <p:nvSpPr>
          <p:cNvPr id="280" name="" descr="{&quot;isTemplate&quot;:true,&quot;type&quot;:&quot;text&quot;}"/>
          <p:cNvSpPr txBox="1"/>
          <p:nvPr/>
        </p:nvSpPr>
        <p:spPr>
          <a:xfrm rot="0" flipH="0" flipV="0">
            <a:off x="8153400" y="3962400"/>
            <a:ext cx="3238500" cy="8001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数据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分析工具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直方图，或用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COUNTIFS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做频数表再插柱形图。配套模板已做好频数表，直接填原始数据。</a:t>
            </a:r>
            <a:endParaRPr/>
          </a:p>
        </p:txBody>
      </p:sp>
      <p:sp>
        <p:nvSpPr>
          <p:cNvPr id="281" name=""/>
          <p:cNvSpPr/>
          <p:nvPr/>
        </p:nvSpPr>
        <p:spPr>
          <a:xfrm rot="0" flipH="0" flipV="0">
            <a:off x="7962900" y="5410200"/>
            <a:ext cx="3619500" cy="876300"/>
          </a:xfrm>
          <a:prstGeom prst="roundRect">
            <a:avLst>
              <a:gd name="adj" fmla="val 13043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8134350" y="5581650"/>
            <a:ext cx="327660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为什么先看直方图：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直接上控制图容易漏掉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数据本身长得不对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的问题。先看形状，再算控制限。</a:t>
            </a:r>
            <a:endParaRPr/>
          </a:p>
        </p:txBody>
      </p:sp>
      <p:sp>
        <p:nvSpPr>
          <p:cNvPr id="28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28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教学用模拟数据</a:t>
            </a:r>
            <a:endParaRPr/>
          </a:p>
        </p:txBody>
      </p:sp>
      <p:sp>
        <p:nvSpPr>
          <p:cNvPr id="28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17 / 77</a:t>
            </a:r>
            <a:endParaRPr/>
          </a:p>
        </p:txBody>
      </p:sp>
    </p:spTree>
  </p:cSld>
</p:sld>
</file>

<file path=ppt/slides/slide21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2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28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28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8672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σ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水平与合格率：把统计翻译成生意</a:t>
            </a:r>
            <a:endParaRPr/>
          </a:p>
        </p:txBody>
      </p:sp>
      <p:sp>
        <p:nvSpPr>
          <p:cNvPr id="290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graphicFrame>
        <p:nvGraphicFramePr>
          <p:cNvPr id="291" name=""/>
          <p:cNvGraphicFramePr/>
          <p:nvPr/>
        </p:nvGraphicFramePr>
        <p:xfrm rot="0" flipH="0" flipV="0">
          <a:off x="609600" y="1143000"/>
          <a:ext cx="5715000" cy="4476750"/>
        </p:xfrm>
        <a:graphic>
          <a:graphicData uri="http://schemas.openxmlformats.org/drawingml/2006/table">
            <a:tbl>
              <a:tblGrid>
                <a:gridCol w="840170">
                  <a:extLst>
                    <a:ext uri="{9D8B030D-6E8A-4147-A177-3AD203B41FA5}">
                      <a16:colId val="1"/>
                    </a:ext>
                  </a:extLst>
                </a:gridCol>
                <a:gridCol w="1578780">
                  <a:extLst>
                    <a:ext uri="{9D8B030D-6E8A-4147-A177-3AD203B41FA5}">
                      <a16:colId val="2"/>
                    </a:ext>
                  </a:extLst>
                </a:gridCol>
                <a:gridCol w="1532617">
                  <a:extLst>
                    <a:ext uri="{9D8B030D-6E8A-4147-A177-3AD203B41FA5}">
                      <a16:colId val="3"/>
                    </a:ext>
                  </a:extLst>
                </a:gridCol>
                <a:gridCol w="1763433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σ 水平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合格率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每百万片不良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现场体感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±1σ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68.27%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317,300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几乎天天救火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±2σ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95.45%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45,500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每班都在挑不良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±3σ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99.73%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2,700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多数车间的常态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±4σ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99.9937%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偶发异常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±5σ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99.999943%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0.57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高端面板线水平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±6σ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99.9999998%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0.002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六西格玛目标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</a:tbl>
          </a:graphicData>
        </a:graphic>
      </p:graphicFrame>
      <p:sp>
        <p:nvSpPr>
          <p:cNvPr id="292" name=""/>
          <p:cNvSpPr/>
          <p:nvPr/>
        </p:nvSpPr>
        <p:spPr>
          <a:xfrm rot="0" flipH="0" flipV="0">
            <a:off x="6572250" y="1143000"/>
            <a:ext cx="5010150" cy="1666875"/>
          </a:xfrm>
          <a:prstGeom prst="roundRect">
            <a:avLst>
              <a:gd name="adj" fmla="val 6857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293" name="" descr="{&quot;isTemplate&quot;:true,&quot;type&quot;:&quot;text&quot;}"/>
          <p:cNvSpPr txBox="1"/>
          <p:nvPr/>
        </p:nvSpPr>
        <p:spPr>
          <a:xfrm rot="0" flipH="0" flipV="0">
            <a:off x="6819900" y="1390650"/>
            <a:ext cx="45148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这张表怎么用</a:t>
            </a:r>
            <a:endParaRPr/>
          </a:p>
        </p:txBody>
      </p:sp>
      <p:sp>
        <p:nvSpPr>
          <p:cNvPr id="294" name="" descr="{&quot;isTemplate&quot;:true,&quot;type&quot;:&quot;text&quot;}"/>
          <p:cNvSpPr txBox="1"/>
          <p:nvPr/>
        </p:nvSpPr>
        <p:spPr>
          <a:xfrm rot="0" flipH="0" flipV="0">
            <a:off x="6819900" y="1704975"/>
            <a:ext cx="451485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表里的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"σ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水平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指的是公差带宽度对应多少个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σ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（即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Cp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的大小）。同样是不出界，波动越小，规格带里能装下的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σ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越多，合格率呈指数级改善。</a:t>
            </a:r>
            <a:endParaRPr/>
          </a:p>
        </p:txBody>
      </p:sp>
      <p:sp>
        <p:nvSpPr>
          <p:cNvPr id="295" name=""/>
          <p:cNvSpPr/>
          <p:nvPr/>
        </p:nvSpPr>
        <p:spPr>
          <a:xfrm rot="0" flipH="0" flipV="0">
            <a:off x="6572250" y="3390900"/>
            <a:ext cx="5010150" cy="1352550"/>
          </a:xfrm>
          <a:prstGeom prst="roundRect">
            <a:avLst>
              <a:gd name="adj" fmla="val 845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6819900" y="3638550"/>
            <a:ext cx="45148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对镀膜线的含义</a:t>
            </a:r>
            <a:endParaRPr/>
          </a:p>
        </p:txBody>
      </p:sp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6819900" y="3924300"/>
            <a:ext cx="4514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±3σ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提升到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±4σ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，不良率从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2700 PPM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降到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63 PPM——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降了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43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倍。这就是为什么头部面板厂愿意花大钱缩小波动的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0.1nm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298" name=""/>
          <p:cNvSpPr/>
          <p:nvPr/>
        </p:nvSpPr>
        <p:spPr>
          <a:xfrm rot="0" flipH="0" flipV="0">
            <a:off x="6572250" y="5314950"/>
            <a:ext cx="5010150" cy="971550"/>
          </a:xfrm>
          <a:prstGeom prst="roundRect">
            <a:avLst>
              <a:gd name="adj" fmla="val 1176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6781800" y="5524500"/>
            <a:ext cx="45910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注意：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此表假设分布中心与规格中心重合。中心一旦偏移，实际不良率会显著恶化，这正是下一章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要补上的那一只眼。</a:t>
            </a:r>
            <a:endParaRPr/>
          </a:p>
        </p:txBody>
      </p:sp>
      <p:sp>
        <p:nvSpPr>
          <p:cNvPr id="300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301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302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21 / 77</a:t>
            </a:r>
            <a:endParaRPr/>
          </a:p>
        </p:txBody>
      </p:sp>
    </p:spTree>
  </p:cSld>
</p:sld>
</file>

<file path=ppt/slides/slide22.xml><?xml version="1.0" encoding="utf-8"?>
<p:sld xmlns:p="http://schemas.openxmlformats.org/presentationml/2006/main" xmlns:a="http://schemas.openxmlformats.org/drawingml/2006/main">
  <p:cSld>
    <p:spTree>
      <p:nvGrpSpPr>
        <p:cNvPr id="3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305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306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572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概率论最小集：够用就行的三句话</a:t>
            </a:r>
            <a:endParaRPr/>
          </a:p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308" name=""/>
          <p:cNvSpPr/>
          <p:nvPr/>
        </p:nvSpPr>
        <p:spPr>
          <a:xfrm rot="0" flipH="0" flipV="0">
            <a:off x="609600" y="1143000"/>
            <a:ext cx="4095750" cy="5143500"/>
          </a:xfrm>
          <a:prstGeom prst="roundRect">
            <a:avLst>
              <a:gd name="adj" fmla="val 3256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309" name="" descr="{&quot;isTemplate&quot;:true,&quot;type&quot;:&quot;text&quot;}"/>
          <p:cNvSpPr txBox="1"/>
          <p:nvPr/>
        </p:nvSpPr>
        <p:spPr>
          <a:xfrm rot="0" flipH="0" flipV="0">
            <a:off x="914400" y="1447800"/>
            <a:ext cx="348615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现场不需要会推导，</a:t>
            </a:r>
            <a:endParaRPr/>
          </a:p>
        </p:txBody>
      </p:sp>
      <p:sp>
        <p:nvSpPr>
          <p:cNvPr id="310" name="" descr="{&quot;isTemplate&quot;:true,&quot;type&quot;:&quot;text&quot;}"/>
          <p:cNvSpPr txBox="1"/>
          <p:nvPr/>
        </p:nvSpPr>
        <p:spPr>
          <a:xfrm rot="0" flipH="0" flipV="0">
            <a:off x="914400" y="1828800"/>
            <a:ext cx="348615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 b="1">
                <a:solidFill>
                  <a:srgbClr val="1F2A26"/>
                </a:solidFill>
                <a:latin typeface="Microsoft YaHei"/>
                <a:ea typeface="Microsoft YaHei"/>
              </a:rPr>
              <a:t>但需要会</a:t>
            </a:r>
            <a:r>
              <a:rPr lang="en-US" sz="165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650" b="1">
                <a:solidFill>
                  <a:srgbClr val="1F2A26"/>
                </a:solidFill>
                <a:latin typeface="Microsoft YaHei"/>
                <a:ea typeface="Microsoft YaHei"/>
              </a:rPr>
              <a:t>用概率说话</a:t>
            </a:r>
            <a:r>
              <a:rPr lang="en-US" sz="165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914400" y="3324225"/>
            <a:ext cx="348615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跟客户、跟生产主管沟通时，把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我觉得可能有问题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换成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按当前分布，这个点出界的概率只有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 xml:space="preserve"> 0.3%"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，说服力完全不同。</a:t>
            </a:r>
            <a:endParaRPr/>
          </a:p>
        </p:txBody>
      </p:sp>
      <p:sp>
        <p:nvSpPr>
          <p:cNvPr id="312" name=""/>
          <p:cNvSpPr/>
          <p:nvPr/>
        </p:nvSpPr>
        <p:spPr>
          <a:xfrm rot="0" flipH="0" flipV="0">
            <a:off x="914400" y="5362575"/>
            <a:ext cx="348615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313" name="" descr="{&quot;isTemplate&quot;:true,&quot;type&quot;:&quot;text&quot;}"/>
          <p:cNvSpPr txBox="1"/>
          <p:nvPr/>
        </p:nvSpPr>
        <p:spPr>
          <a:xfrm rot="0" flipH="0" flipV="0">
            <a:off x="1085850" y="5534025"/>
            <a:ext cx="31432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右边三句话覆盖了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SPC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里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90%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的概率应用。</a:t>
            </a:r>
            <a:endParaRPr/>
          </a:p>
        </p:txBody>
      </p:sp>
      <p:sp>
        <p:nvSpPr>
          <p:cNvPr id="314" name=""/>
          <p:cNvSpPr/>
          <p:nvPr/>
        </p:nvSpPr>
        <p:spPr>
          <a:xfrm rot="0" flipH="0" flipV="0">
            <a:off x="4953000" y="1143000"/>
            <a:ext cx="66294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5200650" y="1390650"/>
            <a:ext cx="61341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小概率事件：单次几乎不发生，长期必然出现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5200650" y="1704975"/>
            <a:ext cx="6134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一个点越出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±3σ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线的概率只有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0.27%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。画一张图没越线很正常，但一年画几千个点，总会遇到几次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越界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"——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所以越界要查，但不用恐慌。</a:t>
            </a:r>
            <a:endParaRPr/>
          </a:p>
        </p:txBody>
      </p:sp>
      <p:sp>
        <p:nvSpPr>
          <p:cNvPr id="317" name=""/>
          <p:cNvSpPr/>
          <p:nvPr/>
        </p:nvSpPr>
        <p:spPr>
          <a:xfrm rot="0" flipH="0" flipV="0">
            <a:off x="4953000" y="3028950"/>
            <a:ext cx="66294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318" name="" descr="{&quot;isTemplate&quot;:true,&quot;type&quot;:&quot;text&quot;}"/>
          <p:cNvSpPr txBox="1"/>
          <p:nvPr/>
        </p:nvSpPr>
        <p:spPr>
          <a:xfrm rot="0" flipH="0" flipV="0">
            <a:off x="5200650" y="3276600"/>
            <a:ext cx="61341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独立事件：上一片不影响下一片</a:t>
            </a:r>
            <a:endParaRPr/>
          </a:p>
        </p:txBody>
      </p:sp>
      <p:sp>
        <p:nvSpPr>
          <p:cNvPr id="319" name="" descr="{&quot;isTemplate&quot;:true,&quot;type&quot;:&quot;text&quot;}"/>
          <p:cNvSpPr txBox="1"/>
          <p:nvPr/>
        </p:nvSpPr>
        <p:spPr>
          <a:xfrm rot="0" flipH="0" flipV="0">
            <a:off x="5200650" y="3590925"/>
            <a:ext cx="6134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统计上假设数据相互独立。若前一片膜厚偏厚，紧接着几片也一起偏厚，数据就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相关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了——这时连着同侧的点本身就是异常信号（判异准则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的依据）。</a:t>
            </a:r>
            <a:endParaRPr/>
          </a:p>
        </p:txBody>
      </p:sp>
      <p:sp>
        <p:nvSpPr>
          <p:cNvPr id="320" name=""/>
          <p:cNvSpPr/>
          <p:nvPr/>
        </p:nvSpPr>
        <p:spPr>
          <a:xfrm rot="0" flipH="0" flipV="0">
            <a:off x="4953000" y="4905375"/>
            <a:ext cx="6629400" cy="1381125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321" name="" descr="{&quot;isTemplate&quot;:true,&quot;type&quot;:&quot;text&quot;}"/>
          <p:cNvSpPr txBox="1"/>
          <p:nvPr/>
        </p:nvSpPr>
        <p:spPr>
          <a:xfrm rot="0" flipH="0" flipV="0">
            <a:off x="5200650" y="5153025"/>
            <a:ext cx="61341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同时发生：概率相乘，越并越小</a:t>
            </a:r>
            <a:endParaRPr/>
          </a:p>
        </p:txBody>
      </p:sp>
      <p:sp>
        <p:nvSpPr>
          <p:cNvPr id="322" name="" descr="{&quot;isTemplate&quot;:true,&quot;type&quot;:&quot;text&quot;}"/>
          <p:cNvSpPr txBox="1"/>
          <p:nvPr/>
        </p:nvSpPr>
        <p:spPr>
          <a:xfrm rot="0" flipH="0" flipV="0">
            <a:off x="5200650" y="5467350"/>
            <a:ext cx="61341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两条判异准则同时触发，纯属巧合的概率是两者相乘，小到可以忽略——所以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多条准则一起触发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几乎可以断定是真实异常，处置优先级最高。</a:t>
            </a:r>
            <a:endParaRPr/>
          </a:p>
        </p:txBody>
      </p:sp>
      <p:sp>
        <p:nvSpPr>
          <p:cNvPr id="32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32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32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22 / 77</a:t>
            </a:r>
            <a:endParaRPr/>
          </a:p>
        </p:txBody>
      </p:sp>
    </p:spTree>
  </p:cSld>
</p:sld>
</file>

<file path=ppt/slides/slide23.xml><?xml version="1.0" encoding="utf-8"?>
<p:sld xmlns:r="http://schemas.openxmlformats.org/officeDocument/2006/relationships" xmlns:c="http://schemas.openxmlformats.org/drawingml/2006/chart" xmlns:p="http://schemas.openxmlformats.org/presentationml/2006/main" xmlns:a="http://schemas.openxmlformats.org/drawingml/2006/main">
  <p:cSld>
    <p:spTree>
      <p:nvGrpSpPr>
        <p:cNvPr id="3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32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32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63722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中心极限定理：为什么看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平均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比看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单片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更稳</a:t>
            </a:r>
            <a:endParaRPr/>
          </a:p>
        </p:txBody>
      </p:sp>
      <p:sp>
        <p:nvSpPr>
          <p:cNvPr id="330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331" name=""/>
          <p:cNvSpPr/>
          <p:nvPr/>
        </p:nvSpPr>
        <p:spPr>
          <a:xfrm rot="0" flipH="0" flipV="0">
            <a:off x="609600" y="1143000"/>
            <a:ext cx="6915150" cy="5143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graphicFrame>
        <p:nvGraphicFramePr>
          <p:cNvPr id="332" name="332"/>
          <p:cNvGraphicFramePr/>
          <p:nvPr/>
        </p:nvGraphicFramePr>
        <p:xfrm rot="0" flipH="0" flipV="0">
          <a:off x="609600" y="1143000"/>
          <a:ext cx="6915150" cy="514350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333" name=""/>
          <p:cNvSpPr/>
          <p:nvPr/>
        </p:nvSpPr>
        <p:spPr>
          <a:xfrm rot="0" flipH="0" flipV="0">
            <a:off x="7772400" y="1143000"/>
            <a:ext cx="3810000" cy="1609725"/>
          </a:xfrm>
          <a:prstGeom prst="roundRect">
            <a:avLst>
              <a:gd name="adj" fmla="val 710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334" name="" descr="{&quot;isTemplate&quot;:true,&quot;type&quot;:&quot;text&quot;}"/>
          <p:cNvSpPr txBox="1"/>
          <p:nvPr/>
        </p:nvSpPr>
        <p:spPr>
          <a:xfrm rot="0" flipH="0" flipV="0">
            <a:off x="8001000" y="1371600"/>
            <a:ext cx="3352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一句话版定理</a:t>
            </a:r>
            <a:endParaRPr/>
          </a:p>
        </p:txBody>
      </p:sp>
      <p:sp>
        <p:nvSpPr>
          <p:cNvPr id="335" name="" descr="{&quot;isTemplate&quot;:true,&quot;type&quot;:&quot;text&quot;}"/>
          <p:cNvSpPr txBox="1"/>
          <p:nvPr/>
        </p:nvSpPr>
        <p:spPr>
          <a:xfrm rot="0" flipH="0" flipV="0">
            <a:off x="8001000" y="1666875"/>
            <a:ext cx="335280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不管单片数据长什么样，只要把若干片求平均，这些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平均值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的分布会趋近正态，而且比单片收得更紧：σ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x̄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= σ ÷ √n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336" name=""/>
          <p:cNvSpPr/>
          <p:nvPr/>
        </p:nvSpPr>
        <p:spPr>
          <a:xfrm rot="0" flipH="0" flipV="0">
            <a:off x="7772400" y="3057525"/>
            <a:ext cx="3810000" cy="1724025"/>
          </a:xfrm>
          <a:prstGeom prst="roundRect">
            <a:avLst>
              <a:gd name="adj" fmla="val 6630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337" name="" descr="{&quot;isTemplate&quot;:true,&quot;type&quot;:&quot;text&quot;}"/>
          <p:cNvSpPr txBox="1"/>
          <p:nvPr/>
        </p:nvSpPr>
        <p:spPr>
          <a:xfrm rot="0" flipH="0" flipV="0">
            <a:off x="8001000" y="3286125"/>
            <a:ext cx="3352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对建图的实际意义</a:t>
            </a:r>
            <a:endParaRPr/>
          </a:p>
        </p:txBody>
      </p:sp>
      <p:sp>
        <p:nvSpPr>
          <p:cNvPr id="338" name="" descr="{&quot;isTemplate&quot;:true,&quot;type&quot;:&quot;text&quot;}"/>
          <p:cNvSpPr txBox="1"/>
          <p:nvPr/>
        </p:nvSpPr>
        <p:spPr>
          <a:xfrm rot="0" flipH="0" flipV="0">
            <a:off x="8001000" y="3571875"/>
            <a:ext cx="33528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图上点越平稳，越容易看清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真正的异常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339" name="" descr="{&quot;isTemplate&quot;:true,&quot;type&quot;:&quot;text&quot;}"/>
          <p:cNvSpPr txBox="1"/>
          <p:nvPr/>
        </p:nvSpPr>
        <p:spPr>
          <a:xfrm rot="0" flipH="0" flipV="0">
            <a:off x="8001000" y="3924300"/>
            <a:ext cx="33528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n=5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时波动缩到单片的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45%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左右</a:t>
            </a:r>
            <a:endParaRPr/>
          </a:p>
        </p:txBody>
      </p:sp>
      <p:sp>
        <p:nvSpPr>
          <p:cNvPr id="340" name="" descr="{&quot;isTemplate&quot;:true,&quot;type&quot;:&quot;text&quot;}"/>
          <p:cNvSpPr txBox="1"/>
          <p:nvPr/>
        </p:nvSpPr>
        <p:spPr>
          <a:xfrm rot="0" flipH="0" flipV="0">
            <a:off x="8001000" y="4276725"/>
            <a:ext cx="33528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这就是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Xbar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子组均值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作点的原因</a:t>
            </a:r>
            <a:endParaRPr/>
          </a:p>
        </p:txBody>
      </p:sp>
      <p:sp>
        <p:nvSpPr>
          <p:cNvPr id="341" name=""/>
          <p:cNvSpPr/>
          <p:nvPr/>
        </p:nvSpPr>
        <p:spPr>
          <a:xfrm rot="0" flipH="0" flipV="0">
            <a:off x="7772400" y="5076825"/>
            <a:ext cx="3810000" cy="1209675"/>
          </a:xfrm>
          <a:prstGeom prst="roundRect">
            <a:avLst>
              <a:gd name="adj" fmla="val 9449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342" name="" descr="{&quot;isTemplate&quot;:true,&quot;type&quot;:&quot;text&quot;}"/>
          <p:cNvSpPr txBox="1"/>
          <p:nvPr/>
        </p:nvSpPr>
        <p:spPr>
          <a:xfrm rot="0" flipH="0" flipV="0">
            <a:off x="7962900" y="5267325"/>
            <a:ext cx="3429000" cy="828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代价提醒：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平均会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抹平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组内异常。所以必须配合极差图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R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一起看——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图管组内波动，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Xbar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图管组间漂移，两张图缺一不可。</a:t>
            </a:r>
            <a:endParaRPr/>
          </a:p>
        </p:txBody>
      </p:sp>
      <p:sp>
        <p:nvSpPr>
          <p:cNvPr id="34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34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教学用模拟数据</a:t>
            </a:r>
            <a:endParaRPr/>
          </a:p>
        </p:txBody>
      </p:sp>
      <p:sp>
        <p:nvSpPr>
          <p:cNvPr id="34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23 / 77</a:t>
            </a:r>
            <a:endParaRPr/>
          </a:p>
        </p:txBody>
      </p:sp>
    </p:spTree>
  </p:cSld>
</p:sld>
</file>

<file path=ppt/slides/slide24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3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34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34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3528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抽样第一原则：有理子组</a:t>
            </a:r>
            <a:endParaRPr/>
          </a:p>
        </p:txBody>
      </p:sp>
      <p:sp>
        <p:nvSpPr>
          <p:cNvPr id="350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351" name=""/>
          <p:cNvSpPr/>
          <p:nvPr/>
        </p:nvSpPr>
        <p:spPr>
          <a:xfrm rot="0" flipH="0" flipV="0">
            <a:off x="609600" y="1143000"/>
            <a:ext cx="4476750" cy="5143500"/>
          </a:xfrm>
          <a:prstGeom prst="roundRect">
            <a:avLst>
              <a:gd name="adj" fmla="val 297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35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95350" y="1428750"/>
            <a:ext cx="266700" cy="266700"/>
          </a:xfrm>
          <a:prstGeom prst="rect">
            <a:avLst/>
          </a:prstGeom>
          <a:ln/>
        </p:spPr>
      </p:pic>
      <p:sp>
        <p:nvSpPr>
          <p:cNvPr id="353" name="" descr="{&quot;isTemplate&quot;:true,&quot;type&quot;:&quot;text&quot;}"/>
          <p:cNvSpPr txBox="1"/>
          <p:nvPr/>
        </p:nvSpPr>
        <p:spPr>
          <a:xfrm rot="0" flipH="0" flipV="0">
            <a:off x="1276350" y="1438275"/>
            <a:ext cx="23050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正确：组内只留普通原因</a:t>
            </a:r>
            <a:endParaRPr/>
          </a:p>
        </p:txBody>
      </p:sp>
      <p:sp>
        <p:nvSpPr>
          <p:cNvPr id="354" name="" descr="{&quot;isTemplate&quot;:true,&quot;type&quot;:&quot;text&quot;}"/>
          <p:cNvSpPr txBox="1"/>
          <p:nvPr/>
        </p:nvSpPr>
        <p:spPr>
          <a:xfrm rot="0" flipH="0" flipV="0">
            <a:off x="895350" y="1847850"/>
            <a:ext cx="390525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同一个子组的几片玻璃，要在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时间上紧挨着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取：同一炉、同一批装片、连续抽。这样组内差异只反映过程的背景噪音，组间差异才能暴露真正的漂移。</a:t>
            </a:r>
            <a:endParaRPr/>
          </a:p>
        </p:txBody>
      </p:sp>
      <p:sp>
        <p:nvSpPr>
          <p:cNvPr id="355" name="" descr="{&quot;isTemplate&quot;:true,&quot;type&quot;:&quot;text&quot;}"/>
          <p:cNvSpPr txBox="1"/>
          <p:nvPr/>
        </p:nvSpPr>
        <p:spPr>
          <a:xfrm rot="0" flipH="0" flipV="0">
            <a:off x="895350" y="2914650"/>
            <a:ext cx="39052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例：每炉出炉后连续取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片测膜厚，为一个子组，每天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4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炉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= 4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个子组。</a:t>
            </a:r>
            <a:endParaRPr/>
          </a:p>
        </p:txBody>
      </p:sp>
      <p:sp>
        <p:nvSpPr>
          <p:cNvPr id="356" name=""/>
          <p:cNvSpPr/>
          <p:nvPr/>
        </p:nvSpPr>
        <p:spPr>
          <a:xfrm rot="0" flipH="0" flipV="0">
            <a:off x="895350" y="5381625"/>
            <a:ext cx="390525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357" name="" descr="{&quot;isTemplate&quot;:true,&quot;type&quot;:&quot;text&quot;}"/>
          <p:cNvSpPr txBox="1"/>
          <p:nvPr/>
        </p:nvSpPr>
        <p:spPr>
          <a:xfrm rot="0" flipH="0" flipV="0">
            <a:off x="1066800" y="5553075"/>
            <a:ext cx="3562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记住口诀：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组内越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像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越好，组间越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真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越好。</a:t>
            </a:r>
            <a:endParaRPr/>
          </a:p>
        </p:txBody>
      </p:sp>
      <p:sp>
        <p:nvSpPr>
          <p:cNvPr id="358" name=""/>
          <p:cNvSpPr/>
          <p:nvPr/>
        </p:nvSpPr>
        <p:spPr>
          <a:xfrm rot="0" flipH="0" flipV="0">
            <a:off x="5334000" y="1143000"/>
            <a:ext cx="624840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pic>
        <p:nvPicPr>
          <p:cNvPr id="35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619750" y="1428750"/>
            <a:ext cx="266700" cy="266700"/>
          </a:xfrm>
          <a:prstGeom prst="rect">
            <a:avLst/>
          </a:prstGeom>
          <a:ln/>
        </p:spPr>
      </p:pic>
      <p:sp>
        <p:nvSpPr>
          <p:cNvPr id="360" name="" descr="{&quot;isTemplate&quot;:true,&quot;type&quot;:&quot;text&quot;}"/>
          <p:cNvSpPr txBox="1"/>
          <p:nvPr/>
        </p:nvSpPr>
        <p:spPr>
          <a:xfrm rot="0" flipH="0" flipV="0">
            <a:off x="6000750" y="1438275"/>
            <a:ext cx="25146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C96A3B"/>
                </a:solidFill>
                <a:latin typeface="Microsoft YaHei"/>
                <a:ea typeface="Microsoft YaHei"/>
              </a:rPr>
              <a:t>错误：组内混进了特殊原因</a:t>
            </a:r>
            <a:endParaRPr/>
          </a:p>
        </p:txBody>
      </p:sp>
      <p:sp>
        <p:nvSpPr>
          <p:cNvPr id="361" name=""/>
          <p:cNvSpPr/>
          <p:nvPr/>
        </p:nvSpPr>
        <p:spPr>
          <a:xfrm rot="0" flipH="0" flipV="0">
            <a:off x="5619750" y="1866900"/>
            <a:ext cx="5676900" cy="1104900"/>
          </a:xfrm>
          <a:prstGeom prst="roundRect">
            <a:avLst>
              <a:gd name="adj" fmla="val 8621"/>
            </a:avLst>
          </a:prstGeom>
          <a:solidFill>
            <a:srgbClr val="FDF1E9"/>
          </a:solidFill>
          <a:ln/>
        </p:spPr>
        <p:txBody>
          <a:bodyPr/>
          <a:p>
            <a:pPr/>
            <a:endParaRPr/>
          </a:p>
        </p:txBody>
      </p:sp>
      <p:sp>
        <p:nvSpPr>
          <p:cNvPr id="362" name="" descr="{&quot;isTemplate&quot;:true,&quot;type&quot;:&quot;text&quot;}"/>
          <p:cNvSpPr txBox="1"/>
          <p:nvPr/>
        </p:nvSpPr>
        <p:spPr>
          <a:xfrm rot="0" flipH="0" flipV="0">
            <a:off x="5772150" y="2019300"/>
            <a:ext cx="53721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8C4A22"/>
                </a:solidFill>
                <a:latin typeface="Microsoft YaHei"/>
                <a:ea typeface="Microsoft YaHei"/>
              </a:rPr>
              <a:t>错误一：把一整天的数据合成一个子组</a:t>
            </a:r>
            <a:endParaRPr/>
          </a:p>
        </p:txBody>
      </p:sp>
      <p:sp>
        <p:nvSpPr>
          <p:cNvPr id="363" name="" descr="{&quot;isTemplate&quot;:true,&quot;type&quot;:&quot;text&quot;}"/>
          <p:cNvSpPr txBox="1"/>
          <p:nvPr/>
        </p:nvSpPr>
        <p:spPr>
          <a:xfrm rot="0" flipH="0" flipV="0">
            <a:off x="5772150" y="2266950"/>
            <a:ext cx="53721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白班和夜班、换靶前后全混在一起，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图被撑得极大，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Xbar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图反而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看起来很稳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，什么都发现不了。</a:t>
            </a:r>
            <a:endParaRPr/>
          </a:p>
        </p:txBody>
      </p:sp>
      <p:sp>
        <p:nvSpPr>
          <p:cNvPr id="364" name=""/>
          <p:cNvSpPr/>
          <p:nvPr/>
        </p:nvSpPr>
        <p:spPr>
          <a:xfrm rot="0" flipH="0" flipV="0">
            <a:off x="5619750" y="3105150"/>
            <a:ext cx="5676900" cy="828675"/>
          </a:xfrm>
          <a:prstGeom prst="roundRect">
            <a:avLst>
              <a:gd name="adj" fmla="val 11494"/>
            </a:avLst>
          </a:prstGeom>
          <a:solidFill>
            <a:srgbClr val="FDF1E9"/>
          </a:solidFill>
          <a:ln/>
        </p:spPr>
        <p:txBody>
          <a:bodyPr/>
          <a:p>
            <a:pPr/>
            <a:endParaRPr/>
          </a:p>
        </p:txBody>
      </p:sp>
      <p:sp>
        <p:nvSpPr>
          <p:cNvPr id="365" name="" descr="{&quot;isTemplate&quot;:true,&quot;type&quot;:&quot;text&quot;}"/>
          <p:cNvSpPr txBox="1"/>
          <p:nvPr/>
        </p:nvSpPr>
        <p:spPr>
          <a:xfrm rot="0" flipH="0" flipV="0">
            <a:off x="5772150" y="3257550"/>
            <a:ext cx="53721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8C4A22"/>
                </a:solidFill>
                <a:latin typeface="Microsoft YaHei"/>
                <a:ea typeface="Microsoft YaHei"/>
              </a:rPr>
              <a:t>错误二：从不同机台各抽几片凑一组</a:t>
            </a:r>
            <a:endParaRPr/>
          </a:p>
        </p:txBody>
      </p:sp>
      <p:sp>
        <p:nvSpPr>
          <p:cNvPr id="366" name="" descr="{&quot;isTemplate&quot;:true,&quot;type&quot;:&quot;text&quot;}"/>
          <p:cNvSpPr txBox="1"/>
          <p:nvPr/>
        </p:nvSpPr>
        <p:spPr>
          <a:xfrm rot="0" flipH="0" flipV="0">
            <a:off x="5772150" y="3505200"/>
            <a:ext cx="53721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两台镀膜机水平不同，组内差异被人为放大。正确做法是每台机各建一套控制图。</a:t>
            </a:r>
            <a:endParaRPr/>
          </a:p>
        </p:txBody>
      </p:sp>
      <p:sp>
        <p:nvSpPr>
          <p:cNvPr id="367" name=""/>
          <p:cNvSpPr/>
          <p:nvPr/>
        </p:nvSpPr>
        <p:spPr>
          <a:xfrm rot="0" flipH="0" flipV="0">
            <a:off x="5619750" y="4067175"/>
            <a:ext cx="5676900" cy="828675"/>
          </a:xfrm>
          <a:prstGeom prst="roundRect">
            <a:avLst>
              <a:gd name="adj" fmla="val 11494"/>
            </a:avLst>
          </a:prstGeom>
          <a:solidFill>
            <a:srgbClr val="FDF1E9"/>
          </a:solidFill>
          <a:ln/>
        </p:spPr>
        <p:txBody>
          <a:bodyPr/>
          <a:p>
            <a:pPr/>
            <a:endParaRPr/>
          </a:p>
        </p:txBody>
      </p:sp>
      <p:sp>
        <p:nvSpPr>
          <p:cNvPr id="368" name="" descr="{&quot;isTemplate&quot;:true,&quot;type&quot;:&quot;text&quot;}"/>
          <p:cNvSpPr txBox="1"/>
          <p:nvPr/>
        </p:nvSpPr>
        <p:spPr>
          <a:xfrm rot="0" flipH="0" flipV="0">
            <a:off x="5772150" y="4219575"/>
            <a:ext cx="53721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8C4A22"/>
                </a:solidFill>
                <a:latin typeface="Microsoft YaHei"/>
                <a:ea typeface="Microsoft YaHei"/>
              </a:rPr>
              <a:t>错误三：只挑</a:t>
            </a:r>
            <a:r>
              <a:rPr lang="en-US" sz="1200" b="1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200" b="1">
                <a:solidFill>
                  <a:srgbClr val="8C4A22"/>
                </a:solidFill>
                <a:latin typeface="Microsoft YaHei"/>
                <a:ea typeface="Microsoft YaHei"/>
              </a:rPr>
              <a:t>有代表性</a:t>
            </a:r>
            <a:r>
              <a:rPr lang="en-US" sz="1200" b="1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200" b="1">
                <a:solidFill>
                  <a:srgbClr val="8C4A22"/>
                </a:solidFill>
                <a:latin typeface="Microsoft YaHei"/>
                <a:ea typeface="Microsoft YaHei"/>
              </a:rPr>
              <a:t>的片</a:t>
            </a:r>
            <a:endParaRPr/>
          </a:p>
        </p:txBody>
      </p:sp>
      <p:sp>
        <p:nvSpPr>
          <p:cNvPr id="369" name="" descr="{&quot;isTemplate&quot;:true,&quot;type&quot;:&quot;text&quot;}"/>
          <p:cNvSpPr txBox="1"/>
          <p:nvPr/>
        </p:nvSpPr>
        <p:spPr>
          <a:xfrm rot="0" flipH="0" flipV="0">
            <a:off x="5772150" y="4467225"/>
            <a:ext cx="53721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人为挑选破坏了随机性，控制限会失真。要么按规则连续取，要么真随机。</a:t>
            </a:r>
            <a:endParaRPr/>
          </a:p>
        </p:txBody>
      </p:sp>
      <p:sp>
        <p:nvSpPr>
          <p:cNvPr id="370" name="" descr="{&quot;isTemplate&quot;:true,&quot;type&quot;:&quot;text&quot;}"/>
          <p:cNvSpPr txBox="1"/>
          <p:nvPr/>
        </p:nvSpPr>
        <p:spPr>
          <a:xfrm rot="0" flipH="0" flipV="0">
            <a:off x="5619750" y="5724525"/>
            <a:ext cx="56769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一句话：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子组建错了，后面的图再漂亮都是错的。</a:t>
            </a:r>
            <a:endParaRPr/>
          </a:p>
        </p:txBody>
      </p:sp>
      <p:sp>
        <p:nvSpPr>
          <p:cNvPr id="371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372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373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24 / 77</a:t>
            </a:r>
            <a:endParaRPr/>
          </a:p>
        </p:txBody>
      </p:sp>
    </p:spTree>
  </p:cSld>
</p:sld>
</file>

<file path=ppt/slides/slide25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3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376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377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1816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抽样频率与样本量：给个能落地的起点</a:t>
            </a:r>
            <a:endParaRPr/>
          </a:p>
        </p:txBody>
      </p:sp>
      <p:sp>
        <p:nvSpPr>
          <p:cNvPr id="378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graphicFrame>
        <p:nvGraphicFramePr>
          <p:cNvPr id="379" name=""/>
          <p:cNvGraphicFramePr/>
          <p:nvPr/>
        </p:nvGraphicFramePr>
        <p:xfrm rot="0" flipH="0" flipV="0">
          <a:off x="609600" y="1143000"/>
          <a:ext cx="5905500" cy="4476750"/>
        </p:xfrm>
        <a:graphic>
          <a:graphicData uri="http://schemas.openxmlformats.org/drawingml/2006/table">
            <a:tbl>
              <a:tblGrid>
                <a:gridCol w="1800760">
                  <a:extLst>
                    <a:ext uri="{9D8B030D-6E8A-4147-A177-3AD203B41FA5}">
                      <a16:colId val="1"/>
                    </a:ext>
                  </a:extLst>
                </a:gridCol>
                <a:gridCol w="1135066">
                  <a:extLst>
                    <a:ext uri="{9D8B030D-6E8A-4147-A177-3AD203B41FA5}">
                      <a16:colId val="2"/>
                    </a:ext>
                  </a:extLst>
                </a:gridCol>
                <a:gridCol w="1507403">
                  <a:extLst>
                    <a:ext uri="{9D8B030D-6E8A-4147-A177-3AD203B41FA5}">
                      <a16:colId val="3"/>
                    </a:ext>
                  </a:extLst>
                </a:gridCol>
                <a:gridCol w="1462271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场景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子组大小 n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抽样频率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适用阶段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新产线 / 新工艺爬坡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4–5 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每炉或每 1–2 小时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试产期，密集监控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稳定量产（推荐起点）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4–5 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每 2–4 小时一次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日常控制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已很稳定 / 成本敏感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 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每班 2–3 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维持性监控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破坏性 / 昂贵检测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 片（I-MR）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每班 1–2 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全膜厚类指标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外观 / 颗粒类计数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50–100 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每班 1–2 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p / u 图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</a:tbl>
          </a:graphicData>
        </a:graphic>
      </p:graphicFrame>
      <p:sp>
        <p:nvSpPr>
          <p:cNvPr id="380" name=""/>
          <p:cNvSpPr/>
          <p:nvPr/>
        </p:nvSpPr>
        <p:spPr>
          <a:xfrm rot="0" flipH="0" flipV="0">
            <a:off x="6762750" y="1143000"/>
            <a:ext cx="4819650" cy="1790700"/>
          </a:xfrm>
          <a:prstGeom prst="roundRect">
            <a:avLst>
              <a:gd name="adj" fmla="val 638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381" name="" descr="{&quot;isTemplate&quot;:true,&quot;type&quot;:&quot;text&quot;}"/>
          <p:cNvSpPr txBox="1"/>
          <p:nvPr/>
        </p:nvSpPr>
        <p:spPr>
          <a:xfrm rot="0" flipH="0" flipV="0">
            <a:off x="6991350" y="1371600"/>
            <a:ext cx="4362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三条定盘星</a:t>
            </a:r>
            <a:endParaRPr/>
          </a:p>
        </p:txBody>
      </p:sp>
      <p:sp>
        <p:nvSpPr>
          <p:cNvPr id="382" name="" descr="{&quot;isTemplate&quot;:true,&quot;type&quot;:&quot;text&quot;}"/>
          <p:cNvSpPr txBox="1"/>
          <p:nvPr/>
        </p:nvSpPr>
        <p:spPr>
          <a:xfrm rot="0" flipH="0" flipV="0">
            <a:off x="6991350" y="1685925"/>
            <a:ext cx="4362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每天至少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4–5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个子组，图才有足够的点反映漂移</a:t>
            </a:r>
            <a:endParaRPr/>
          </a:p>
        </p:txBody>
      </p:sp>
      <p:sp>
        <p:nvSpPr>
          <p:cNvPr id="383" name="" descr="{&quot;isTemplate&quot;:true,&quot;type&quot;:&quot;text&quot;}"/>
          <p:cNvSpPr txBox="1"/>
          <p:nvPr/>
        </p:nvSpPr>
        <p:spPr>
          <a:xfrm rot="0" flipH="0" flipV="0">
            <a:off x="6991350" y="2057400"/>
            <a:ext cx="4362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子组内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4–5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片时，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Xbar-R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图的系数最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友好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384" name="" descr="{&quot;isTemplate&quot;:true,&quot;type&quot;:&quot;text&quot;}"/>
          <p:cNvSpPr txBox="1"/>
          <p:nvPr/>
        </p:nvSpPr>
        <p:spPr>
          <a:xfrm rot="0" flipH="0" flipV="0">
            <a:off x="6991350" y="2428875"/>
            <a:ext cx="4362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频率要与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异常发生后损失扩散的速度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匹配</a:t>
            </a:r>
            <a:endParaRPr/>
          </a:p>
        </p:txBody>
      </p:sp>
      <p:sp>
        <p:nvSpPr>
          <p:cNvPr id="385" name=""/>
          <p:cNvSpPr/>
          <p:nvPr/>
        </p:nvSpPr>
        <p:spPr>
          <a:xfrm rot="0" flipH="0" flipV="0">
            <a:off x="6762750" y="3467100"/>
            <a:ext cx="4819650" cy="131445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386" name="" descr="{&quot;isTemplate&quot;:true,&quot;type&quot;:&quot;text&quot;}"/>
          <p:cNvSpPr txBox="1"/>
          <p:nvPr/>
        </p:nvSpPr>
        <p:spPr>
          <a:xfrm rot="0" flipH="0" flipV="0">
            <a:off x="6991350" y="3695700"/>
            <a:ext cx="43624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镀膜线的参考答案</a:t>
            </a:r>
            <a:endParaRPr/>
          </a:p>
        </p:txBody>
      </p:sp>
      <p:sp>
        <p:nvSpPr>
          <p:cNvPr id="387" name="" descr="{&quot;isTemplate&quot;:true,&quot;type&quot;:&quot;text&quot;}"/>
          <p:cNvSpPr txBox="1"/>
          <p:nvPr/>
        </p:nvSpPr>
        <p:spPr>
          <a:xfrm rot="0" flipH="0" flipV="0">
            <a:off x="6991350" y="3981450"/>
            <a:ext cx="43624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膜厚：每炉出炉连续测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片，每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小时一炉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一天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4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个子组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20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个数据。方阻、色差同点位同步测，省一次取样。</a:t>
            </a:r>
            <a:endParaRPr/>
          </a:p>
        </p:txBody>
      </p:sp>
      <p:sp>
        <p:nvSpPr>
          <p:cNvPr id="388" name=""/>
          <p:cNvSpPr/>
          <p:nvPr/>
        </p:nvSpPr>
        <p:spPr>
          <a:xfrm rot="0" flipH="0" flipV="0">
            <a:off x="6762750" y="5314950"/>
            <a:ext cx="4819650" cy="971550"/>
          </a:xfrm>
          <a:prstGeom prst="roundRect">
            <a:avLst>
              <a:gd name="adj" fmla="val 1176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389" name="" descr="{&quot;isTemplate&quot;:true,&quot;type&quot;:&quot;text&quot;}"/>
          <p:cNvSpPr txBox="1"/>
          <p:nvPr/>
        </p:nvSpPr>
        <p:spPr>
          <a:xfrm rot="0" flipH="0" flipV="0">
            <a:off x="6972300" y="5524500"/>
            <a:ext cx="44005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先密后疏：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新图刚建时抽密一点，确认稳定后再放宽。反向操作（先疏后密）往往意味着已经交过学费了。</a:t>
            </a:r>
            <a:endParaRPr/>
          </a:p>
        </p:txBody>
      </p:sp>
      <p:sp>
        <p:nvSpPr>
          <p:cNvPr id="390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391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392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25 / 77</a:t>
            </a:r>
            <a:endParaRPr/>
          </a:p>
        </p:txBody>
      </p:sp>
    </p:spTree>
  </p:cSld>
</p:sld>
</file>

<file path=ppt/slides/slide26.xml><?xml version="1.0" encoding="utf-8"?>
<p:sld xmlns:p="http://schemas.openxmlformats.org/presentationml/2006/main" xmlns:a="http://schemas.openxmlformats.org/drawingml/2006/main">
  <p:cSld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395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396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0956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第二章小结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随堂练习</a:t>
            </a:r>
            <a:endParaRPr/>
          </a:p>
        </p:txBody>
      </p:sp>
      <p:sp>
        <p:nvSpPr>
          <p:cNvPr id="397" name="" descr="{&quot;isTemplate&quot;:true,&quot;type&quot;:&quot;text&quot;}"/>
          <p:cNvSpPr txBox="1"/>
          <p:nvPr/>
        </p:nvSpPr>
        <p:spPr>
          <a:xfrm rot="0" flipH="0" flipV="0">
            <a:off x="10125075" y="590550"/>
            <a:ext cx="14573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第二章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统计与概率基础</a:t>
            </a:r>
            <a:endParaRPr/>
          </a:p>
        </p:txBody>
      </p:sp>
      <p:sp>
        <p:nvSpPr>
          <p:cNvPr id="398" name=""/>
          <p:cNvSpPr/>
          <p:nvPr/>
        </p:nvSpPr>
        <p:spPr>
          <a:xfrm rot="0" flipH="0" flipV="0">
            <a:off x="609600" y="1143000"/>
            <a:ext cx="4000500" cy="5143500"/>
          </a:xfrm>
          <a:prstGeom prst="roundRect">
            <a:avLst>
              <a:gd name="adj" fmla="val 333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399" name="" descr="{&quot;isTemplate&quot;:true,&quot;type&quot;:&quot;text&quot;}"/>
          <p:cNvSpPr txBox="1"/>
          <p:nvPr/>
        </p:nvSpPr>
        <p:spPr>
          <a:xfrm rot="0" flipH="0" flipV="0">
            <a:off x="895350" y="1428750"/>
            <a:ext cx="342900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带走的五个工具</a:t>
            </a:r>
            <a:endParaRPr/>
          </a:p>
        </p:txBody>
      </p:sp>
      <p:sp>
        <p:nvSpPr>
          <p:cNvPr id="400" name="" descr="{&quot;isTemplate&quot;:true,&quot;type&quot;:&quot;text&quot;}"/>
          <p:cNvSpPr txBox="1"/>
          <p:nvPr/>
        </p:nvSpPr>
        <p:spPr>
          <a:xfrm rot="0" flipH="0" flipV="0">
            <a:off x="895350" y="2000250"/>
            <a:ext cx="34290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均值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x̄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与中位数——过程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在哪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01" name="" descr="{&quot;isTemplate&quot;:true,&quot;type&quot;:&quot;text&quot;}"/>
          <p:cNvSpPr txBox="1"/>
          <p:nvPr/>
        </p:nvSpPr>
        <p:spPr>
          <a:xfrm rot="0" flipH="0" flipV="0">
            <a:off x="895350" y="2428875"/>
            <a:ext cx="34290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极差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R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与标准差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s——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过程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多稳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02" name="" descr="{&quot;isTemplate&quot;:true,&quot;type&quot;:&quot;text&quot;}"/>
          <p:cNvSpPr txBox="1"/>
          <p:nvPr/>
        </p:nvSpPr>
        <p:spPr>
          <a:xfrm rot="0" flipH="0" flipV="0">
            <a:off x="895350" y="2857500"/>
            <a:ext cx="34290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直方图——先看数据长相再建图</a:t>
            </a:r>
            <a:endParaRPr/>
          </a:p>
        </p:txBody>
      </p:sp>
      <p:sp>
        <p:nvSpPr>
          <p:cNvPr id="403" name="" descr="{&quot;isTemplate&quot;:true,&quot;type&quot;:&quot;text&quot;}"/>
          <p:cNvSpPr txBox="1"/>
          <p:nvPr/>
        </p:nvSpPr>
        <p:spPr>
          <a:xfrm rot="0" flipH="0" flipV="0">
            <a:off x="895350" y="3286125"/>
            <a:ext cx="34290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>④ 68 / 95 / 99.73——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控制限的由来</a:t>
            </a:r>
            <a:endParaRPr/>
          </a:p>
        </p:txBody>
      </p:sp>
      <p:sp>
        <p:nvSpPr>
          <p:cNvPr id="404" name="" descr="{&quot;isTemplate&quot;:true,&quot;type&quot;:&quot;text&quot;}"/>
          <p:cNvSpPr txBox="1"/>
          <p:nvPr/>
        </p:nvSpPr>
        <p:spPr>
          <a:xfrm rot="0" flipH="0" flipV="0">
            <a:off x="895350" y="3714750"/>
            <a:ext cx="34290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⑤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有理子组——抽样路线图</a:t>
            </a:r>
            <a:endParaRPr/>
          </a:p>
        </p:txBody>
      </p:sp>
      <p:sp>
        <p:nvSpPr>
          <p:cNvPr id="405" name=""/>
          <p:cNvSpPr/>
          <p:nvPr/>
        </p:nvSpPr>
        <p:spPr>
          <a:xfrm rot="0" flipH="0" flipV="0">
            <a:off x="895350" y="5105400"/>
            <a:ext cx="3429000" cy="895350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406" name="" descr="{&quot;isTemplate&quot;:true,&quot;type&quot;:&quot;text&quot;}"/>
          <p:cNvSpPr txBox="1"/>
          <p:nvPr/>
        </p:nvSpPr>
        <p:spPr>
          <a:xfrm rot="0" flipH="0" flipV="0">
            <a:off x="1066800" y="5276850"/>
            <a:ext cx="30861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函数：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AVERAGE / MEDIAN / STDEV.S / MAX / MIN / COUNTIFS</a:t>
            </a:r>
            <a:endParaRPr/>
          </a:p>
        </p:txBody>
      </p:sp>
      <p:sp>
        <p:nvSpPr>
          <p:cNvPr id="407" name=""/>
          <p:cNvSpPr/>
          <p:nvPr/>
        </p:nvSpPr>
        <p:spPr>
          <a:xfrm rot="0" flipH="0" flipV="0">
            <a:off x="4876800" y="1143000"/>
            <a:ext cx="670560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2F5D50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408" name="" descr="{&quot;isTemplate&quot;:true,&quot;type&quot;:&quot;text&quot;}"/>
          <p:cNvSpPr txBox="1"/>
          <p:nvPr/>
        </p:nvSpPr>
        <p:spPr>
          <a:xfrm rot="0" flipH="0" flipV="0">
            <a:off x="5162550" y="1428750"/>
            <a:ext cx="6134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随堂练习（</a:t>
            </a: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10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分钟，配对完成）</a:t>
            </a:r>
            <a:endParaRPr/>
          </a:p>
        </p:txBody>
      </p:sp>
      <p:sp>
        <p:nvSpPr>
          <p:cNvPr id="409" name="" descr="{&quot;isTemplate&quot;:true,&quot;type&quot;:&quot;text&quot;}"/>
          <p:cNvSpPr txBox="1"/>
          <p:nvPr/>
        </p:nvSpPr>
        <p:spPr>
          <a:xfrm rot="0" flipH="0" flipV="0">
            <a:off x="5162550" y="1876425"/>
            <a:ext cx="61341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练习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1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｜手算</a:t>
            </a:r>
            <a:endParaRPr/>
          </a:p>
        </p:txBody>
      </p:sp>
      <p:sp>
        <p:nvSpPr>
          <p:cNvPr id="410" name="" descr="{&quot;isTemplate&quot;:true,&quot;type&quot;:&quot;text&quot;}"/>
          <p:cNvSpPr txBox="1"/>
          <p:nvPr/>
        </p:nvSpPr>
        <p:spPr>
          <a:xfrm rot="0" flipH="0" flipV="0">
            <a:off x="5162550" y="2114550"/>
            <a:ext cx="61341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数据：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501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498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503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499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504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（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nm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）。算均值、极差、标准差，并验证偏差列之和为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0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11" name="" descr="{&quot;isTemplate&quot;:true,&quot;type&quot;:&quot;text&quot;}"/>
          <p:cNvSpPr txBox="1"/>
          <p:nvPr/>
        </p:nvSpPr>
        <p:spPr>
          <a:xfrm rot="0" flipH="0" flipV="0">
            <a:off x="5162550" y="2562225"/>
            <a:ext cx="61341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练习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2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｜辨析</a:t>
            </a:r>
            <a:endParaRPr/>
          </a:p>
        </p:txBody>
      </p:sp>
      <p:sp>
        <p:nvSpPr>
          <p:cNvPr id="412" name="" descr="{&quot;isTemplate&quot;:true,&quot;type&quot;:&quot;text&quot;}"/>
          <p:cNvSpPr txBox="1"/>
          <p:nvPr/>
        </p:nvSpPr>
        <p:spPr>
          <a:xfrm rot="0" flipH="0" flipV="0">
            <a:off x="5162550" y="2800350"/>
            <a:ext cx="61341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把白班与夜班的数据混进同一个子组，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Xbar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图各自会发生什么？为什么这样做会让图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失明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？</a:t>
            </a:r>
            <a:endParaRPr/>
          </a:p>
        </p:txBody>
      </p:sp>
      <p:sp>
        <p:nvSpPr>
          <p:cNvPr id="413" name="" descr="{&quot;isTemplate&quot;:true,&quot;type&quot;:&quot;text&quot;}"/>
          <p:cNvSpPr txBox="1"/>
          <p:nvPr/>
        </p:nvSpPr>
        <p:spPr>
          <a:xfrm rot="0" flipH="0" flipV="0">
            <a:off x="5162550" y="3524250"/>
            <a:ext cx="61341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练习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3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｜判断</a:t>
            </a:r>
            <a:endParaRPr/>
          </a:p>
        </p:txBody>
      </p:sp>
      <p:sp>
        <p:nvSpPr>
          <p:cNvPr id="414" name="" descr="{&quot;isTemplate&quot;:true,&quot;type&quot;:&quot;text&quot;}"/>
          <p:cNvSpPr txBox="1"/>
          <p:nvPr/>
        </p:nvSpPr>
        <p:spPr>
          <a:xfrm rot="0" flipH="0" flipV="0">
            <a:off x="5162550" y="3762375"/>
            <a:ext cx="61341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直方图出现双峰但整体合格率达标，可以马上建控制图吗？应该先做什么？</a:t>
            </a:r>
            <a:endParaRPr/>
          </a:p>
        </p:txBody>
      </p:sp>
      <p:sp>
        <p:nvSpPr>
          <p:cNvPr id="415" name=""/>
          <p:cNvSpPr/>
          <p:nvPr/>
        </p:nvSpPr>
        <p:spPr>
          <a:xfrm rot="0" flipH="0" flipV="0">
            <a:off x="5162550" y="5105400"/>
            <a:ext cx="6134100" cy="895350"/>
          </a:xfrm>
          <a:prstGeom prst="roundRect">
            <a:avLst>
              <a:gd name="adj" fmla="val 10638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416" name="" descr="{&quot;isTemplate&quot;:true,&quot;type&quot;:&quot;text&quot;}"/>
          <p:cNvSpPr txBox="1"/>
          <p:nvPr/>
        </p:nvSpPr>
        <p:spPr>
          <a:xfrm rot="0" flipH="0" flipV="0">
            <a:off x="5334000" y="5276850"/>
            <a:ext cx="57912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参考答案：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练习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1 → x̄=501.0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R=6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s=2.55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；练习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2 → 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被撑大、控制限变宽，图对真实漂移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失明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；练习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3 →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不能，先拆分总体找出两台机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两个批次，分层后再分别建图。</a:t>
            </a:r>
            <a:endParaRPr/>
          </a:p>
        </p:txBody>
      </p:sp>
      <p:sp>
        <p:nvSpPr>
          <p:cNvPr id="41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1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41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26 / 77</a:t>
            </a:r>
            <a:endParaRPr/>
          </a:p>
        </p:txBody>
      </p:sp>
    </p:spTree>
  </p:cSld>
</p:sld>
</file>

<file path=ppt/slides/slide27.xml><?xml version="1.0" encoding="utf-8"?>
<p:sld xmlns:p="http://schemas.openxmlformats.org/presentationml/2006/main" xmlns:a="http://schemas.openxmlformats.org/drawingml/2006/main">
  <p:cSld>
    <p:spTree>
      <p:nvGrpSpPr>
        <p:cNvPr id="4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42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27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423" name=""/>
          <p:cNvSpPr/>
          <p:nvPr/>
        </p:nvSpPr>
        <p:spPr>
          <a:xfrm rot="0" flipH="0" flipV="0">
            <a:off x="7239000" y="0"/>
            <a:ext cx="4953000" cy="685800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424" name="" descr="{&quot;isTemplate&quot;:true,&quot;type&quot;:&quot;text&quot;}"/>
          <p:cNvSpPr txBox="1"/>
          <p:nvPr/>
        </p:nvSpPr>
        <p:spPr>
          <a:xfrm rot="0" flipH="0" flipV="0">
            <a:off x="914400" y="2000250"/>
            <a:ext cx="11277600" cy="1371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0" b="1">
                <a:solidFill>
                  <a:srgbClr val="FFFFFF">
                    <a:alpha val="18000"/>
                  </a:srgbClr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425" name="" descr="{&quot;isTemplate&quot;:true,&quot;type&quot;:&quot;text&quot;}"/>
          <p:cNvSpPr txBox="1"/>
          <p:nvPr/>
        </p:nvSpPr>
        <p:spPr>
          <a:xfrm rot="0" flipH="0" flipV="0">
            <a:off x="914400" y="3448050"/>
            <a:ext cx="112776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426" name="" descr="{&quot;isTemplate&quot;:true,&quot;type&quot;:&quot;text&quot;}"/>
          <p:cNvSpPr txBox="1"/>
          <p:nvPr/>
        </p:nvSpPr>
        <p:spPr>
          <a:xfrm rot="0" flipH="0" flipV="0">
            <a:off x="914400" y="4324350"/>
            <a:ext cx="112776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575">
                <a:solidFill>
                  <a:srgbClr val="BBD3C9"/>
                </a:solidFill>
                <a:latin typeface="Microsoft YaHei"/>
                <a:ea typeface="Microsoft YaHei"/>
              </a:rPr>
              <a:t xml:space="preserve">Cp / Cpk —— </a:t>
            </a: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把</a:t>
            </a:r>
            <a:r>
              <a:rPr lang="en-US" sz="1575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波动</a:t>
            </a:r>
            <a:r>
              <a:rPr lang="en-US" sz="1575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和</a:t>
            </a:r>
            <a:r>
              <a:rPr lang="en-US" sz="1575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规格</a:t>
            </a:r>
            <a:r>
              <a:rPr lang="en-US" sz="1575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放到同一把尺子上量</a:t>
            </a:r>
            <a:endParaRPr/>
          </a:p>
        </p:txBody>
      </p:sp>
      <p:sp>
        <p:nvSpPr>
          <p:cNvPr id="427" name="" descr="{&quot;isTemplate&quot;:true,&quot;type&quot;:&quot;text&quot;}"/>
          <p:cNvSpPr txBox="1"/>
          <p:nvPr/>
        </p:nvSpPr>
        <p:spPr>
          <a:xfrm rot="0" flipH="0" flipV="0">
            <a:off x="914400" y="6124575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428" name="" descr="{&quot;isTemplate&quot;:true,&quot;type&quot;:&quot;text&quot;}"/>
          <p:cNvSpPr txBox="1"/>
          <p:nvPr/>
        </p:nvSpPr>
        <p:spPr>
          <a:xfrm rot="0" flipH="0" flipV="0">
            <a:off x="10868025" y="61245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27 / 77</a:t>
            </a:r>
            <a:endParaRPr/>
          </a:p>
        </p:txBody>
      </p:sp>
    </p:spTree>
  </p:cSld>
</p:sld>
</file>

<file path=ppt/slides/slide28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4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431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432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8768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过程能力：同一把尺子上的三种身材</a:t>
            </a:r>
            <a:endParaRPr/>
          </a:p>
        </p:txBody>
      </p:sp>
      <p:sp>
        <p:nvSpPr>
          <p:cNvPr id="433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434" name=""/>
          <p:cNvSpPr/>
          <p:nvPr/>
        </p:nvSpPr>
        <p:spPr>
          <a:xfrm rot="0" flipH="0" flipV="0">
            <a:off x="609600" y="1419225"/>
            <a:ext cx="6286500" cy="4591050"/>
          </a:xfrm>
          <a:prstGeom prst="roundRect">
            <a:avLst>
              <a:gd name="adj" fmla="val 290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43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57250" y="1666875"/>
            <a:ext cx="5791200" cy="4095750"/>
          </a:xfrm>
          <a:prstGeom prst="rect">
            <a:avLst/>
          </a:prstGeom>
          <a:ln/>
        </p:spPr>
      </p:pic>
      <p:sp>
        <p:nvSpPr>
          <p:cNvPr id="436" name="" descr="{&quot;isTemplate&quot;:true,&quot;type&quot;:&quot;text&quot;}"/>
          <p:cNvSpPr txBox="1"/>
          <p:nvPr/>
        </p:nvSpPr>
        <p:spPr>
          <a:xfrm rot="0" flipH="0" flipV="0">
            <a:off x="7200900" y="2114550"/>
            <a:ext cx="4381500" cy="7810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500">
                <a:solidFill>
                  <a:srgbClr val="1F2A26"/>
                </a:solidFill>
                <a:latin typeface="Microsoft YaHei"/>
                <a:ea typeface="Microsoft YaHei"/>
              </a:rPr>
              <a:t>过程能力回答一个问题：</a:t>
            </a:r>
            <a:r>
              <a:rPr lang="zh-CN" sz="1500" b="1">
                <a:solidFill>
                  <a:srgbClr val="2F5D50"/>
                </a:solidFill>
                <a:latin typeface="Microsoft YaHei"/>
                <a:ea typeface="Microsoft YaHei"/>
              </a:rPr>
              <a:t>在不挑不拣的正常生产里，有多大比例天然落在规格内？</a:t>
            </a:r>
            <a:endParaRPr/>
          </a:p>
        </p:txBody>
      </p:sp>
      <p:sp>
        <p:nvSpPr>
          <p:cNvPr id="437" name="" descr="{&quot;isTemplate&quot;:true,&quot;type&quot;:&quot;text&quot;}"/>
          <p:cNvSpPr txBox="1"/>
          <p:nvPr/>
        </p:nvSpPr>
        <p:spPr>
          <a:xfrm rot="0" flipH="0" flipV="0">
            <a:off x="7200900" y="3105150"/>
            <a:ext cx="43815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75">
                <a:solidFill>
                  <a:srgbClr val="4A5651"/>
                </a:solidFill>
                <a:latin typeface="Microsoft YaHei"/>
                <a:ea typeface="Microsoft YaHei"/>
              </a:rPr>
              <a:t>把过程的波动（</a:t>
            </a:r>
            <a:r>
              <a:rPr lang="en-US" sz="1275">
                <a:solidFill>
                  <a:srgbClr val="4A5651"/>
                </a:solidFill>
                <a:latin typeface="Microsoft YaHei"/>
                <a:ea typeface="Microsoft YaHei"/>
              </a:rPr>
              <a:t xml:space="preserve">6σ </a:t>
            </a:r>
            <a:r>
              <a:rPr lang="zh-CN" sz="1275">
                <a:solidFill>
                  <a:srgbClr val="4A5651"/>
                </a:solidFill>
                <a:latin typeface="Microsoft YaHei"/>
                <a:ea typeface="Microsoft YaHei"/>
              </a:rPr>
              <a:t>宽度）和客户的规格（公差带宽度）画在同一张图上比较，一眼就能看出</a:t>
            </a:r>
            <a:r>
              <a:rPr lang="en-US" sz="127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4A5651"/>
                </a:solidFill>
                <a:latin typeface="Microsoft YaHei"/>
                <a:ea typeface="Microsoft YaHei"/>
              </a:rPr>
              <a:t>挤不挤</a:t>
            </a:r>
            <a:r>
              <a:rPr lang="en-US" sz="127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38" name=""/>
          <p:cNvSpPr/>
          <p:nvPr/>
        </p:nvSpPr>
        <p:spPr>
          <a:xfrm rot="0" flipH="0" flipV="0">
            <a:off x="7200900" y="3981450"/>
            <a:ext cx="4381500" cy="1333500"/>
          </a:xfrm>
          <a:prstGeom prst="roundRect">
            <a:avLst>
              <a:gd name="adj" fmla="val 857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439" name="" descr="{&quot;isTemplate&quot;:true,&quot;type&quot;:&quot;text&quot;}"/>
          <p:cNvSpPr txBox="1"/>
          <p:nvPr/>
        </p:nvSpPr>
        <p:spPr>
          <a:xfrm rot="0" flipH="0" flipV="0">
            <a:off x="7410450" y="4191000"/>
            <a:ext cx="3962400" cy="914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三种身材对应三种动作：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上图必须先降波动（改工艺、修设备）；中图不能放松，一漂移就出界；下图才有资格谈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放宽抽检、降低成本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40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41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442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28 / 77</a:t>
            </a:r>
            <a:endParaRPr/>
          </a:p>
        </p:txBody>
      </p:sp>
    </p:spTree>
  </p:cSld>
</p:sld>
</file>

<file path=ppt/slides/slide29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4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445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446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0863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Cp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与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Cpk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：一个管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窄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，一个管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准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47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448" name=""/>
          <p:cNvSpPr/>
          <p:nvPr/>
        </p:nvSpPr>
        <p:spPr>
          <a:xfrm rot="0" flipH="0" flipV="0">
            <a:off x="609600" y="1143000"/>
            <a:ext cx="4572000" cy="5143500"/>
          </a:xfrm>
          <a:prstGeom prst="roundRect">
            <a:avLst>
              <a:gd name="adj" fmla="val 2917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449" name="" descr="{&quot;isTemplate&quot;:true,&quot;type&quot;:&quot;text&quot;}"/>
          <p:cNvSpPr txBox="1"/>
          <p:nvPr/>
        </p:nvSpPr>
        <p:spPr>
          <a:xfrm rot="0" flipH="0" flipV="0">
            <a:off x="876300" y="1409700"/>
            <a:ext cx="40386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Cp —— </a:t>
            </a:r>
            <a:r>
              <a:rPr lang="zh-CN" sz="1800" b="1">
                <a:solidFill>
                  <a:srgbClr val="2F5D50"/>
                </a:solidFill>
                <a:latin typeface="Microsoft YaHei"/>
                <a:ea typeface="Microsoft YaHei"/>
              </a:rPr>
              <a:t>只看波动（潜力）</a:t>
            </a:r>
            <a:endParaRPr/>
          </a:p>
        </p:txBody>
      </p:sp>
      <p:pic>
        <p:nvPicPr>
          <p:cNvPr id="450" name="" descr="C_p=\frac{USL-LSL}{6\sigma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76300" y="1838325"/>
            <a:ext cx="2095500" cy="419100"/>
          </a:xfrm>
          <a:prstGeom prst="rect"/>
          <a:ln/>
        </p:spPr>
      </p:pic>
      <p:sp>
        <p:nvSpPr>
          <p:cNvPr id="451" name="" descr="{&quot;isTemplate&quot;:true,&quot;type&quot;:&quot;text&quot;}"/>
          <p:cNvSpPr txBox="1"/>
          <p:nvPr/>
        </p:nvSpPr>
        <p:spPr>
          <a:xfrm rot="0" flipH="0" flipV="0">
            <a:off x="876300" y="2390775"/>
            <a:ext cx="4038600" cy="609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公差带能装下几个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 xml:space="preserve"> 6σ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。它假设中心完美对准规格中心，所以是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理论最好成绩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52" name="" descr="{&quot;isTemplate&quot;:true,&quot;type&quot;:&quot;text&quot;}"/>
          <p:cNvSpPr txBox="1"/>
          <p:nvPr/>
        </p:nvSpPr>
        <p:spPr>
          <a:xfrm rot="0" flipH="0" flipV="0">
            <a:off x="876300" y="3095625"/>
            <a:ext cx="40386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 xml:space="preserve">Cp </a:t>
            </a:r>
            <a:r>
              <a:rPr lang="zh-CN" sz="1125">
                <a:solidFill>
                  <a:srgbClr val="8A9992"/>
                </a:solidFill>
                <a:latin typeface="Microsoft YaHei"/>
                <a:ea typeface="Microsoft YaHei"/>
              </a:rPr>
              <a:t>大只说明</a:t>
            </a: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A9992"/>
                </a:solidFill>
                <a:latin typeface="Microsoft YaHei"/>
                <a:ea typeface="Microsoft YaHei"/>
              </a:rPr>
              <a:t>有潜力</a:t>
            </a: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A9992"/>
                </a:solidFill>
                <a:latin typeface="Microsoft YaHei"/>
                <a:ea typeface="Microsoft YaHei"/>
              </a:rPr>
              <a:t>，不代表现在做得好。</a:t>
            </a:r>
            <a:endParaRPr/>
          </a:p>
        </p:txBody>
      </p:sp>
      <p:sp>
        <p:nvSpPr>
          <p:cNvPr id="453" name=""/>
          <p:cNvSpPr/>
          <p:nvPr/>
        </p:nvSpPr>
        <p:spPr>
          <a:xfrm rot="0" flipH="0" flipV="0">
            <a:off x="876300" y="5400675"/>
            <a:ext cx="403860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454" name="" descr="{&quot;isTemplate&quot;:true,&quot;type&quot;:&quot;text&quot;}"/>
          <p:cNvSpPr txBox="1"/>
          <p:nvPr/>
        </p:nvSpPr>
        <p:spPr>
          <a:xfrm rot="0" flipH="0" flipV="0">
            <a:off x="1047750" y="5572125"/>
            <a:ext cx="36957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形象记法：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Cp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量的是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枪的散布圆有多大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，不管瞄哪里。</a:t>
            </a:r>
            <a:endParaRPr/>
          </a:p>
        </p:txBody>
      </p:sp>
      <p:sp>
        <p:nvSpPr>
          <p:cNvPr id="455" name=""/>
          <p:cNvSpPr/>
          <p:nvPr/>
        </p:nvSpPr>
        <p:spPr>
          <a:xfrm rot="0" flipH="0" flipV="0">
            <a:off x="5429250" y="1143000"/>
            <a:ext cx="615315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2F5D50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456" name="" descr="{&quot;isTemplate&quot;:true,&quot;type&quot;:&quot;text&quot;}"/>
          <p:cNvSpPr txBox="1"/>
          <p:nvPr/>
        </p:nvSpPr>
        <p:spPr>
          <a:xfrm rot="0" flipH="0" flipV="0">
            <a:off x="5695950" y="1409700"/>
            <a:ext cx="56197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Cpk —— </a:t>
            </a:r>
            <a:r>
              <a:rPr lang="zh-CN" sz="1800" b="1">
                <a:solidFill>
                  <a:srgbClr val="2F5D50"/>
                </a:solidFill>
                <a:latin typeface="Microsoft YaHei"/>
                <a:ea typeface="Microsoft YaHei"/>
              </a:rPr>
              <a:t>波动</a:t>
            </a:r>
            <a:r>
              <a:rPr lang="en-US" sz="18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800" b="1">
                <a:solidFill>
                  <a:srgbClr val="2F5D50"/>
                </a:solidFill>
                <a:latin typeface="Microsoft YaHei"/>
                <a:ea typeface="Microsoft YaHei"/>
              </a:rPr>
              <a:t>偏移（实力）</a:t>
            </a:r>
            <a:endParaRPr/>
          </a:p>
        </p:txBody>
      </p:sp>
      <p:pic>
        <p:nvPicPr>
          <p:cNvPr id="457" name="" descr="C_{pk}=\min\left(C_{pu},\,C_{pl}\right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695950" y="1838325"/>
            <a:ext cx="2266950" cy="266700"/>
          </a:xfrm>
          <a:prstGeom prst="rect"/>
          <a:ln/>
        </p:spPr>
      </p:pic>
      <p:pic>
        <p:nvPicPr>
          <p:cNvPr id="458" name="" descr="C_{pu}=\frac{USL-\mu}{3\sigma},\;\; C_{pl}=\frac{\mu-LSL}{3\sigma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191500" y="1838325"/>
            <a:ext cx="3124200" cy="352425"/>
          </a:xfrm>
          <a:prstGeom prst="rect"/>
          <a:ln/>
        </p:spPr>
      </p:pic>
      <p:sp>
        <p:nvSpPr>
          <p:cNvPr id="459" name="" descr="{&quot;isTemplate&quot;:true,&quot;type&quot;:&quot;text&quot;}"/>
          <p:cNvSpPr txBox="1"/>
          <p:nvPr/>
        </p:nvSpPr>
        <p:spPr>
          <a:xfrm rot="0" flipH="0" flipV="0">
            <a:off x="5695950" y="2343150"/>
            <a:ext cx="5619750" cy="609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取上下两侧中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更危险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的那一边来打分。中心一偏，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立刻小于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 xml:space="preserve"> Cp——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偏得越狠，掉得越多。</a:t>
            </a:r>
            <a:endParaRPr/>
          </a:p>
        </p:txBody>
      </p:sp>
      <p:sp>
        <p:nvSpPr>
          <p:cNvPr id="460" name=""/>
          <p:cNvSpPr/>
          <p:nvPr/>
        </p:nvSpPr>
        <p:spPr>
          <a:xfrm rot="0" flipH="0" flipV="0">
            <a:off x="5695950" y="3105150"/>
            <a:ext cx="5619750" cy="1162050"/>
          </a:xfrm>
          <a:prstGeom prst="roundRect">
            <a:avLst>
              <a:gd name="adj" fmla="val 8197"/>
            </a:avLst>
          </a:prstGeom>
          <a:solidFill>
            <a:srgbClr val="2F5D50">
              <a:alpha val="6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461" name="" descr="{&quot;isTemplate&quot;:true,&quot;type&quot;:&quot;text&quot;}"/>
          <p:cNvSpPr txBox="1"/>
          <p:nvPr/>
        </p:nvSpPr>
        <p:spPr>
          <a:xfrm rot="0" flipH="0" flipV="0">
            <a:off x="5848350" y="3257550"/>
            <a:ext cx="531495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算例：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膜厚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500±15nm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，实测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μ=504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，σ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=3.2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Cp = 30 ÷ (6×3.2) = 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1.56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，看着不错；但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Cpu = (515−504)/9.6 = 1.15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Cpl = (504−485)/9.6 = 1.98 → Cpk = </a:t>
            </a: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>1.15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。中心偏了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4nm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，能力就从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1.56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掉到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1.15——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这就是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只看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Cp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会误判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62" name=""/>
          <p:cNvSpPr/>
          <p:nvPr/>
        </p:nvSpPr>
        <p:spPr>
          <a:xfrm rot="0" flipH="0" flipV="0">
            <a:off x="5695950" y="5400675"/>
            <a:ext cx="5619750" cy="619125"/>
          </a:xfrm>
          <a:prstGeom prst="roundRect">
            <a:avLst>
              <a:gd name="adj" fmla="val 1538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463" name="" descr="{&quot;isTemplate&quot;:true,&quot;type&quot;:&quot;text&quot;}"/>
          <p:cNvSpPr txBox="1"/>
          <p:nvPr/>
        </p:nvSpPr>
        <p:spPr>
          <a:xfrm rot="0" flipH="0" flipV="0">
            <a:off x="5867400" y="5572125"/>
            <a:ext cx="52768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形象记法：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量的是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散布圆加上瞄准点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一起打分。客户只认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Cpk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，不认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Cp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464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465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466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29 / 77</a:t>
            </a:r>
            <a:endParaRPr/>
          </a:p>
        </p:txBody>
      </p:sp>
    </p:spTree>
  </p:cSld>
</p:sld>
</file>

<file path=ppt/slides/slide30.xml><?xml version="1.0" encoding="utf-8"?>
<p:sld xmlns:p="http://schemas.openxmlformats.org/presentationml/2006/main" xmlns:a="http://schemas.openxmlformats.org/drawingml/2006/main">
  <p:cSld>
    <p:spTree>
      <p:nvGrpSpPr>
        <p:cNvPr id="5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511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512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7815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Pp / Ppk vs Cp / Cpk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：短期与长期</a:t>
            </a:r>
            <a:endParaRPr/>
          </a:p>
        </p:txBody>
      </p:sp>
      <p:sp>
        <p:nvSpPr>
          <p:cNvPr id="513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514" name=""/>
          <p:cNvSpPr/>
          <p:nvPr/>
        </p:nvSpPr>
        <p:spPr>
          <a:xfrm rot="0" flipH="0" flipV="0">
            <a:off x="609600" y="1143000"/>
            <a:ext cx="4476750" cy="5143500"/>
          </a:xfrm>
          <a:prstGeom prst="roundRect">
            <a:avLst>
              <a:gd name="adj" fmla="val 297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515" name="" descr="{&quot;isTemplate&quot;:true,&quot;type&quot;:&quot;text&quot;}"/>
          <p:cNvSpPr txBox="1"/>
          <p:nvPr/>
        </p:nvSpPr>
        <p:spPr>
          <a:xfrm rot="0" flipH="0" flipV="0">
            <a:off x="895350" y="1428750"/>
            <a:ext cx="390525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Cp / Cpk —— </a:t>
            </a:r>
            <a:r>
              <a:rPr lang="zh-CN" sz="1725" b="1">
                <a:solidFill>
                  <a:srgbClr val="2F5D50"/>
                </a:solidFill>
                <a:latin typeface="Microsoft YaHei"/>
                <a:ea typeface="Microsoft YaHei"/>
              </a:rPr>
              <a:t>短期潜力</a:t>
            </a:r>
            <a:endParaRPr/>
          </a:p>
        </p:txBody>
      </p:sp>
      <p:sp>
        <p:nvSpPr>
          <p:cNvPr id="516" name="" descr="{&quot;isTemplate&quot;:true,&quot;type&quot;:&quot;text&quot;}"/>
          <p:cNvSpPr txBox="1"/>
          <p:nvPr/>
        </p:nvSpPr>
        <p:spPr>
          <a:xfrm rot="0" flipH="0" flipV="0">
            <a:off x="895350" y="1828800"/>
            <a:ext cx="39052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σ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</a:t>
            </a:r>
            <a:r>
              <a:rPr lang="en-US" sz="1125" b="1">
                <a:solidFill>
                  <a:srgbClr val="4A5651"/>
                </a:solidFill>
                <a:latin typeface="Microsoft YaHei"/>
                <a:ea typeface="Microsoft YaHei"/>
              </a:rPr>
              <a:t>R̄ / d2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估算，只含组内波动</a:t>
            </a:r>
            <a:endParaRPr/>
          </a:p>
        </p:txBody>
      </p:sp>
      <p:sp>
        <p:nvSpPr>
          <p:cNvPr id="517" name="" descr="{&quot;isTemplate&quot;:true,&quot;type&quot;:&quot;text&quot;}"/>
          <p:cNvSpPr txBox="1"/>
          <p:nvPr/>
        </p:nvSpPr>
        <p:spPr>
          <a:xfrm rot="0" flipH="0" flipV="0">
            <a:off x="895350" y="2219325"/>
            <a:ext cx="39052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数据来源：近期、连续、状态正常的子组</a:t>
            </a:r>
            <a:endParaRPr/>
          </a:p>
        </p:txBody>
      </p:sp>
      <p:sp>
        <p:nvSpPr>
          <p:cNvPr id="518" name="" descr="{&quot;isTemplate&quot;:true,&quot;type&quot;:&quot;text&quot;}"/>
          <p:cNvSpPr txBox="1"/>
          <p:nvPr/>
        </p:nvSpPr>
        <p:spPr>
          <a:xfrm rot="0" flipH="0" flipV="0">
            <a:off x="895350" y="2609850"/>
            <a:ext cx="39052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回答：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这台设备状态好时能做到多好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519" name="" descr="{&quot;isTemplate&quot;:true,&quot;type&quot;:&quot;text&quot;}"/>
          <p:cNvSpPr txBox="1"/>
          <p:nvPr/>
        </p:nvSpPr>
        <p:spPr>
          <a:xfrm rot="0" flipH="0" flipV="0">
            <a:off x="895350" y="3000375"/>
            <a:ext cx="39052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8A9992"/>
                </a:solidFill>
                <a:latin typeface="Microsoft YaHei"/>
                <a:ea typeface="Microsoft YaHei"/>
              </a:rPr>
              <a:t>适合评价设备本身的精度水平。</a:t>
            </a:r>
            <a:endParaRPr/>
          </a:p>
        </p:txBody>
      </p:sp>
      <p:sp>
        <p:nvSpPr>
          <p:cNvPr id="520" name=""/>
          <p:cNvSpPr/>
          <p:nvPr/>
        </p:nvSpPr>
        <p:spPr>
          <a:xfrm rot="0" flipH="0" flipV="0">
            <a:off x="895350" y="5105400"/>
            <a:ext cx="3905250" cy="895350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521" name="" descr="{&quot;isTemplate&quot;:true,&quot;type&quot;:&quot;text&quot;}"/>
          <p:cNvSpPr txBox="1"/>
          <p:nvPr/>
        </p:nvSpPr>
        <p:spPr>
          <a:xfrm rot="0" flipH="0" flipV="0">
            <a:off x="1066800" y="5276850"/>
            <a:ext cx="35623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Excel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sz="1125">
                <a:solidFill>
                  <a:srgbClr val="2F5D50"/>
                </a:solidFill>
                <a:latin typeface="Microsoft YaHei"/>
                <a:ea typeface="Microsoft YaHei"/>
              </a:rPr>
              <a:t>σ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within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= AVERAGE(R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列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) ÷ d2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d2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查系数表（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n=5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时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2.326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522" name=""/>
          <p:cNvSpPr/>
          <p:nvPr/>
        </p:nvSpPr>
        <p:spPr>
          <a:xfrm rot="0" flipH="0" flipV="0">
            <a:off x="5334000" y="1143000"/>
            <a:ext cx="624840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7FA99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523" name="" descr="{&quot;isTemplate&quot;:true,&quot;type&quot;:&quot;text&quot;}"/>
          <p:cNvSpPr txBox="1"/>
          <p:nvPr/>
        </p:nvSpPr>
        <p:spPr>
          <a:xfrm rot="0" flipH="0" flipV="0">
            <a:off x="5619750" y="1428750"/>
            <a:ext cx="56769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Pp / Ppk —— </a:t>
            </a:r>
            <a:r>
              <a:rPr lang="zh-CN" sz="1725" b="1">
                <a:solidFill>
                  <a:srgbClr val="2F5D50"/>
                </a:solidFill>
                <a:latin typeface="Microsoft YaHei"/>
                <a:ea typeface="Microsoft YaHei"/>
              </a:rPr>
              <a:t>长期表现</a:t>
            </a:r>
            <a:endParaRPr/>
          </a:p>
        </p:txBody>
      </p:sp>
      <p:sp>
        <p:nvSpPr>
          <p:cNvPr id="524" name="" descr="{&quot;isTemplate&quot;:true,&quot;type&quot;:&quot;text&quot;}"/>
          <p:cNvSpPr txBox="1"/>
          <p:nvPr/>
        </p:nvSpPr>
        <p:spPr>
          <a:xfrm rot="0" flipH="0" flipV="0">
            <a:off x="5619750" y="1828800"/>
            <a:ext cx="56769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σ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用全部数据的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</a:t>
            </a:r>
            <a:r>
              <a:rPr lang="en-US" sz="1125" b="1">
                <a:solidFill>
                  <a:srgbClr val="4A5651"/>
                </a:solidFill>
                <a:latin typeface="Microsoft YaHei"/>
                <a:ea typeface="Microsoft YaHei"/>
              </a:rPr>
              <a:t>STDEV.S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计算，含一切波动</a:t>
            </a:r>
            <a:endParaRPr/>
          </a:p>
        </p:txBody>
      </p:sp>
      <p:sp>
        <p:nvSpPr>
          <p:cNvPr id="525" name="" descr="{&quot;isTemplate&quot;:true,&quot;type&quot;:&quot;text&quot;}"/>
          <p:cNvSpPr txBox="1"/>
          <p:nvPr/>
        </p:nvSpPr>
        <p:spPr>
          <a:xfrm rot="0" flipH="0" flipV="0">
            <a:off x="5619750" y="2219325"/>
            <a:ext cx="56769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数据来源：覆盖换班、换靶、换料、季节的真实生产</a:t>
            </a:r>
            <a:endParaRPr/>
          </a:p>
        </p:txBody>
      </p:sp>
      <p:sp>
        <p:nvSpPr>
          <p:cNvPr id="526" name="" descr="{&quot;isTemplate&quot;:true,&quot;type&quot;:&quot;text&quot;}"/>
          <p:cNvSpPr txBox="1"/>
          <p:nvPr/>
        </p:nvSpPr>
        <p:spPr>
          <a:xfrm rot="0" flipH="0" flipV="0">
            <a:off x="5619750" y="2609850"/>
            <a:ext cx="56769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回答：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客户长期拿到的货到底是什么水平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527" name="" descr="{&quot;isTemplate&quot;:true,&quot;type&quot;:&quot;text&quot;}"/>
          <p:cNvSpPr txBox="1"/>
          <p:nvPr/>
        </p:nvSpPr>
        <p:spPr>
          <a:xfrm rot="0" flipH="0" flipV="0">
            <a:off x="5619750" y="3000375"/>
            <a:ext cx="56769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8A9992"/>
                </a:solidFill>
                <a:latin typeface="Microsoft YaHei"/>
                <a:ea typeface="Microsoft YaHei"/>
              </a:rPr>
              <a:t>适合对客户承诺质量、做</a:t>
            </a:r>
            <a:r>
              <a:rPr lang="en-US" sz="1125">
                <a:solidFill>
                  <a:srgbClr val="8A9992"/>
                </a:solidFill>
                <a:latin typeface="Microsoft YaHei"/>
                <a:ea typeface="Microsoft YaHei"/>
              </a:rPr>
              <a:t xml:space="preserve"> PPAP / </a:t>
            </a:r>
            <a:r>
              <a:rPr lang="zh-CN" sz="1125">
                <a:solidFill>
                  <a:srgbClr val="8A9992"/>
                </a:solidFill>
                <a:latin typeface="Microsoft YaHei"/>
                <a:ea typeface="Microsoft YaHei"/>
              </a:rPr>
              <a:t>年度评审。</a:t>
            </a:r>
            <a:endParaRPr/>
          </a:p>
        </p:txBody>
      </p:sp>
      <p:sp>
        <p:nvSpPr>
          <p:cNvPr id="528" name=""/>
          <p:cNvSpPr/>
          <p:nvPr/>
        </p:nvSpPr>
        <p:spPr>
          <a:xfrm rot="0" flipH="0" flipV="0">
            <a:off x="5619750" y="4333875"/>
            <a:ext cx="5676900" cy="914400"/>
          </a:xfrm>
          <a:prstGeom prst="roundRect">
            <a:avLst>
              <a:gd name="adj" fmla="val 10417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529" name="" descr="{&quot;isTemplate&quot;:true,&quot;type&quot;:&quot;text&quot;}"/>
          <p:cNvSpPr txBox="1"/>
          <p:nvPr/>
        </p:nvSpPr>
        <p:spPr>
          <a:xfrm rot="0" flipH="0" flipV="0">
            <a:off x="5791200" y="4505325"/>
            <a:ext cx="53340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健康度判据：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Ppk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应略低于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Cpk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（一般差距在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10%–20%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）。若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Ppk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掉到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的七成以下，说明过程里藏着大量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间歇性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特殊原因——设备本身没问题，管理有问题。</a:t>
            </a:r>
            <a:endParaRPr/>
          </a:p>
        </p:txBody>
      </p:sp>
      <p:sp>
        <p:nvSpPr>
          <p:cNvPr id="530" name=""/>
          <p:cNvSpPr/>
          <p:nvPr/>
        </p:nvSpPr>
        <p:spPr>
          <a:xfrm rot="0" flipH="0" flipV="0">
            <a:off x="5619750" y="5381625"/>
            <a:ext cx="5676900" cy="619125"/>
          </a:xfrm>
          <a:prstGeom prst="roundRect">
            <a:avLst>
              <a:gd name="adj" fmla="val 1538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531" name="" descr="{&quot;isTemplate&quot;:true,&quot;type&quot;:&quot;text&quot;}"/>
          <p:cNvSpPr txBox="1"/>
          <p:nvPr/>
        </p:nvSpPr>
        <p:spPr>
          <a:xfrm rot="0" flipH="0" flipV="0">
            <a:off x="5791200" y="5553075"/>
            <a:ext cx="53340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Excel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Ppk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直接用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STDEV.S(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全部数据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)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，公式形式与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相同，只换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σ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的算法。</a:t>
            </a:r>
            <a:endParaRPr/>
          </a:p>
        </p:txBody>
      </p:sp>
      <p:sp>
        <p:nvSpPr>
          <p:cNvPr id="532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533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534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31 / 77</a:t>
            </a:r>
            <a:endParaRPr/>
          </a:p>
        </p:txBody>
      </p:sp>
    </p:spTree>
  </p:cSld>
</p:sld>
</file>

<file path=ppt/slides/slide31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5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537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538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6292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Cpk ↔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不良率对照表：这三个数请背下来</a:t>
            </a:r>
            <a:endParaRPr/>
          </a:p>
        </p:txBody>
      </p:sp>
      <p:sp>
        <p:nvSpPr>
          <p:cNvPr id="539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graphicFrame>
        <p:nvGraphicFramePr>
          <p:cNvPr id="540" name=""/>
          <p:cNvGraphicFramePr/>
          <p:nvPr/>
        </p:nvGraphicFramePr>
        <p:xfrm rot="0" flipH="0" flipV="0">
          <a:off x="609600" y="1476375"/>
          <a:ext cx="5905500" cy="4476750"/>
        </p:xfrm>
        <a:graphic>
          <a:graphicData uri="http://schemas.openxmlformats.org/drawingml/2006/table">
            <a:tbl>
              <a:tblGrid>
                <a:gridCol w="635789">
                  <a:extLst>
                    <a:ext uri="{9D8B030D-6E8A-4147-A177-3AD203B41FA5}">
                      <a16:colId val="1"/>
                    </a:ext>
                  </a:extLst>
                </a:gridCol>
                <a:gridCol w="1430525">
                  <a:extLst>
                    <a:ext uri="{9D8B030D-6E8A-4147-A177-3AD203B41FA5}">
                      <a16:colId val="2"/>
                    </a:ext>
                  </a:extLst>
                </a:gridCol>
                <a:gridCol w="2102994">
                  <a:extLst>
                    <a:ext uri="{9D8B030D-6E8A-4147-A177-3AD203B41FA5}">
                      <a16:colId val="3"/>
                    </a:ext>
                  </a:extLst>
                </a:gridCol>
                <a:gridCol w="1736193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Cpk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对应 σ 水平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超差概率（单侧）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每百万片 PPM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0.67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2.28%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22,750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0.135%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1,350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1.33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4σ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0.0032%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31.7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1.67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≈0.00003%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0.29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十亿分之一级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20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0.001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</a:tbl>
          </a:graphicData>
        </a:graphic>
      </p:graphicFrame>
      <p:sp>
        <p:nvSpPr>
          <p:cNvPr id="541" name="" descr="{&quot;isTemplate&quot;:true,&quot;type&quot;:&quot;text&quot;}"/>
          <p:cNvSpPr txBox="1"/>
          <p:nvPr/>
        </p:nvSpPr>
        <p:spPr>
          <a:xfrm rot="0" flipH="0" flipV="0">
            <a:off x="6896100" y="1657350"/>
            <a:ext cx="4686300" cy="12382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8100" b="1">
                <a:solidFill>
                  <a:srgbClr val="C96A3B"/>
                </a:solidFill>
                <a:latin typeface="Microsoft YaHei"/>
                <a:ea typeface="Microsoft YaHei"/>
              </a:rPr>
              <a:t>1.33</a:t>
            </a:r>
            <a:endParaRPr/>
          </a:p>
        </p:txBody>
      </p:sp>
      <p:sp>
        <p:nvSpPr>
          <p:cNvPr id="542" name=""/>
          <p:cNvSpPr/>
          <p:nvPr/>
        </p:nvSpPr>
        <p:spPr>
          <a:xfrm rot="0" flipH="0" flipV="0">
            <a:off x="6896100" y="3105150"/>
            <a:ext cx="800100" cy="57150"/>
          </a:xfrm>
          <a:prstGeom prst="roundRect">
            <a:avLst>
              <a:gd name="adj" fmla="val 50000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543" name="" descr="{&quot;isTemplate&quot;:true,&quot;type&quot;:&quot;text&quot;}"/>
          <p:cNvSpPr txBox="1"/>
          <p:nvPr/>
        </p:nvSpPr>
        <p:spPr>
          <a:xfrm rot="0" flipH="0" flipV="0">
            <a:off x="6896100" y="3409950"/>
            <a:ext cx="4686300" cy="1133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500">
                <a:solidFill>
                  <a:srgbClr val="1F2A26"/>
                </a:solidFill>
                <a:latin typeface="Microsoft YaHei"/>
                <a:ea typeface="Microsoft YaHei"/>
              </a:rPr>
              <a:t>绝大多数客户的准入门槛。</a:t>
            </a:r>
            <a:r>
              <a:rPr lang="en-US" sz="15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从</a:t>
            </a:r>
            <a:r>
              <a:rPr lang="en-US" sz="15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1.00 </a:t>
            </a: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到</a:t>
            </a:r>
            <a:r>
              <a:rPr lang="en-US" sz="15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1.33</a:t>
            </a:r>
            <a:r>
              <a:rPr lang="zh-CN" sz="1500" b="1">
                <a:solidFill>
                  <a:srgbClr val="1F2A26"/>
                </a:solidFill>
                <a:latin typeface="Microsoft YaHei"/>
                <a:ea typeface="Microsoft YaHei"/>
              </a:rPr>
              <a:t>，不良率直接降一个数量级</a:t>
            </a:r>
            <a:r>
              <a:rPr lang="zh-CN" sz="1500">
                <a:solidFill>
                  <a:srgbClr val="1F2A26"/>
                </a:solidFill>
                <a:latin typeface="Microsoft YaHei"/>
                <a:ea typeface="Microsoft YaHei"/>
              </a:rPr>
              <a:t>（</a:t>
            </a:r>
            <a:r>
              <a:rPr lang="en-US" sz="1500">
                <a:solidFill>
                  <a:srgbClr val="1F2A26"/>
                </a:solidFill>
                <a:latin typeface="Microsoft YaHei"/>
                <a:ea typeface="Microsoft YaHei"/>
              </a:rPr>
              <a:t>1350 → 31.7 PPM</a:t>
            </a:r>
            <a:r>
              <a:rPr lang="zh-CN" sz="1500">
                <a:solidFill>
                  <a:srgbClr val="1F2A26"/>
                </a:solidFill>
                <a:latin typeface="Microsoft YaHei"/>
                <a:ea typeface="Microsoft YaHei"/>
              </a:rPr>
              <a:t>）——这就是全行业死磕</a:t>
            </a:r>
            <a:r>
              <a:rPr lang="en-US" sz="1500">
                <a:solidFill>
                  <a:srgbClr val="1F2A26"/>
                </a:solidFill>
                <a:latin typeface="Microsoft YaHei"/>
                <a:ea typeface="Microsoft YaHei"/>
              </a:rPr>
              <a:t xml:space="preserve"> 1.33 </a:t>
            </a:r>
            <a:r>
              <a:rPr lang="zh-CN" sz="1500">
                <a:solidFill>
                  <a:srgbClr val="1F2A26"/>
                </a:solidFill>
                <a:latin typeface="Microsoft YaHei"/>
                <a:ea typeface="Microsoft YaHei"/>
              </a:rPr>
              <a:t>的原因。</a:t>
            </a:r>
            <a:endParaRPr/>
          </a:p>
        </p:txBody>
      </p:sp>
      <p:sp>
        <p:nvSpPr>
          <p:cNvPr id="544" name=""/>
          <p:cNvSpPr/>
          <p:nvPr/>
        </p:nvSpPr>
        <p:spPr>
          <a:xfrm rot="0" flipH="0" flipV="0">
            <a:off x="6896100" y="4791075"/>
            <a:ext cx="4686300" cy="990600"/>
          </a:xfrm>
          <a:prstGeom prst="roundRect">
            <a:avLst>
              <a:gd name="adj" fmla="val 11538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545" name="" descr="{&quot;isTemplate&quot;:true,&quot;type&quot;:&quot;text&quot;}"/>
          <p:cNvSpPr txBox="1"/>
          <p:nvPr/>
        </p:nvSpPr>
        <p:spPr>
          <a:xfrm rot="0" flipH="0" flipV="0">
            <a:off x="7105650" y="5000625"/>
            <a:ext cx="42672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用法：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客户问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你们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多少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，顺手就能换算成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每百万片不良约多少片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，把统计语言翻译成生意语言。</a:t>
            </a:r>
            <a:endParaRPr/>
          </a:p>
        </p:txBody>
      </p:sp>
      <p:sp>
        <p:nvSpPr>
          <p:cNvPr id="546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547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3505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单侧概率，假设分布近似正态</a:t>
            </a:r>
            <a:endParaRPr/>
          </a:p>
        </p:txBody>
      </p:sp>
      <p:sp>
        <p:nvSpPr>
          <p:cNvPr id="548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32 / 77</a:t>
            </a:r>
            <a:endParaRPr/>
          </a:p>
        </p:txBody>
      </p:sp>
    </p:spTree>
  </p:cSld>
</p:sld>
</file>

<file path=ppt/slides/slide32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5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551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552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4099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等级划分与对应策略</a:t>
            </a:r>
            <a:endParaRPr/>
          </a:p>
        </p:txBody>
      </p:sp>
      <p:sp>
        <p:nvSpPr>
          <p:cNvPr id="553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graphicFrame>
        <p:nvGraphicFramePr>
          <p:cNvPr id="554" name=""/>
          <p:cNvGraphicFramePr/>
          <p:nvPr/>
        </p:nvGraphicFramePr>
        <p:xfrm rot="0" flipH="0" flipV="0">
          <a:off x="609600" y="1143000"/>
          <a:ext cx="6286500" cy="4476750"/>
        </p:xfrm>
        <a:graphic>
          <a:graphicData uri="http://schemas.openxmlformats.org/drawingml/2006/table">
            <a:tbl>
              <a:tblGrid>
                <a:gridCol w="1121560">
                  <a:extLst>
                    <a:ext uri="{9D8B030D-6E8A-4147-A177-3AD203B41FA5}">
                      <a16:colId val="1"/>
                    </a:ext>
                  </a:extLst>
                </a:gridCol>
                <a:gridCol w="911922">
                  <a:extLst>
                    <a:ext uri="{9D8B030D-6E8A-4147-A177-3AD203B41FA5}">
                      <a16:colId val="2"/>
                    </a:ext>
                  </a:extLst>
                </a:gridCol>
                <a:gridCol w="4253018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Cpk 区间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等级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必须采取的行动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&lt; 1.00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不可接受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100% 全检兜底 + 成立专项整改，限制批量放行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96A3B">
                        <a:alpha val="8000"/>
                      </a:srgbClr>
                    </a:solidFill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1.00 – 1.33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勉强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加严抽样频率，启动降波动项目，纳入月度跟踪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1.33 – 1.67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可接受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按常规频次监控，维持现状，重点防中心漂移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1.67 – 2.00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优秀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可评估放宽抽样频次，释放检验资源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≥ 2.00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世界级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规格可能过松，可与设计端协商收紧规格或降本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</a:tbl>
          </a:graphicData>
        </a:graphic>
      </p:graphicFrame>
      <p:sp>
        <p:nvSpPr>
          <p:cNvPr id="555" name=""/>
          <p:cNvSpPr/>
          <p:nvPr/>
        </p:nvSpPr>
        <p:spPr>
          <a:xfrm rot="0" flipH="0" flipV="0">
            <a:off x="7143750" y="1143000"/>
            <a:ext cx="4438650" cy="2066925"/>
          </a:xfrm>
          <a:prstGeom prst="roundRect">
            <a:avLst>
              <a:gd name="adj" fmla="val 553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556" name="" descr="{&quot;isTemplate&quot;:true,&quot;type&quot;:&quot;text&quot;}"/>
          <p:cNvSpPr txBox="1"/>
          <p:nvPr/>
        </p:nvSpPr>
        <p:spPr>
          <a:xfrm rot="0" flipH="0" flipV="0">
            <a:off x="7391400" y="1390650"/>
            <a:ext cx="39433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两个容易忽略的点</a:t>
            </a:r>
            <a:endParaRPr/>
          </a:p>
        </p:txBody>
      </p:sp>
      <p:sp>
        <p:nvSpPr>
          <p:cNvPr id="557" name="" descr="{&quot;isTemplate&quot;:true,&quot;type&quot;:&quot;text&quot;}"/>
          <p:cNvSpPr txBox="1"/>
          <p:nvPr/>
        </p:nvSpPr>
        <p:spPr>
          <a:xfrm rot="0" flipH="0" flipV="0">
            <a:off x="7391400" y="1704975"/>
            <a:ext cx="39433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Cpk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必须建立在过程受控的前提下。控制图还在报警时算出来的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没有意义——先让过程稳下来。</a:t>
            </a:r>
            <a:endParaRPr/>
          </a:p>
        </p:txBody>
      </p:sp>
      <p:sp>
        <p:nvSpPr>
          <p:cNvPr id="558" name="" descr="{&quot;isTemplate&quot;:true,&quot;type&quot;:&quot;text&quot;}"/>
          <p:cNvSpPr txBox="1"/>
          <p:nvPr/>
        </p:nvSpPr>
        <p:spPr>
          <a:xfrm rot="0" flipH="0" flipV="0">
            <a:off x="7391400" y="2390775"/>
            <a:ext cx="39433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不同客户门槛不同：有的要求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1.33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，汽车行业常要求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1.67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。报价和排产前先确认目标等级。</a:t>
            </a:r>
            <a:endParaRPr/>
          </a:p>
        </p:txBody>
      </p:sp>
      <p:sp>
        <p:nvSpPr>
          <p:cNvPr id="559" name=""/>
          <p:cNvSpPr/>
          <p:nvPr/>
        </p:nvSpPr>
        <p:spPr>
          <a:xfrm rot="0" flipH="0" flipV="0">
            <a:off x="7143750" y="4876800"/>
            <a:ext cx="4438650" cy="1409700"/>
          </a:xfrm>
          <a:prstGeom prst="roundRect">
            <a:avLst>
              <a:gd name="adj" fmla="val 8108"/>
            </a:avLst>
          </a:prstGeom>
          <a:solidFill>
            <a:srgbClr val="2F5D50">
              <a:alpha val="6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560" name="" descr="{&quot;isTemplate&quot;:true,&quot;type&quot;:&quot;text&quot;}"/>
          <p:cNvSpPr txBox="1"/>
          <p:nvPr/>
        </p:nvSpPr>
        <p:spPr>
          <a:xfrm rot="0" flipH="0" flipV="0">
            <a:off x="7391400" y="5124450"/>
            <a:ext cx="3943350" cy="914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管理启示：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别把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 xml:space="preserve"> 1.33 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当终点。达到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 xml:space="preserve"> 1.33 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之后，继续降波动的边际成本会上升，但客户投诉、挑选、返工的成本会加速下降——账要算总账。</a:t>
            </a:r>
            <a:endParaRPr/>
          </a:p>
        </p:txBody>
      </p:sp>
      <p:sp>
        <p:nvSpPr>
          <p:cNvPr id="561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562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563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33 / 77</a:t>
            </a:r>
            <a:endParaRPr/>
          </a:p>
        </p:txBody>
      </p:sp>
    </p:spTree>
  </p:cSld>
</p:sld>
</file>

<file path=ppt/slides/slide33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5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566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567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9339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Ca / Cp / Cpk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：三者关系与互相换算</a:t>
            </a:r>
            <a:endParaRPr/>
          </a:p>
        </p:txBody>
      </p:sp>
      <p:sp>
        <p:nvSpPr>
          <p:cNvPr id="568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569" name=""/>
          <p:cNvSpPr/>
          <p:nvPr/>
        </p:nvSpPr>
        <p:spPr>
          <a:xfrm rot="0" flipH="0" flipV="0">
            <a:off x="609600" y="1143000"/>
            <a:ext cx="4762500" cy="5143500"/>
          </a:xfrm>
          <a:prstGeom prst="roundRect">
            <a:avLst>
              <a:gd name="adj" fmla="val 280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570" name="" descr="{&quot;isTemplate&quot;:true,&quot;type&quot;:&quot;text&quot;}"/>
          <p:cNvSpPr txBox="1"/>
          <p:nvPr/>
        </p:nvSpPr>
        <p:spPr>
          <a:xfrm rot="0" flipH="0" flipV="0">
            <a:off x="895350" y="1428750"/>
            <a:ext cx="4191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2F5D50"/>
                </a:solidFill>
                <a:latin typeface="Microsoft YaHei"/>
                <a:ea typeface="Microsoft YaHei"/>
              </a:rPr>
              <a:t>两个公式讲清三者关系</a:t>
            </a:r>
            <a:endParaRPr/>
          </a:p>
        </p:txBody>
      </p:sp>
      <p:sp>
        <p:nvSpPr>
          <p:cNvPr id="571" name=""/>
          <p:cNvSpPr/>
          <p:nvPr/>
        </p:nvSpPr>
        <p:spPr>
          <a:xfrm rot="0" flipH="0" flipV="0">
            <a:off x="895350" y="1847850"/>
            <a:ext cx="4191000" cy="1133475"/>
          </a:xfrm>
          <a:prstGeom prst="roundRect">
            <a:avLst>
              <a:gd name="adj" fmla="val 8403"/>
            </a:avLst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572" name="" descr="C_a=\frac{\mu-M}{T/2}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1066800" y="2019300"/>
            <a:ext cx="1619250" cy="533400"/>
          </a:xfrm>
          <a:prstGeom prst="rect"/>
          <a:ln/>
        </p:spPr>
      </p:pic>
      <p:sp>
        <p:nvSpPr>
          <p:cNvPr id="573" name="" descr="{&quot;isTemplate&quot;:true,&quot;type&quot;:&quot;text&quot;}"/>
          <p:cNvSpPr txBox="1"/>
          <p:nvPr/>
        </p:nvSpPr>
        <p:spPr>
          <a:xfrm rot="0" flipH="0" flipV="0">
            <a:off x="1066800" y="2647950"/>
            <a:ext cx="3848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6B7A74"/>
                </a:solidFill>
                <a:latin typeface="Microsoft YaHei"/>
                <a:ea typeface="Microsoft YaHei"/>
              </a:rPr>
              <a:t xml:space="preserve">M = </a:t>
            </a:r>
            <a:r>
              <a:rPr lang="zh-CN" sz="1050">
                <a:solidFill>
                  <a:srgbClr val="6B7A74"/>
                </a:solidFill>
                <a:latin typeface="Microsoft YaHei"/>
                <a:ea typeface="Microsoft YaHei"/>
              </a:rPr>
              <a:t>规格中心，</a:t>
            </a:r>
            <a:r>
              <a:rPr lang="en-US" sz="1050">
                <a:solidFill>
                  <a:srgbClr val="6B7A74"/>
                </a:solidFill>
                <a:latin typeface="Microsoft YaHei"/>
                <a:ea typeface="Microsoft YaHei"/>
              </a:rPr>
              <a:t xml:space="preserve">T = </a:t>
            </a:r>
            <a:r>
              <a:rPr lang="zh-CN" sz="1050">
                <a:solidFill>
                  <a:srgbClr val="6B7A74"/>
                </a:solidFill>
                <a:latin typeface="Microsoft YaHei"/>
                <a:ea typeface="Microsoft YaHei"/>
              </a:rPr>
              <a:t>公差带。</a:t>
            </a:r>
            <a:r>
              <a:rPr lang="en-US" sz="1050">
                <a:solidFill>
                  <a:srgbClr val="6B7A74"/>
                </a:solidFill>
                <a:latin typeface="Microsoft YaHei"/>
                <a:ea typeface="Microsoft YaHei"/>
              </a:rPr>
              <a:t xml:space="preserve">Ca </a:t>
            </a:r>
            <a:r>
              <a:rPr lang="zh-CN" sz="1050">
                <a:solidFill>
                  <a:srgbClr val="6B7A74"/>
                </a:solidFill>
                <a:latin typeface="Microsoft YaHei"/>
                <a:ea typeface="Microsoft YaHei"/>
              </a:rPr>
              <a:t>越接近</a:t>
            </a:r>
            <a:r>
              <a:rPr lang="en-US" sz="1050">
                <a:solidFill>
                  <a:srgbClr val="6B7A74"/>
                </a:solidFill>
                <a:latin typeface="Microsoft YaHei"/>
                <a:ea typeface="Microsoft YaHei"/>
              </a:rPr>
              <a:t xml:space="preserve"> 0</a:t>
            </a:r>
            <a:r>
              <a:rPr lang="zh-CN" sz="1050">
                <a:solidFill>
                  <a:srgbClr val="6B7A74"/>
                </a:solidFill>
                <a:latin typeface="Microsoft YaHei"/>
                <a:ea typeface="Microsoft YaHei"/>
              </a:rPr>
              <a:t>，过程瞄得越准。</a:t>
            </a:r>
            <a:endParaRPr/>
          </a:p>
        </p:txBody>
      </p:sp>
      <p:sp>
        <p:nvSpPr>
          <p:cNvPr id="574" name=""/>
          <p:cNvSpPr/>
          <p:nvPr/>
        </p:nvSpPr>
        <p:spPr>
          <a:xfrm rot="0" flipH="0" flipV="0">
            <a:off x="895350" y="3190875"/>
            <a:ext cx="4191000" cy="866775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575" name="" descr="C_{pk}=C_p\times(1-|C_a|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1066800" y="3362325"/>
            <a:ext cx="2381250" cy="266700"/>
          </a:xfrm>
          <a:prstGeom prst="rect"/>
          <a:ln/>
        </p:spPr>
      </p:pic>
      <p:sp>
        <p:nvSpPr>
          <p:cNvPr id="576" name="" descr="{&quot;isTemplate&quot;:true,&quot;type&quot;:&quot;text&quot;}"/>
          <p:cNvSpPr txBox="1"/>
          <p:nvPr/>
        </p:nvSpPr>
        <p:spPr>
          <a:xfrm rot="0" flipH="0" flipV="0">
            <a:off x="1066800" y="3724275"/>
            <a:ext cx="3848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6B7A74"/>
                </a:solidFill>
                <a:latin typeface="Microsoft YaHei"/>
                <a:ea typeface="Microsoft YaHei"/>
              </a:rPr>
              <a:t xml:space="preserve">Cpk = </a:t>
            </a:r>
            <a:r>
              <a:rPr lang="zh-CN" sz="1050">
                <a:solidFill>
                  <a:srgbClr val="6B7A74"/>
                </a:solidFill>
                <a:latin typeface="Microsoft YaHei"/>
                <a:ea typeface="Microsoft YaHei"/>
              </a:rPr>
              <a:t>潜力</a:t>
            </a:r>
            <a:r>
              <a:rPr lang="en-US" sz="1050">
                <a:solidFill>
                  <a:srgbClr val="6B7A74"/>
                </a:solidFill>
                <a:latin typeface="Microsoft YaHei"/>
                <a:ea typeface="Microsoft YaHei"/>
              </a:rPr>
              <a:t xml:space="preserve"> × </a:t>
            </a:r>
            <a:r>
              <a:rPr lang="zh-CN" sz="1050">
                <a:solidFill>
                  <a:srgbClr val="6B7A74"/>
                </a:solidFill>
                <a:latin typeface="Microsoft YaHei"/>
                <a:ea typeface="Microsoft YaHei"/>
              </a:rPr>
              <a:t>准度折扣。偏移越大，折扣越狠。</a:t>
            </a:r>
            <a:endParaRPr/>
          </a:p>
        </p:txBody>
      </p:sp>
      <p:sp>
        <p:nvSpPr>
          <p:cNvPr id="577" name=""/>
          <p:cNvSpPr/>
          <p:nvPr/>
        </p:nvSpPr>
        <p:spPr>
          <a:xfrm rot="0" flipH="0" flipV="0">
            <a:off x="895350" y="5181600"/>
            <a:ext cx="4191000" cy="819150"/>
          </a:xfrm>
          <a:prstGeom prst="roundRect">
            <a:avLst>
              <a:gd name="adj" fmla="val 11628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578" name="" descr="{&quot;isTemplate&quot;:true,&quot;type&quot;:&quot;text&quot;}"/>
          <p:cNvSpPr txBox="1"/>
          <p:nvPr/>
        </p:nvSpPr>
        <p:spPr>
          <a:xfrm rot="0" flipH="0" flipV="0">
            <a:off x="1047750" y="5334000"/>
            <a:ext cx="388620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现场速判：拿到报告先看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Ca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。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|Ca|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超过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0.1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就该先调中心，别急着降波动。</a:t>
            </a:r>
            <a:endParaRPr/>
          </a:p>
        </p:txBody>
      </p:sp>
      <p:sp>
        <p:nvSpPr>
          <p:cNvPr id="579" name=""/>
          <p:cNvSpPr/>
          <p:nvPr/>
        </p:nvSpPr>
        <p:spPr>
          <a:xfrm rot="0" flipH="0" flipV="0">
            <a:off x="5619750" y="1143000"/>
            <a:ext cx="5962650" cy="1905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580" name="" descr="{&quot;isTemplate&quot;:true,&quot;type&quot;:&quot;text&quot;}"/>
          <p:cNvSpPr txBox="1"/>
          <p:nvPr/>
        </p:nvSpPr>
        <p:spPr>
          <a:xfrm rot="0" flipH="0" flipV="0">
            <a:off x="5867400" y="1390650"/>
            <a:ext cx="54673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用上一页的算例走一遍</a:t>
            </a:r>
            <a:endParaRPr/>
          </a:p>
        </p:txBody>
      </p:sp>
      <p:sp>
        <p:nvSpPr>
          <p:cNvPr id="581" name="" descr="{&quot;isTemplate&quot;:true,&quot;type&quot;:&quot;text&quot;}"/>
          <p:cNvSpPr txBox="1"/>
          <p:nvPr/>
        </p:nvSpPr>
        <p:spPr>
          <a:xfrm rot="0" flipH="0" flipV="0">
            <a:off x="5867400" y="1743075"/>
            <a:ext cx="5467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膜厚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500±15nm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=504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，σ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=3.2 → Cp = 1.56</a:t>
            </a:r>
            <a:endParaRPr/>
          </a:p>
        </p:txBody>
      </p:sp>
      <p:sp>
        <p:nvSpPr>
          <p:cNvPr id="582" name="" descr="{&quot;isTemplate&quot;:true,&quot;type&quot;:&quot;text&quot;}"/>
          <p:cNvSpPr txBox="1"/>
          <p:nvPr/>
        </p:nvSpPr>
        <p:spPr>
          <a:xfrm rot="0" flipH="0" flipV="0">
            <a:off x="5867400" y="2133600"/>
            <a:ext cx="5467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Ca = (504 − 500) ÷ 15 = </a:t>
            </a: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>0.267</a:t>
            </a:r>
            <a:endParaRPr/>
          </a:p>
        </p:txBody>
      </p:sp>
      <p:sp>
        <p:nvSpPr>
          <p:cNvPr id="583" name="" descr="{&quot;isTemplate&quot;:true,&quot;type&quot;:&quot;text&quot;}"/>
          <p:cNvSpPr txBox="1"/>
          <p:nvPr/>
        </p:nvSpPr>
        <p:spPr>
          <a:xfrm rot="0" flipH="0" flipV="0">
            <a:off x="5867400" y="2524125"/>
            <a:ext cx="5467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Cpk = 1.56 × (1 − 0.267) = 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1.14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（与直接法算出的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1.15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一致，尾数差为四舍五入）</a:t>
            </a:r>
            <a:endParaRPr/>
          </a:p>
        </p:txBody>
      </p:sp>
      <p:sp>
        <p:nvSpPr>
          <p:cNvPr id="584" name=""/>
          <p:cNvSpPr/>
          <p:nvPr/>
        </p:nvSpPr>
        <p:spPr>
          <a:xfrm rot="0" flipH="0" flipV="0">
            <a:off x="5619750" y="4714875"/>
            <a:ext cx="5962650" cy="1571625"/>
          </a:xfrm>
          <a:prstGeom prst="roundRect">
            <a:avLst>
              <a:gd name="adj" fmla="val 727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585" name="" descr="{&quot;isTemplate&quot;:true,&quot;type&quot;:&quot;text&quot;}"/>
          <p:cNvSpPr txBox="1"/>
          <p:nvPr/>
        </p:nvSpPr>
        <p:spPr>
          <a:xfrm rot="0" flipH="0" flipV="0">
            <a:off x="5867400" y="4962525"/>
            <a:ext cx="54673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三个数对应的三个动作</a:t>
            </a:r>
            <a:endParaRPr/>
          </a:p>
        </p:txBody>
      </p:sp>
      <p:sp>
        <p:nvSpPr>
          <p:cNvPr id="586" name=""/>
          <p:cNvSpPr/>
          <p:nvPr/>
        </p:nvSpPr>
        <p:spPr>
          <a:xfrm rot="0" flipH="0" flipV="0">
            <a:off x="5867400" y="5305425"/>
            <a:ext cx="914400" cy="161925"/>
          </a:xfrm>
          <a:prstGeom prst="roundRect">
            <a:avLst>
              <a:gd name="adj" fmla="val 35294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587" name="" descr="{&quot;isTemplate&quot;:true,&quot;type&quot;:&quot;text&quot;}"/>
          <p:cNvSpPr txBox="1"/>
          <p:nvPr/>
        </p:nvSpPr>
        <p:spPr>
          <a:xfrm rot="0" flipH="0" flipV="0">
            <a:off x="6153150" y="5305425"/>
            <a:ext cx="3429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Ca 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大</a:t>
            </a:r>
            <a:endParaRPr/>
          </a:p>
        </p:txBody>
      </p:sp>
      <p:sp>
        <p:nvSpPr>
          <p:cNvPr id="588" name="" descr="{&quot;isTemplate&quot;:true,&quot;type&quot;:&quot;text&quot;}"/>
          <p:cNvSpPr txBox="1"/>
          <p:nvPr/>
        </p:nvSpPr>
        <p:spPr>
          <a:xfrm rot="0" flipH="0" flipV="0">
            <a:off x="6896100" y="5295900"/>
            <a:ext cx="4438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调中心：改设定值、修参数偏置，见效最快、几乎零成本</a:t>
            </a:r>
            <a:endParaRPr/>
          </a:p>
        </p:txBody>
      </p:sp>
      <p:sp>
        <p:nvSpPr>
          <p:cNvPr id="589" name=""/>
          <p:cNvSpPr/>
          <p:nvPr/>
        </p:nvSpPr>
        <p:spPr>
          <a:xfrm rot="0" flipH="0" flipV="0">
            <a:off x="5867400" y="5591175"/>
            <a:ext cx="914400" cy="161925"/>
          </a:xfrm>
          <a:prstGeom prst="roundRect">
            <a:avLst>
              <a:gd name="adj" fmla="val 35294"/>
            </a:avLst>
          </a:prstGeom>
          <a:solidFill>
            <a:srgbClr val="7FA99B"/>
          </a:solidFill>
          <a:ln/>
        </p:spPr>
        <p:txBody>
          <a:bodyPr/>
          <a:p>
            <a:pPr/>
            <a:endParaRPr/>
          </a:p>
        </p:txBody>
      </p:sp>
      <p:sp>
        <p:nvSpPr>
          <p:cNvPr id="590" name="" descr="{&quot;isTemplate&quot;:true,&quot;type&quot;:&quot;text&quot;}"/>
          <p:cNvSpPr txBox="1"/>
          <p:nvPr/>
        </p:nvSpPr>
        <p:spPr>
          <a:xfrm rot="0" flipH="0" flipV="0">
            <a:off x="6153150" y="5591175"/>
            <a:ext cx="3524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Cp 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小</a:t>
            </a:r>
            <a:endParaRPr/>
          </a:p>
        </p:txBody>
      </p:sp>
      <p:sp>
        <p:nvSpPr>
          <p:cNvPr id="591" name="" descr="{&quot;isTemplate&quot;:true,&quot;type&quot;:&quot;text&quot;}"/>
          <p:cNvSpPr txBox="1"/>
          <p:nvPr/>
        </p:nvSpPr>
        <p:spPr>
          <a:xfrm rot="0" flipH="0" flipV="0">
            <a:off x="6896100" y="5581650"/>
            <a:ext cx="4438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降波动：动工艺、修设备、换材料，投入大但治本</a:t>
            </a:r>
            <a:endParaRPr/>
          </a:p>
        </p:txBody>
      </p:sp>
      <p:sp>
        <p:nvSpPr>
          <p:cNvPr id="592" name=""/>
          <p:cNvSpPr/>
          <p:nvPr/>
        </p:nvSpPr>
        <p:spPr>
          <a:xfrm rot="0" flipH="0" flipV="0">
            <a:off x="5867400" y="5876925"/>
            <a:ext cx="914400" cy="161925"/>
          </a:xfrm>
          <a:prstGeom prst="roundRect">
            <a:avLst>
              <a:gd name="adj" fmla="val 35294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593" name="" descr="{&quot;isTemplate&quot;:true,&quot;type&quot;:&quot;text&quot;}"/>
          <p:cNvSpPr txBox="1"/>
          <p:nvPr/>
        </p:nvSpPr>
        <p:spPr>
          <a:xfrm rot="0" flipH="0" flipV="0">
            <a:off x="6115050" y="58769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小</a:t>
            </a:r>
            <a:endParaRPr/>
          </a:p>
        </p:txBody>
      </p:sp>
      <p:sp>
        <p:nvSpPr>
          <p:cNvPr id="594" name="" descr="{&quot;isTemplate&quot;:true,&quot;type&quot;:&quot;text&quot;}"/>
          <p:cNvSpPr txBox="1"/>
          <p:nvPr/>
        </p:nvSpPr>
        <p:spPr>
          <a:xfrm rot="0" flipH="0" flipV="0">
            <a:off x="6896100" y="5867400"/>
            <a:ext cx="4438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先看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Ca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再看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Cp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，按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先准后窄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的顺序出手</a:t>
            </a:r>
            <a:endParaRPr/>
          </a:p>
        </p:txBody>
      </p:sp>
      <p:sp>
        <p:nvSpPr>
          <p:cNvPr id="595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596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597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30 / 77</a:t>
            </a:r>
            <a:endParaRPr/>
          </a:p>
        </p:txBody>
      </p:sp>
    </p:spTree>
  </p:cSld>
</p:sld>
</file>

<file path=ppt/slides/slide34.xml><?xml version="1.0" encoding="utf-8"?>
<p:sld xmlns:r="http://schemas.openxmlformats.org/officeDocument/2006/relationships" xmlns:c="http://schemas.openxmlformats.org/drawingml/2006/chart" xmlns:p="http://schemas.openxmlformats.org/presentationml/2006/main" xmlns:a="http://schemas.openxmlformats.org/drawingml/2006/main">
  <p:cSld>
    <p:spTree>
      <p:nvGrpSpPr>
        <p:cNvPr id="5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600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601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0196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镀膜关键指标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实测（教学模拟）</a:t>
            </a:r>
            <a:endParaRPr/>
          </a:p>
        </p:txBody>
      </p:sp>
      <p:sp>
        <p:nvSpPr>
          <p:cNvPr id="602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603" name=""/>
          <p:cNvSpPr/>
          <p:nvPr/>
        </p:nvSpPr>
        <p:spPr>
          <a:xfrm rot="0" flipH="0" flipV="0">
            <a:off x="609600" y="1143000"/>
            <a:ext cx="6915150" cy="5143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graphicFrame>
        <p:nvGraphicFramePr>
          <p:cNvPr id="604" name="604"/>
          <p:cNvGraphicFramePr/>
          <p:nvPr/>
        </p:nvGraphicFramePr>
        <p:xfrm rot="0" flipH="0" flipV="0">
          <a:off x="609600" y="1143000"/>
          <a:ext cx="6915150" cy="514350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605" name=""/>
          <p:cNvSpPr/>
          <p:nvPr/>
        </p:nvSpPr>
        <p:spPr>
          <a:xfrm rot="0" flipH="0" flipV="0">
            <a:off x="7772400" y="1143000"/>
            <a:ext cx="3810000" cy="1790700"/>
          </a:xfrm>
          <a:prstGeom prst="roundRect">
            <a:avLst>
              <a:gd name="adj" fmla="val 638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606" name="" descr="{&quot;isTemplate&quot;:true,&quot;type&quot;:&quot;text&quot;}"/>
          <p:cNvSpPr txBox="1"/>
          <p:nvPr/>
        </p:nvSpPr>
        <p:spPr>
          <a:xfrm rot="0" flipH="0" flipV="0">
            <a:off x="8001000" y="1371600"/>
            <a:ext cx="3352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数据会说话</a:t>
            </a:r>
            <a:endParaRPr/>
          </a:p>
        </p:txBody>
      </p:sp>
      <p:sp>
        <p:nvSpPr>
          <p:cNvPr id="607" name="" descr="{&quot;isTemplate&quot;:true,&quot;type&quot;:&quot;text&quot;}"/>
          <p:cNvSpPr txBox="1"/>
          <p:nvPr/>
        </p:nvSpPr>
        <p:spPr>
          <a:xfrm rot="0" flipH="0" flipV="0">
            <a:off x="8001000" y="1685925"/>
            <a:ext cx="33528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附着力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1.67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优秀，可考虑放宽抽检</a:t>
            </a:r>
            <a:endParaRPr/>
          </a:p>
        </p:txBody>
      </p:sp>
      <p:sp>
        <p:nvSpPr>
          <p:cNvPr id="608" name="" descr="{&quot;isTemplate&quot;:true,&quot;type&quot;:&quot;text&quot;}"/>
          <p:cNvSpPr txBox="1"/>
          <p:nvPr/>
        </p:nvSpPr>
        <p:spPr>
          <a:xfrm rot="0" flipH="0" flipV="0">
            <a:off x="8001000" y="2057400"/>
            <a:ext cx="33528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膜厚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1.52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健康，维持监控节奏</a:t>
            </a:r>
            <a:endParaRPr/>
          </a:p>
        </p:txBody>
      </p:sp>
      <p:sp>
        <p:nvSpPr>
          <p:cNvPr id="609" name="" descr="{&quot;isTemplate&quot;:true,&quot;type&quot;:&quot;text&quot;}"/>
          <p:cNvSpPr txBox="1"/>
          <p:nvPr/>
        </p:nvSpPr>
        <p:spPr>
          <a:xfrm rot="0" flipH="0" flipV="0">
            <a:off x="8001000" y="2428875"/>
            <a:ext cx="33528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 b="1">
                <a:solidFill>
                  <a:srgbClr val="C96A3B"/>
                </a:solidFill>
                <a:latin typeface="Microsoft YaHei"/>
                <a:ea typeface="Microsoft YaHei"/>
              </a:rPr>
              <a:t>色差</a:t>
            </a: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1.05</a:t>
            </a:r>
            <a:r>
              <a:rPr lang="zh-CN" sz="1125" b="1">
                <a:solidFill>
                  <a:srgbClr val="C96A3B"/>
                </a:solidFill>
                <a:latin typeface="Microsoft YaHei"/>
                <a:ea typeface="Microsoft YaHei"/>
              </a:rPr>
              <a:t>、方阻</a:t>
            </a: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1.18 → </a:t>
            </a:r>
            <a:r>
              <a:rPr lang="zh-CN" sz="1125" b="1">
                <a:solidFill>
                  <a:srgbClr val="C96A3B"/>
                </a:solidFill>
                <a:latin typeface="Microsoft YaHei"/>
                <a:ea typeface="Microsoft YaHei"/>
              </a:rPr>
              <a:t>未达</a:t>
            </a: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1.33</a:t>
            </a:r>
            <a:r>
              <a:rPr lang="zh-CN" sz="1125" b="1">
                <a:solidFill>
                  <a:srgbClr val="C96A3B"/>
                </a:solidFill>
                <a:latin typeface="Microsoft YaHei"/>
                <a:ea typeface="Microsoft YaHei"/>
              </a:rPr>
              <a:t>，是短板</a:t>
            </a:r>
            <a:endParaRPr/>
          </a:p>
        </p:txBody>
      </p:sp>
      <p:sp>
        <p:nvSpPr>
          <p:cNvPr id="610" name=""/>
          <p:cNvSpPr/>
          <p:nvPr/>
        </p:nvSpPr>
        <p:spPr>
          <a:xfrm rot="0" flipH="0" flipV="0">
            <a:off x="7772400" y="3343275"/>
            <a:ext cx="3810000" cy="16002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611" name="" descr="{&quot;isTemplate&quot;:true,&quot;type&quot;:&quot;text&quot;}"/>
          <p:cNvSpPr txBox="1"/>
          <p:nvPr/>
        </p:nvSpPr>
        <p:spPr>
          <a:xfrm rot="0" flipH="0" flipV="0">
            <a:off x="8001000" y="3571875"/>
            <a:ext cx="3352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短板怎么补</a:t>
            </a:r>
            <a:endParaRPr/>
          </a:p>
        </p:txBody>
      </p:sp>
      <p:sp>
        <p:nvSpPr>
          <p:cNvPr id="612" name="" descr="{&quot;isTemplate&quot;:true,&quot;type&quot;:&quot;text&quot;}"/>
          <p:cNvSpPr txBox="1"/>
          <p:nvPr/>
        </p:nvSpPr>
        <p:spPr>
          <a:xfrm rot="0" flipH="0" flipV="0">
            <a:off x="8001000" y="3857625"/>
            <a:ext cx="335280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色差类指标对气体配比与靶功率最敏感，先查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Ca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判断是不是中心漂移；方阻类先排查靶材寿命与沉积均匀性。按第三章的动作顺序：先准、后窄。</a:t>
            </a:r>
            <a:endParaRPr/>
          </a:p>
        </p:txBody>
      </p:sp>
      <p:sp>
        <p:nvSpPr>
          <p:cNvPr id="613" name=""/>
          <p:cNvSpPr/>
          <p:nvPr/>
        </p:nvSpPr>
        <p:spPr>
          <a:xfrm rot="0" flipH="0" flipV="0">
            <a:off x="7772400" y="5353050"/>
            <a:ext cx="381000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614" name="" descr="{&quot;isTemplate&quot;:true,&quot;type&quot;:&quot;text&quot;}"/>
          <p:cNvSpPr txBox="1"/>
          <p:nvPr/>
        </p:nvSpPr>
        <p:spPr>
          <a:xfrm rot="0" flipH="0" flipV="0">
            <a:off x="7962900" y="5543550"/>
            <a:ext cx="34290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一张图开一场会：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把五项指标画在同一张柱状图上，资源往哪投、项目怎么排，十分钟就能定下来。</a:t>
            </a:r>
            <a:endParaRPr/>
          </a:p>
        </p:txBody>
      </p:sp>
      <p:sp>
        <p:nvSpPr>
          <p:cNvPr id="615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616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教学用模拟数据</a:t>
            </a:r>
            <a:endParaRPr/>
          </a:p>
        </p:txBody>
      </p:sp>
      <p:sp>
        <p:nvSpPr>
          <p:cNvPr id="617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34 / 77</a:t>
            </a:r>
            <a:endParaRPr/>
          </a:p>
        </p:txBody>
      </p:sp>
    </p:spTree>
  </p:cSld>
</p:sld>
</file>

<file path=ppt/slides/slide35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6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620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621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2197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提升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的两条路：调中心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vs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降波动</a:t>
            </a:r>
            <a:endParaRPr/>
          </a:p>
        </p:txBody>
      </p:sp>
      <p:sp>
        <p:nvSpPr>
          <p:cNvPr id="622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623" name=""/>
          <p:cNvSpPr/>
          <p:nvPr/>
        </p:nvSpPr>
        <p:spPr>
          <a:xfrm rot="0" flipH="0" flipV="0">
            <a:off x="609600" y="1143000"/>
            <a:ext cx="4476750" cy="5143500"/>
          </a:xfrm>
          <a:prstGeom prst="roundRect">
            <a:avLst>
              <a:gd name="adj" fmla="val 297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624" name="" descr="{&quot;isTemplate&quot;:true,&quot;type&quot;:&quot;text&quot;}"/>
          <p:cNvSpPr txBox="1"/>
          <p:nvPr/>
        </p:nvSpPr>
        <p:spPr>
          <a:xfrm rot="0" flipH="0" flipV="0">
            <a:off x="876300" y="1409700"/>
            <a:ext cx="39433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路线一：调中心（先把枪瞄准）</a:t>
            </a:r>
            <a:endParaRPr/>
          </a:p>
        </p:txBody>
      </p:sp>
      <p:pic>
        <p:nvPicPr>
          <p:cNvPr id="62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76300" y="1666875"/>
            <a:ext cx="3905250" cy="1428750"/>
          </a:xfrm>
          <a:prstGeom prst="rect">
            <a:avLst/>
          </a:prstGeom>
          <a:ln/>
        </p:spPr>
      </p:pic>
      <p:sp>
        <p:nvSpPr>
          <p:cNvPr id="626" name="" descr="{&quot;isTemplate&quot;:true,&quot;type&quot;:&quot;text&quot;}"/>
          <p:cNvSpPr txBox="1"/>
          <p:nvPr/>
        </p:nvSpPr>
        <p:spPr>
          <a:xfrm rot="0" flipH="0" flipV="0">
            <a:off x="876300" y="3228975"/>
            <a:ext cx="3943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动作：改设定值、修偏置、校准参数</a:t>
            </a:r>
            <a:endParaRPr/>
          </a:p>
        </p:txBody>
      </p:sp>
      <p:sp>
        <p:nvSpPr>
          <p:cNvPr id="627" name="" descr="{&quot;isTemplate&quot;:true,&quot;type&quot;:&quot;text&quot;}"/>
          <p:cNvSpPr txBox="1"/>
          <p:nvPr/>
        </p:nvSpPr>
        <p:spPr>
          <a:xfrm rot="0" flipH="0" flipV="0">
            <a:off x="876300" y="3581400"/>
            <a:ext cx="3943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成本：几乎为零，当班就能见效</a:t>
            </a:r>
            <a:endParaRPr/>
          </a:p>
        </p:txBody>
      </p:sp>
      <p:sp>
        <p:nvSpPr>
          <p:cNvPr id="628" name="" descr="{&quot;isTemplate&quot;:true,&quot;type&quot;:&quot;text&quot;}"/>
          <p:cNvSpPr txBox="1"/>
          <p:nvPr/>
        </p:nvSpPr>
        <p:spPr>
          <a:xfrm rot="0" flipH="0" flipV="0">
            <a:off x="876300" y="3933825"/>
            <a:ext cx="3943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上限：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最多提到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Cp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的水平</a:t>
            </a:r>
            <a:endParaRPr/>
          </a:p>
        </p:txBody>
      </p:sp>
      <p:sp>
        <p:nvSpPr>
          <p:cNvPr id="629" name=""/>
          <p:cNvSpPr/>
          <p:nvPr/>
        </p:nvSpPr>
        <p:spPr>
          <a:xfrm rot="0" flipH="0" flipV="0">
            <a:off x="876300" y="5372100"/>
            <a:ext cx="3943350" cy="647700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630" name="" descr="{&quot;isTemplate&quot;:true,&quot;type&quot;:&quot;text&quot;}"/>
          <p:cNvSpPr txBox="1"/>
          <p:nvPr/>
        </p:nvSpPr>
        <p:spPr>
          <a:xfrm rot="0" flipH="0" flipV="0">
            <a:off x="1028700" y="5524500"/>
            <a:ext cx="3638550" cy="342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前面的算例：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Ca=0.267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调回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0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后，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从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1.15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直接到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1.56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631" name=""/>
          <p:cNvSpPr/>
          <p:nvPr/>
        </p:nvSpPr>
        <p:spPr>
          <a:xfrm rot="0" flipH="0" flipV="0">
            <a:off x="5334000" y="1143000"/>
            <a:ext cx="624840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2F5D50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632" name="" descr="{&quot;isTemplate&quot;:true,&quot;type&quot;:&quot;text&quot;}"/>
          <p:cNvSpPr txBox="1"/>
          <p:nvPr/>
        </p:nvSpPr>
        <p:spPr>
          <a:xfrm rot="0" flipH="0" flipV="0">
            <a:off x="5600700" y="1409700"/>
            <a:ext cx="57150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路线二：降波动（把枪做稳）</a:t>
            </a:r>
            <a:endParaRPr/>
          </a:p>
        </p:txBody>
      </p:sp>
      <p:pic>
        <p:nvPicPr>
          <p:cNvPr id="63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600700" y="1666875"/>
            <a:ext cx="5715000" cy="1428750"/>
          </a:xfrm>
          <a:prstGeom prst="rect">
            <a:avLst/>
          </a:prstGeom>
          <a:ln/>
        </p:spPr>
      </p:pic>
      <p:sp>
        <p:nvSpPr>
          <p:cNvPr id="634" name="" descr="{&quot;isTemplate&quot;:true,&quot;type&quot;:&quot;text&quot;}"/>
          <p:cNvSpPr txBox="1"/>
          <p:nvPr/>
        </p:nvSpPr>
        <p:spPr>
          <a:xfrm rot="0" flipH="0" flipV="0">
            <a:off x="5600700" y="3228975"/>
            <a:ext cx="57150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动作：修设备精度、改工艺窗口、换材料、做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MSA</a:t>
            </a:r>
            <a:endParaRPr/>
          </a:p>
        </p:txBody>
      </p:sp>
      <p:sp>
        <p:nvSpPr>
          <p:cNvPr id="635" name="" descr="{&quot;isTemplate&quot;:true,&quot;type&quot;:&quot;text&quot;}"/>
          <p:cNvSpPr txBox="1"/>
          <p:nvPr/>
        </p:nvSpPr>
        <p:spPr>
          <a:xfrm rot="0" flipH="0" flipV="0">
            <a:off x="5600700" y="3581400"/>
            <a:ext cx="57150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成本：高，需要立项、投入、验证周期</a:t>
            </a:r>
            <a:endParaRPr/>
          </a:p>
        </p:txBody>
      </p:sp>
      <p:sp>
        <p:nvSpPr>
          <p:cNvPr id="636" name="" descr="{&quot;isTemplate&quot;:true,&quot;type&quot;:&quot;text&quot;}"/>
          <p:cNvSpPr txBox="1"/>
          <p:nvPr/>
        </p:nvSpPr>
        <p:spPr>
          <a:xfrm rot="0" flipH="0" flipV="0">
            <a:off x="5600700" y="3933825"/>
            <a:ext cx="57150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收益：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Cp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一起抬，天花板由它决定</a:t>
            </a:r>
            <a:endParaRPr/>
          </a:p>
        </p:txBody>
      </p:sp>
      <p:sp>
        <p:nvSpPr>
          <p:cNvPr id="637" name=""/>
          <p:cNvSpPr/>
          <p:nvPr/>
        </p:nvSpPr>
        <p:spPr>
          <a:xfrm rot="0" flipH="0" flipV="0">
            <a:off x="5600700" y="5372100"/>
            <a:ext cx="5715000" cy="647700"/>
          </a:xfrm>
          <a:prstGeom prst="roundRect">
            <a:avLst>
              <a:gd name="adj" fmla="val 14706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638" name="" descr="{&quot;isTemplate&quot;:true,&quot;type&quot;:&quot;text&quot;}"/>
          <p:cNvSpPr txBox="1"/>
          <p:nvPr/>
        </p:nvSpPr>
        <p:spPr>
          <a:xfrm rot="0" flipH="0" flipV="0">
            <a:off x="5753100" y="5524500"/>
            <a:ext cx="5410200" cy="342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顺序不能反：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先调中心（便宜、快、当天见效），再降波动（贵、慢、治本）。一上来就砸钱买设备，往往是把最便宜的功课留到了最后。</a:t>
            </a:r>
            <a:endParaRPr/>
          </a:p>
        </p:txBody>
      </p:sp>
      <p:sp>
        <p:nvSpPr>
          <p:cNvPr id="639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640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641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35 / 77</a:t>
            </a:r>
            <a:endParaRPr/>
          </a:p>
        </p:txBody>
      </p:sp>
    </p:spTree>
  </p:cSld>
</p:sld>
</file>

<file path=ppt/slides/slide36.xml><?xml version="1.0" encoding="utf-8"?>
<p:sld xmlns:p="http://schemas.openxmlformats.org/presentationml/2006/main" xmlns:a="http://schemas.openxmlformats.org/drawingml/2006/main">
  <p:cSld>
    <p:spTree>
      <p:nvGrpSpPr>
        <p:cNvPr id="6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644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645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0481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常见误区：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高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≠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万事大吉</a:t>
            </a:r>
            <a:endParaRPr/>
          </a:p>
        </p:txBody>
      </p:sp>
      <p:sp>
        <p:nvSpPr>
          <p:cNvPr id="646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647" name="" descr="{&quot;isTemplate&quot;:true,&quot;type&quot;:&quot;text&quot;}"/>
          <p:cNvSpPr txBox="1"/>
          <p:nvPr/>
        </p:nvSpPr>
        <p:spPr>
          <a:xfrm rot="0" flipH="0" flipV="0">
            <a:off x="609600" y="1895475"/>
            <a:ext cx="10972800" cy="866775"/>
          </a:xfrm>
          <a:prstGeom prst="rect"/>
        </p:spPr>
        <p:txBody>
          <a:bodyPr wrap="none" lIns="0" tIns="0" rIns="0" bIns="0"/>
          <a:p>
            <a:pPr algn="ctr">
              <a:lnSpc>
                <a:spcPct val="135000"/>
              </a:lnSpc>
            </a:pPr>
            <a:r>
              <a:rPr lang="en-US" sz="4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Cpk 2.0 </a:t>
            </a:r>
            <a:r>
              <a:rPr lang="zh-CN" sz="4200" b="1">
                <a:solidFill>
                  <a:srgbClr val="2F5D50"/>
                </a:solidFill>
                <a:latin typeface="Microsoft YaHei"/>
                <a:ea typeface="Microsoft YaHei"/>
              </a:rPr>
              <a:t>的产线，也会整批报废</a:t>
            </a:r>
            <a:endParaRPr/>
          </a:p>
        </p:txBody>
      </p:sp>
      <p:sp>
        <p:nvSpPr>
          <p:cNvPr id="648" name=""/>
          <p:cNvSpPr/>
          <p:nvPr/>
        </p:nvSpPr>
        <p:spPr>
          <a:xfrm rot="0" flipH="0" flipV="0">
            <a:off x="5734050" y="3048000"/>
            <a:ext cx="723900" cy="47625"/>
          </a:xfrm>
          <a:prstGeom prst="roundRect">
            <a:avLst>
              <a:gd name="adj" fmla="val 60000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649" name="" descr="{&quot;isTemplate&quot;:true,&quot;type&quot;:&quot;text&quot;}"/>
          <p:cNvSpPr txBox="1"/>
          <p:nvPr/>
        </p:nvSpPr>
        <p:spPr>
          <a:xfrm rot="0" flipH="0" flipV="0">
            <a:off x="809625" y="3533775"/>
            <a:ext cx="31432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误区一：只报最好看的那台机</a:t>
            </a:r>
            <a:endParaRPr/>
          </a:p>
        </p:txBody>
      </p:sp>
      <p:sp>
        <p:nvSpPr>
          <p:cNvPr id="650" name="" descr="{&quot;isTemplate&quot;:true,&quot;type&quot;:&quot;text&quot;}"/>
          <p:cNvSpPr txBox="1"/>
          <p:nvPr/>
        </p:nvSpPr>
        <p:spPr>
          <a:xfrm rot="0" flipH="0" flipV="0">
            <a:off x="809625" y="3829050"/>
            <a:ext cx="3143250" cy="914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三台镀膜机两台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 xml:space="preserve"> 2.0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、一台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 xml:space="preserve"> 0.8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，混合出货的长期水平由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 xml:space="preserve"> 0.8 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决定。能力必须按机台分开算，分别报告。</a:t>
            </a:r>
            <a:endParaRPr/>
          </a:p>
        </p:txBody>
      </p:sp>
      <p:sp>
        <p:nvSpPr>
          <p:cNvPr id="651" name="" descr="{&quot;isTemplate&quot;:true,&quot;type&quot;:&quot;text&quot;}"/>
          <p:cNvSpPr txBox="1"/>
          <p:nvPr/>
        </p:nvSpPr>
        <p:spPr>
          <a:xfrm rot="0" flipH="0" flipV="0">
            <a:off x="4524375" y="3533775"/>
            <a:ext cx="31432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误区二：用挑过的数据算</a:t>
            </a: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Cpk</a:t>
            </a:r>
            <a:endParaRPr/>
          </a:p>
        </p:txBody>
      </p:sp>
      <p:sp>
        <p:nvSpPr>
          <p:cNvPr id="652" name="" descr="{&quot;isTemplate&quot;:true,&quot;type&quot;:&quot;text&quot;}"/>
          <p:cNvSpPr txBox="1"/>
          <p:nvPr/>
        </p:nvSpPr>
        <p:spPr>
          <a:xfrm rot="0" flipH="0" flipV="0">
            <a:off x="4524375" y="3829050"/>
            <a:ext cx="3143250" cy="914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剔掉异常点再算，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会虚高。异常数据要保留并在图上标注，能力报告才经得起客户复算。</a:t>
            </a:r>
            <a:endParaRPr/>
          </a:p>
        </p:txBody>
      </p:sp>
      <p:sp>
        <p:nvSpPr>
          <p:cNvPr id="653" name="" descr="{&quot;isTemplate&quot;:true,&quot;type&quot;:&quot;text&quot;}"/>
          <p:cNvSpPr txBox="1"/>
          <p:nvPr/>
        </p:nvSpPr>
        <p:spPr>
          <a:xfrm rot="0" flipH="0" flipV="0">
            <a:off x="8239125" y="3533775"/>
            <a:ext cx="31432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误区三：</a:t>
            </a: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是一次性考试</a:t>
            </a:r>
            <a:endParaRPr/>
          </a:p>
        </p:txBody>
      </p:sp>
      <p:sp>
        <p:nvSpPr>
          <p:cNvPr id="654" name="" descr="{&quot;isTemplate&quot;:true,&quot;type&quot;:&quot;text&quot;}"/>
          <p:cNvSpPr txBox="1"/>
          <p:nvPr/>
        </p:nvSpPr>
        <p:spPr>
          <a:xfrm rot="0" flipH="0" flipV="0">
            <a:off x="8239125" y="3829050"/>
            <a:ext cx="3143250" cy="609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量产三个月后</a:t>
            </a:r>
            <a:r>
              <a:rPr lang="en-US" sz="1200">
                <a:solidFill>
                  <a:srgbClr val="6B7A74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200">
                <a:solidFill>
                  <a:srgbClr val="6B7A74"/>
                </a:solidFill>
                <a:latin typeface="Microsoft YaHei"/>
                <a:ea typeface="Microsoft YaHei"/>
              </a:rPr>
              <a:t>往往悄悄下滑。能力要按月滚动评估，掉到警戒线就要触发复盘。</a:t>
            </a:r>
            <a:endParaRPr/>
          </a:p>
        </p:txBody>
      </p:sp>
      <p:sp>
        <p:nvSpPr>
          <p:cNvPr id="655" name=""/>
          <p:cNvSpPr/>
          <p:nvPr/>
        </p:nvSpPr>
        <p:spPr>
          <a:xfrm rot="0" flipH="0" flipV="0">
            <a:off x="2562225" y="5219700"/>
            <a:ext cx="7077075" cy="314325"/>
          </a:xfrm>
          <a:prstGeom prst="roundRect">
            <a:avLst>
              <a:gd name="adj" fmla="val 3636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656" name="" descr="{&quot;isTemplate&quot;:true,&quot;type&quot;:&quot;text&quot;}"/>
          <p:cNvSpPr txBox="1"/>
          <p:nvPr/>
        </p:nvSpPr>
        <p:spPr>
          <a:xfrm rot="0" flipH="0" flipV="0">
            <a:off x="2562225" y="5219700"/>
            <a:ext cx="7077075" cy="314325"/>
          </a:xfrm>
          <a:prstGeom prst="rect"/>
        </p:spPr>
        <p:txBody>
          <a:bodyPr wrap="none" lIns="0" tIns="0" rIns="0" bIns="0"/>
          <a:p>
            <a:pPr algn="ctr">
              <a:lnSpc>
                <a:spcPct val="160000"/>
              </a:lnSpc>
            </a:pPr>
            <a:r>
              <a:rPr lang="zh-CN" sz="1275">
                <a:solidFill>
                  <a:srgbClr val="2F5D50"/>
                </a:solidFill>
                <a:latin typeface="Microsoft YaHei"/>
                <a:ea typeface="Microsoft YaHei"/>
              </a:rPr>
              <a:t>能力指数描述的是</a:t>
            </a:r>
            <a:r>
              <a:rPr lang="en-US" sz="127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2F5D50"/>
                </a:solidFill>
                <a:latin typeface="Microsoft YaHei"/>
                <a:ea typeface="Microsoft YaHei"/>
              </a:rPr>
              <a:t>状态良好时的水平</a:t>
            </a:r>
            <a:r>
              <a:rPr lang="en-US" sz="127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2F5D50"/>
                </a:solidFill>
                <a:latin typeface="Microsoft YaHei"/>
                <a:ea typeface="Microsoft YaHei"/>
              </a:rPr>
              <a:t>，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稳定性描述的是</a:t>
            </a: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能不能一直保持</a:t>
            </a: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2F5D50"/>
                </a:solidFill>
                <a:latin typeface="Microsoft YaHei"/>
                <a:ea typeface="Microsoft YaHei"/>
              </a:rPr>
              <a:t>。两个都要，缺一不可。</a:t>
            </a:r>
            <a:endParaRPr/>
          </a:p>
        </p:txBody>
      </p:sp>
      <p:sp>
        <p:nvSpPr>
          <p:cNvPr id="65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65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65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36 / 77</a:t>
            </a:r>
            <a:endParaRPr/>
          </a:p>
        </p:txBody>
      </p:sp>
    </p:spTree>
  </p:cSld>
</p:sld>
</file>

<file path=ppt/slides/slide37.xml><?xml version="1.0" encoding="utf-8"?>
<p:sld xmlns:p="http://schemas.openxmlformats.org/presentationml/2006/main" xmlns:a="http://schemas.openxmlformats.org/drawingml/2006/main">
  <p:cSld>
    <p:spTree>
      <p:nvGrpSpPr>
        <p:cNvPr id="6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66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66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1524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第三章小结</a:t>
            </a:r>
            <a:endParaRPr/>
          </a:p>
        </p:txBody>
      </p:sp>
      <p:sp>
        <p:nvSpPr>
          <p:cNvPr id="664" name="" descr="{&quot;isTemplate&quot;:true,&quot;type&quot;:&quot;text&quot;}"/>
          <p:cNvSpPr txBox="1"/>
          <p:nvPr/>
        </p:nvSpPr>
        <p:spPr>
          <a:xfrm rot="0" flipH="0" flipV="0">
            <a:off x="10258425" y="590550"/>
            <a:ext cx="13239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第三章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过程能力分析</a:t>
            </a:r>
            <a:endParaRPr/>
          </a:p>
        </p:txBody>
      </p:sp>
      <p:sp>
        <p:nvSpPr>
          <p:cNvPr id="665" name=""/>
          <p:cNvSpPr/>
          <p:nvPr/>
        </p:nvSpPr>
        <p:spPr>
          <a:xfrm rot="0" flipH="0" flipV="0">
            <a:off x="609600" y="1143000"/>
            <a:ext cx="4000500" cy="5143500"/>
          </a:xfrm>
          <a:prstGeom prst="roundRect">
            <a:avLst>
              <a:gd name="adj" fmla="val 3333"/>
            </a:avLst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42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666" name="" descr="{&quot;isTemplate&quot;:true,&quot;type&quot;:&quot;text&quot;}"/>
          <p:cNvSpPr txBox="1"/>
          <p:nvPr/>
        </p:nvSpPr>
        <p:spPr>
          <a:xfrm rot="0" flipH="0" flipV="0">
            <a:off x="933450" y="1466850"/>
            <a:ext cx="3352800" cy="4476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950" b="1">
                <a:solidFill>
                  <a:srgbClr val="FFFFFF"/>
                </a:solidFill>
                <a:latin typeface="Microsoft YaHei"/>
                <a:ea typeface="Microsoft YaHei"/>
              </a:rPr>
              <a:t>能力分析之前，</a:t>
            </a:r>
            <a:endParaRPr/>
          </a:p>
        </p:txBody>
      </p:sp>
      <p:sp>
        <p:nvSpPr>
          <p:cNvPr id="667" name="" descr="{&quot;isTemplate&quot;:true,&quot;type&quot;:&quot;text&quot;}"/>
          <p:cNvSpPr txBox="1"/>
          <p:nvPr/>
        </p:nvSpPr>
        <p:spPr>
          <a:xfrm rot="0" flipH="0" flipV="0">
            <a:off x="933450" y="1914525"/>
            <a:ext cx="3352800" cy="4476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950" b="1">
                <a:solidFill>
                  <a:srgbClr val="FFFFFF"/>
                </a:solidFill>
                <a:latin typeface="Microsoft YaHei"/>
                <a:ea typeface="Microsoft YaHei"/>
              </a:rPr>
              <a:t>先确认过程受控</a:t>
            </a:r>
            <a:endParaRPr/>
          </a:p>
        </p:txBody>
      </p:sp>
      <p:sp>
        <p:nvSpPr>
          <p:cNvPr id="668" name="" descr="{&quot;isTemplate&quot;:true,&quot;type&quot;:&quot;text&quot;}"/>
          <p:cNvSpPr txBox="1"/>
          <p:nvPr/>
        </p:nvSpPr>
        <p:spPr>
          <a:xfrm rot="0" flipH="0" flipV="0">
            <a:off x="933450" y="3248025"/>
            <a:ext cx="335280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是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成绩单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，控制图是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体检表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。体检不过关的成绩单，客户复算一次就会穿帮。第四章开始讲体检表怎么画。</a:t>
            </a:r>
            <a:endParaRPr/>
          </a:p>
        </p:txBody>
      </p:sp>
      <p:sp>
        <p:nvSpPr>
          <p:cNvPr id="669" name=""/>
          <p:cNvSpPr/>
          <p:nvPr/>
        </p:nvSpPr>
        <p:spPr>
          <a:xfrm rot="0" flipH="0" flipV="0">
            <a:off x="933450" y="5067300"/>
            <a:ext cx="3352800" cy="895350"/>
          </a:xfrm>
          <a:prstGeom prst="roundRect">
            <a:avLst>
              <a:gd name="adj" fmla="val 10638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670" name="" descr="{&quot;isTemplate&quot;:true,&quot;type&quot;:&quot;text&quot;}"/>
          <p:cNvSpPr txBox="1"/>
          <p:nvPr/>
        </p:nvSpPr>
        <p:spPr>
          <a:xfrm rot="0" flipH="0" flipV="0">
            <a:off x="1104900" y="5238750"/>
            <a:ext cx="30099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FFFFFF"/>
                </a:solidFill>
                <a:latin typeface="Microsoft YaHei"/>
                <a:ea typeface="Microsoft YaHei"/>
              </a:rPr>
              <a:t>配套模板的</a:t>
            </a:r>
            <a:r>
              <a:rPr lang="en-US" sz="1125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FFFFFF"/>
                </a:solidFill>
                <a:latin typeface="Microsoft YaHei"/>
                <a:ea typeface="Microsoft YaHei"/>
              </a:rPr>
              <a:t>过程能力</a:t>
            </a:r>
            <a:r>
              <a:rPr lang="en-US" sz="1125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FFFFFF"/>
                </a:solidFill>
                <a:latin typeface="Microsoft YaHei"/>
                <a:ea typeface="Microsoft YaHei"/>
              </a:rPr>
              <a:t>工作表已内置全部公式，填入数据即出</a:t>
            </a:r>
            <a:r>
              <a:rPr lang="en-US" sz="1125">
                <a:solidFill>
                  <a:srgbClr val="FFFFFF"/>
                </a:solidFill>
                <a:latin typeface="Microsoft YaHei"/>
                <a:ea typeface="Microsoft YaHei"/>
              </a:rPr>
              <a:t xml:space="preserve"> Cp / Cpk / Pp / Ppk</a:t>
            </a:r>
            <a:r>
              <a:rPr lang="zh-CN" sz="1125">
                <a:solidFill>
                  <a:srgbClr val="FFFFFF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671" name="" descr="{&quot;isTemplate&quot;:true,&quot;type&quot;:&quot;text&quot;}"/>
          <p:cNvSpPr txBox="1"/>
          <p:nvPr/>
        </p:nvSpPr>
        <p:spPr>
          <a:xfrm rot="0" flipH="0" flipV="0">
            <a:off x="4876800" y="114300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672" name="" descr="{&quot;isTemplate&quot;:true,&quot;type&quot;:&quot;text&quot;}"/>
          <p:cNvSpPr txBox="1"/>
          <p:nvPr/>
        </p:nvSpPr>
        <p:spPr>
          <a:xfrm rot="0" flipH="0" flipV="0">
            <a:off x="5372100" y="1143000"/>
            <a:ext cx="42291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Cp 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看潜力，</a:t>
            </a: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看实力</a:t>
            </a:r>
            <a:endParaRPr/>
          </a:p>
        </p:txBody>
      </p:sp>
      <p:sp>
        <p:nvSpPr>
          <p:cNvPr id="673" name="" descr="{&quot;isTemplate&quot;:true,&quot;type&quot;:&quot;text&quot;}"/>
          <p:cNvSpPr txBox="1"/>
          <p:nvPr/>
        </p:nvSpPr>
        <p:spPr>
          <a:xfrm rot="0" flipH="0" flipV="0">
            <a:off x="5372100" y="1400175"/>
            <a:ext cx="422910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Cpk = Cp × (1 − |Ca|)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。中心一偏，能力立刻打折，客户只认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Cpk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674" name="" descr="{&quot;isTemplate&quot;:true,&quot;type&quot;:&quot;text&quot;}"/>
          <p:cNvSpPr txBox="1"/>
          <p:nvPr/>
        </p:nvSpPr>
        <p:spPr>
          <a:xfrm rot="0" flipH="0" flipV="0">
            <a:off x="4876800" y="226695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675" name="" descr="{&quot;isTemplate&quot;:true,&quot;type&quot;:&quot;text&quot;}"/>
          <p:cNvSpPr txBox="1"/>
          <p:nvPr/>
        </p:nvSpPr>
        <p:spPr>
          <a:xfrm rot="0" flipH="0" flipV="0">
            <a:off x="5372100" y="2266950"/>
            <a:ext cx="39528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改进顺序：先准后窄</a:t>
            </a:r>
            <a:endParaRPr/>
          </a:p>
        </p:txBody>
      </p:sp>
      <p:sp>
        <p:nvSpPr>
          <p:cNvPr id="676" name="" descr="{&quot;isTemplate&quot;:true,&quot;type&quot;:&quot;text&quot;}"/>
          <p:cNvSpPr txBox="1"/>
          <p:nvPr/>
        </p:nvSpPr>
        <p:spPr>
          <a:xfrm rot="0" flipH="0" flipV="0">
            <a:off x="5372100" y="2524125"/>
            <a:ext cx="395287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|Ca|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大先调中心（零成本、当天见效），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Cp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小再立项降波动。</a:t>
            </a:r>
            <a:endParaRPr/>
          </a:p>
        </p:txBody>
      </p:sp>
      <p:sp>
        <p:nvSpPr>
          <p:cNvPr id="677" name="" descr="{&quot;isTemplate&quot;:true,&quot;type&quot;:&quot;text&quot;}"/>
          <p:cNvSpPr txBox="1"/>
          <p:nvPr/>
        </p:nvSpPr>
        <p:spPr>
          <a:xfrm rot="0" flipH="0" flipV="0">
            <a:off x="4876800" y="339090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678" name="" descr="{&quot;isTemplate&quot;:true,&quot;type&quot;:&quot;text&quot;}"/>
          <p:cNvSpPr txBox="1"/>
          <p:nvPr/>
        </p:nvSpPr>
        <p:spPr>
          <a:xfrm rot="0" flipH="0" flipV="0">
            <a:off x="5372100" y="3390900"/>
            <a:ext cx="39433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1.33 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是行业门槛，不是天花板</a:t>
            </a:r>
            <a:endParaRPr/>
          </a:p>
        </p:txBody>
      </p:sp>
      <p:sp>
        <p:nvSpPr>
          <p:cNvPr id="679" name="" descr="{&quot;isTemplate&quot;:true,&quot;type&quot;:&quot;text&quot;}"/>
          <p:cNvSpPr txBox="1"/>
          <p:nvPr/>
        </p:nvSpPr>
        <p:spPr>
          <a:xfrm rot="0" flipH="0" flipV="0">
            <a:off x="5372100" y="3648075"/>
            <a:ext cx="39433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Cpk 1.00→1.33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，不良率降一个数量级（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1350→31.7 PPM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）。</a:t>
            </a:r>
            <a:endParaRPr/>
          </a:p>
        </p:txBody>
      </p:sp>
      <p:sp>
        <p:nvSpPr>
          <p:cNvPr id="680" name="" descr="{&quot;isTemplate&quot;:true,&quot;type&quot;:&quot;text&quot;}"/>
          <p:cNvSpPr txBox="1"/>
          <p:nvPr/>
        </p:nvSpPr>
        <p:spPr>
          <a:xfrm rot="0" flipH="0" flipV="0">
            <a:off x="4876800" y="451485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681" name="" descr="{&quot;isTemplate&quot;:true,&quot;type&quot;:&quot;text&quot;}"/>
          <p:cNvSpPr txBox="1"/>
          <p:nvPr/>
        </p:nvSpPr>
        <p:spPr>
          <a:xfrm rot="0" flipH="0" flipV="0">
            <a:off x="5372100" y="4514850"/>
            <a:ext cx="40576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Ppk 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与</a:t>
            </a: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的差距暴露管理漏洞</a:t>
            </a:r>
            <a:endParaRPr/>
          </a:p>
        </p:txBody>
      </p:sp>
      <p:sp>
        <p:nvSpPr>
          <p:cNvPr id="682" name="" descr="{&quot;isTemplate&quot;:true,&quot;type&quot;:&quot;text&quot;}"/>
          <p:cNvSpPr txBox="1"/>
          <p:nvPr/>
        </p:nvSpPr>
        <p:spPr>
          <a:xfrm rot="0" flipH="0" flipV="0">
            <a:off x="5372100" y="4772025"/>
            <a:ext cx="40576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Ppk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掉到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七成以下，说明过程里藏着大量间歇性特殊原因。</a:t>
            </a:r>
            <a:endParaRPr/>
          </a:p>
        </p:txBody>
      </p:sp>
      <p:sp>
        <p:nvSpPr>
          <p:cNvPr id="683" name=""/>
          <p:cNvSpPr/>
          <p:nvPr/>
        </p:nvSpPr>
        <p:spPr>
          <a:xfrm rot="0" flipH="0" flipV="0">
            <a:off x="4876800" y="5638800"/>
            <a:ext cx="6705600" cy="647700"/>
          </a:xfrm>
          <a:prstGeom prst="roundRect">
            <a:avLst>
              <a:gd name="adj" fmla="val 14706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684" name="" descr="{&quot;isTemplate&quot;:true,&quot;type&quot;:&quot;text&quot;}"/>
          <p:cNvSpPr txBox="1"/>
          <p:nvPr/>
        </p:nvSpPr>
        <p:spPr>
          <a:xfrm rot="0" flipH="0" flipV="0">
            <a:off x="5029200" y="5791200"/>
            <a:ext cx="6400800" cy="342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课后动作：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挑自己工序一项关键指标，用模板算出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Ca / Cp / Cpk / Ppk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，并判断该先调中心还是先降波动。</a:t>
            </a:r>
            <a:endParaRPr/>
          </a:p>
        </p:txBody>
      </p:sp>
      <p:sp>
        <p:nvSpPr>
          <p:cNvPr id="685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686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687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37 / 77</a:t>
            </a:r>
            <a:endParaRPr/>
          </a:p>
        </p:txBody>
      </p:sp>
    </p:spTree>
  </p:cSld>
</p:sld>
</file>

<file path=ppt/slides/slide38.xml><?xml version="1.0" encoding="utf-8"?>
<p:sld xmlns:p="http://schemas.openxmlformats.org/presentationml/2006/main" xmlns:a="http://schemas.openxmlformats.org/drawingml/2006/main">
  <p:cSld>
    <p:spTree>
      <p:nvGrpSpPr>
        <p:cNvPr id="6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69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27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691" name=""/>
          <p:cNvSpPr/>
          <p:nvPr/>
        </p:nvSpPr>
        <p:spPr>
          <a:xfrm rot="0" flipH="0" flipV="0">
            <a:off x="7239000" y="0"/>
            <a:ext cx="4953000" cy="685800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692" name="" descr="{&quot;isTemplate&quot;:true,&quot;type&quot;:&quot;text&quot;}"/>
          <p:cNvSpPr txBox="1"/>
          <p:nvPr/>
        </p:nvSpPr>
        <p:spPr>
          <a:xfrm rot="0" flipH="0" flipV="0">
            <a:off x="914400" y="2000250"/>
            <a:ext cx="11277600" cy="1371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0" b="1">
                <a:solidFill>
                  <a:srgbClr val="FFFFFF">
                    <a:alpha val="18000"/>
                  </a:srgbClr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693" name="" descr="{&quot;isTemplate&quot;:true,&quot;type&quot;:&quot;text&quot;}"/>
          <p:cNvSpPr txBox="1"/>
          <p:nvPr/>
        </p:nvSpPr>
        <p:spPr>
          <a:xfrm rot="0" flipH="0" flipV="0">
            <a:off x="914400" y="3448050"/>
            <a:ext cx="112776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694" name="" descr="{&quot;isTemplate&quot;:true,&quot;type&quot;:&quot;text&quot;}"/>
          <p:cNvSpPr txBox="1"/>
          <p:nvPr/>
        </p:nvSpPr>
        <p:spPr>
          <a:xfrm rot="0" flipH="0" flipV="0">
            <a:off x="914400" y="4324350"/>
            <a:ext cx="112776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三条线、两类错误、一张决策树</a:t>
            </a:r>
            <a:r>
              <a:rPr lang="en-US" sz="1575">
                <a:solidFill>
                  <a:srgbClr val="BBD3C9"/>
                </a:solidFill>
                <a:latin typeface="Microsoft YaHei"/>
                <a:ea typeface="Microsoft YaHei"/>
              </a:rPr>
              <a:t xml:space="preserve"> —— </a:t>
            </a:r>
            <a:r>
              <a:rPr lang="zh-CN" sz="1575">
                <a:solidFill>
                  <a:srgbClr val="BBD3C9"/>
                </a:solidFill>
                <a:latin typeface="Microsoft YaHei"/>
                <a:ea typeface="Microsoft YaHei"/>
              </a:rPr>
              <a:t>动手建图前的最后一步</a:t>
            </a:r>
            <a:endParaRPr/>
          </a:p>
        </p:txBody>
      </p:sp>
      <p:sp>
        <p:nvSpPr>
          <p:cNvPr id="695" name="" descr="{&quot;isTemplate&quot;:true,&quot;type&quot;:&quot;text&quot;}"/>
          <p:cNvSpPr txBox="1"/>
          <p:nvPr/>
        </p:nvSpPr>
        <p:spPr>
          <a:xfrm rot="0" flipH="0" flipV="0">
            <a:off x="914400" y="6124575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696" name="" descr="{&quot;isTemplate&quot;:true,&quot;type&quot;:&quot;text&quot;}"/>
          <p:cNvSpPr txBox="1"/>
          <p:nvPr/>
        </p:nvSpPr>
        <p:spPr>
          <a:xfrm rot="0" flipH="0" flipV="0">
            <a:off x="10868025" y="61245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38 / 77</a:t>
            </a:r>
            <a:endParaRPr/>
          </a:p>
        </p:txBody>
      </p:sp>
    </p:spTree>
  </p:cSld>
</p:sld>
</file>

<file path=ppt/slides/slide39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6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699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700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9624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休哈特控制图：三条线的智慧</a:t>
            </a:r>
            <a:endParaRPr/>
          </a:p>
        </p:txBody>
      </p:sp>
      <p:sp>
        <p:nvSpPr>
          <p:cNvPr id="701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第四章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702" name=""/>
          <p:cNvSpPr/>
          <p:nvPr/>
        </p:nvSpPr>
        <p:spPr>
          <a:xfrm rot="0" flipH="0" flipV="0">
            <a:off x="609600" y="1409700"/>
            <a:ext cx="6477000" cy="4610100"/>
          </a:xfrm>
          <a:prstGeom prst="roundRect">
            <a:avLst>
              <a:gd name="adj" fmla="val 289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70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1619250"/>
            <a:ext cx="6057900" cy="4191000"/>
          </a:xfrm>
          <a:prstGeom prst="rect">
            <a:avLst/>
          </a:prstGeom>
          <a:ln/>
        </p:spPr>
      </p:pic>
      <p:sp>
        <p:nvSpPr>
          <p:cNvPr id="704" name="" descr="{&quot;isTemplate&quot;:true,&quot;type&quot;:&quot;text&quot;}"/>
          <p:cNvSpPr txBox="1"/>
          <p:nvPr/>
        </p:nvSpPr>
        <p:spPr>
          <a:xfrm rot="0" flipH="0" flipV="0">
            <a:off x="7429500" y="1876425"/>
            <a:ext cx="4152900" cy="7429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 xml:space="preserve">1924 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年，休哈特博士画出这三条线，质量管理从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事后挑坏件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进入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事前管过程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的时代。</a:t>
            </a:r>
            <a:endParaRPr/>
          </a:p>
        </p:txBody>
      </p:sp>
      <p:sp>
        <p:nvSpPr>
          <p:cNvPr id="705" name="" descr="{&quot;isTemplate&quot;:true,&quot;type&quot;:&quot;text&quot;}"/>
          <p:cNvSpPr txBox="1"/>
          <p:nvPr/>
        </p:nvSpPr>
        <p:spPr>
          <a:xfrm rot="0" flipH="0" flipV="0">
            <a:off x="7429500" y="2847975"/>
            <a:ext cx="4152900" cy="31432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中心线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CL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过程的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现在在哪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，用历史数据的均值。</a:t>
            </a:r>
            <a:endParaRPr/>
          </a:p>
        </p:txBody>
      </p:sp>
      <p:sp>
        <p:nvSpPr>
          <p:cNvPr id="706" name="" descr="{&quot;isTemplate&quot;:true,&quot;type&quot;:&quot;text&quot;}"/>
          <p:cNvSpPr txBox="1"/>
          <p:nvPr/>
        </p:nvSpPr>
        <p:spPr>
          <a:xfrm rot="0" flipH="0" flipV="0">
            <a:off x="7429500" y="3295650"/>
            <a:ext cx="41529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控制限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UCL / LCL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过程的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正常边界</a:t>
            </a:r>
            <a:r>
              <a:rPr lang="en-US" sz="120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，由过程自身的波动算出，与客户规格无关。</a:t>
            </a:r>
            <a:endParaRPr/>
          </a:p>
        </p:txBody>
      </p:sp>
      <p:sp>
        <p:nvSpPr>
          <p:cNvPr id="707" name="" descr="{&quot;isTemplate&quot;:true,&quot;type&quot;:&quot;text&quot;}"/>
          <p:cNvSpPr txBox="1"/>
          <p:nvPr/>
        </p:nvSpPr>
        <p:spPr>
          <a:xfrm rot="0" flipH="0" flipV="0">
            <a:off x="7429500" y="4057650"/>
            <a:ext cx="4152900" cy="31432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数据点：</a:t>
            </a: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按时间顺序的子组统计量（均值、极差或不良率）。</a:t>
            </a:r>
            <a:endParaRPr/>
          </a:p>
        </p:txBody>
      </p:sp>
      <p:sp>
        <p:nvSpPr>
          <p:cNvPr id="708" name=""/>
          <p:cNvSpPr/>
          <p:nvPr/>
        </p:nvSpPr>
        <p:spPr>
          <a:xfrm rot="0" flipH="0" flipV="0">
            <a:off x="7429500" y="4600575"/>
            <a:ext cx="4152900" cy="952500"/>
          </a:xfrm>
          <a:prstGeom prst="roundRect">
            <a:avLst>
              <a:gd name="adj" fmla="val 1200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09" name="" descr="{&quot;isTemplate&quot;:true,&quot;type&quot;:&quot;text&quot;}"/>
          <p:cNvSpPr txBox="1"/>
          <p:nvPr/>
        </p:nvSpPr>
        <p:spPr>
          <a:xfrm rot="0" flipH="0" flipV="0">
            <a:off x="7620000" y="4791075"/>
            <a:ext cx="37719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核心思想：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把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正常波动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异常信号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分开——线内的波动是过程固有的，越线的波动才需要人去干预。</a:t>
            </a:r>
            <a:endParaRPr/>
          </a:p>
        </p:txBody>
      </p:sp>
      <p:sp>
        <p:nvSpPr>
          <p:cNvPr id="710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711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712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39 / 77</a:t>
            </a:r>
            <a:endParaRPr/>
          </a:p>
        </p:txBody>
      </p:sp>
    </p:spTree>
  </p:cSld>
</p:sld>
</file>

<file path=ppt/slides/slide40.xml><?xml version="1.0" encoding="utf-8"?>
<p:sld xmlns:asvg="http://schemas.microsoft.com/office/drawing/2016/SVG/main" xmlns:a16="http://schemas.microsoft.com/office/drawing/2014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 a16">
  <p:cSld>
    <p:spTree>
      <p:nvGrpSpPr>
        <p:cNvPr id="7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724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725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6005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为什么是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±3σ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：两类错误的经济账</a:t>
            </a:r>
            <a:endParaRPr/>
          </a:p>
        </p:txBody>
      </p:sp>
      <p:sp>
        <p:nvSpPr>
          <p:cNvPr id="726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第四章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727" name=""/>
          <p:cNvSpPr/>
          <p:nvPr/>
        </p:nvSpPr>
        <p:spPr>
          <a:xfrm rot="0" flipH="0" flipV="0">
            <a:off x="609600" y="1143000"/>
            <a:ext cx="4476750" cy="5143500"/>
          </a:xfrm>
          <a:prstGeom prst="roundRect">
            <a:avLst>
              <a:gd name="adj" fmla="val 297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28" name=""/>
          <p:cNvSpPr/>
          <p:nvPr/>
        </p:nvSpPr>
        <p:spPr>
          <a:xfrm rot="0" flipH="0" flipV="0">
            <a:off x="876300" y="14097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pic>
        <p:nvPicPr>
          <p:cNvPr id="72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71550" y="1504950"/>
            <a:ext cx="228600" cy="228600"/>
          </a:xfrm>
          <a:prstGeom prst="rect">
            <a:avLst/>
          </a:prstGeom>
          <a:ln/>
        </p:spPr>
      </p:pic>
      <p:sp>
        <p:nvSpPr>
          <p:cNvPr id="730" name="" descr="{&quot;isTemplate&quot;:true,&quot;type&quot;:&quot;text&quot;}"/>
          <p:cNvSpPr txBox="1"/>
          <p:nvPr/>
        </p:nvSpPr>
        <p:spPr>
          <a:xfrm rot="0" flipH="0" flipV="0">
            <a:off x="1409700" y="1495425"/>
            <a:ext cx="26479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C96A3B"/>
                </a:solidFill>
                <a:latin typeface="Microsoft YaHei"/>
                <a:ea typeface="Microsoft YaHei"/>
              </a:rPr>
              <a:t>第一类错误：虚发警报（α）</a:t>
            </a:r>
            <a:endParaRPr/>
          </a:p>
        </p:txBody>
      </p:sp>
      <p:sp>
        <p:nvSpPr>
          <p:cNvPr id="731" name="" descr="{&quot;isTemplate&quot;:true,&quot;type&quot;:&quot;text&quot;}"/>
          <p:cNvSpPr txBox="1"/>
          <p:nvPr/>
        </p:nvSpPr>
        <p:spPr>
          <a:xfrm rot="0" flipH="0" flipV="0">
            <a:off x="876300" y="1981200"/>
            <a:ext cx="394335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过程其实正常，点却越了线——白白停机、白查一场。控制限画得越窄，这类错误越多。</a:t>
            </a:r>
            <a:endParaRPr/>
          </a:p>
        </p:txBody>
      </p:sp>
      <p:graphicFrame>
        <p:nvGraphicFramePr>
          <p:cNvPr id="732" name=""/>
          <p:cNvGraphicFramePr/>
          <p:nvPr/>
        </p:nvGraphicFramePr>
        <p:xfrm rot="0" flipH="0" flipV="0">
          <a:off x="876300" y="2781300"/>
          <a:ext cx="3943350" cy="1428750"/>
        </p:xfrm>
        <a:graphic>
          <a:graphicData uri="http://schemas.openxmlformats.org/drawingml/2006/table">
            <a:tbl>
              <a:tblGrid>
                <a:gridCol w="699714">
                  <a:extLst>
                    <a:ext uri="{9D8B030D-6E8A-4147-A177-3AD203B41FA5}">
                      <a16:colId val="1"/>
                    </a:ext>
                  </a:extLst>
                </a:gridCol>
                <a:gridCol w="875999">
                  <a:extLst>
                    <a:ext uri="{9D8B030D-6E8A-4147-A177-3AD203B41FA5}">
                      <a16:colId val="2"/>
                    </a:ext>
                  </a:extLst>
                </a:gridCol>
                <a:gridCol w="2367637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4762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控制限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误报率 α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后果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762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±2σ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4.6%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 22 点误报 1 次，狼来了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762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±3σ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0.27%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 370 点才误报 1 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</a:tbl>
          </a:graphicData>
        </a:graphic>
      </p:graphicFrame>
      <p:sp>
        <p:nvSpPr>
          <p:cNvPr id="733" name=""/>
          <p:cNvSpPr/>
          <p:nvPr/>
        </p:nvSpPr>
        <p:spPr>
          <a:xfrm rot="0" flipH="0" flipV="0">
            <a:off x="5334000" y="1143000"/>
            <a:ext cx="624840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7FA99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734" name=""/>
          <p:cNvSpPr/>
          <p:nvPr/>
        </p:nvSpPr>
        <p:spPr>
          <a:xfrm rot="0" flipH="0" flipV="0">
            <a:off x="5600700" y="14097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73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695950" y="1504950"/>
            <a:ext cx="228600" cy="228600"/>
          </a:xfrm>
          <a:prstGeom prst="rect">
            <a:avLst/>
          </a:prstGeom>
          <a:ln/>
        </p:spPr>
      </p:pic>
      <p:sp>
        <p:nvSpPr>
          <p:cNvPr id="736" name="" descr="{&quot;isTemplate&quot;:true,&quot;type&quot;:&quot;text&quot;}"/>
          <p:cNvSpPr txBox="1"/>
          <p:nvPr/>
        </p:nvSpPr>
        <p:spPr>
          <a:xfrm rot="0" flipH="0" flipV="0">
            <a:off x="6134100" y="1495425"/>
            <a:ext cx="26479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第二类错误：漏发警报（β）</a:t>
            </a:r>
            <a:endParaRPr/>
          </a:p>
        </p:txBody>
      </p:sp>
      <p:sp>
        <p:nvSpPr>
          <p:cNvPr id="737" name="" descr="{&quot;isTemplate&quot;:true,&quot;type&quot;:&quot;text&quot;}"/>
          <p:cNvSpPr txBox="1"/>
          <p:nvPr/>
        </p:nvSpPr>
        <p:spPr>
          <a:xfrm rot="0" flipH="0" flipV="0">
            <a:off x="5600700" y="1981200"/>
            <a:ext cx="57150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过程已经变了，点却还在线内——异常悄悄流走，直到客户端爆雷。控制限画得越宽，这类错误越多。</a:t>
            </a:r>
            <a:endParaRPr/>
          </a:p>
        </p:txBody>
      </p:sp>
      <p:sp>
        <p:nvSpPr>
          <p:cNvPr id="738" name="" descr="{&quot;isTemplate&quot;:true,&quot;type&quot;:&quot;text&quot;}"/>
          <p:cNvSpPr txBox="1"/>
          <p:nvPr/>
        </p:nvSpPr>
        <p:spPr>
          <a:xfrm rot="0" flipH="0" flipV="0">
            <a:off x="5600700" y="2743200"/>
            <a:ext cx="57150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4A5651"/>
                </a:solidFill>
                <a:latin typeface="Microsoft YaHei"/>
                <a:ea typeface="Microsoft YaHei"/>
              </a:rPr>
              <a:t>两类错误是一对跷跷板：限收窄，误报多；限放宽，漏报多。休哈特算的账是：</a:t>
            </a:r>
            <a:r>
              <a:rPr lang="en-US" sz="1200" b="1">
                <a:solidFill>
                  <a:srgbClr val="4A5651"/>
                </a:solidFill>
                <a:latin typeface="Microsoft YaHei"/>
                <a:ea typeface="Microsoft YaHei"/>
              </a:rPr>
              <a:t xml:space="preserve">±3σ </a:t>
            </a:r>
            <a:r>
              <a:rPr lang="zh-CN" sz="1200" b="1">
                <a:solidFill>
                  <a:srgbClr val="4A5651"/>
                </a:solidFill>
                <a:latin typeface="Microsoft YaHei"/>
                <a:ea typeface="Microsoft YaHei"/>
              </a:rPr>
              <a:t>时，误报的停机成本与漏报的质量成本之和最低。</a:t>
            </a:r>
            <a:endParaRPr/>
          </a:p>
        </p:txBody>
      </p:sp>
      <p:sp>
        <p:nvSpPr>
          <p:cNvPr id="739" name=""/>
          <p:cNvSpPr/>
          <p:nvPr/>
        </p:nvSpPr>
        <p:spPr>
          <a:xfrm rot="0" flipH="0" flipV="0">
            <a:off x="5600700" y="5067300"/>
            <a:ext cx="5715000" cy="952500"/>
          </a:xfrm>
          <a:prstGeom prst="roundRect">
            <a:avLst>
              <a:gd name="adj" fmla="val 1200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40" name="" descr="{&quot;isTemplate&quot;:true,&quot;type&quot;:&quot;text&quot;}"/>
          <p:cNvSpPr txBox="1"/>
          <p:nvPr/>
        </p:nvSpPr>
        <p:spPr>
          <a:xfrm rot="0" flipH="0" flipV="0">
            <a:off x="5791200" y="5257800"/>
            <a:ext cx="53340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补充：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单点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±3σ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漏报概率不低，所以工程上加了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连、趋势、分层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等附加判异准则（第五章），用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组合拳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把漏报率压下来，而不是把线画窄。</a:t>
            </a:r>
            <a:endParaRPr/>
          </a:p>
        </p:txBody>
      </p:sp>
      <p:sp>
        <p:nvSpPr>
          <p:cNvPr id="741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742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743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40 / 77</a:t>
            </a:r>
            <a:endParaRPr/>
          </a:p>
        </p:txBody>
      </p:sp>
    </p:spTree>
  </p:cSld>
</p:sld>
</file>

<file path=ppt/slides/slide41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7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746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747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2197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受控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≠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合格：控制限与规格限是两回事</a:t>
            </a:r>
            <a:endParaRPr/>
          </a:p>
        </p:txBody>
      </p:sp>
      <p:sp>
        <p:nvSpPr>
          <p:cNvPr id="748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第四章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749" name=""/>
          <p:cNvSpPr/>
          <p:nvPr/>
        </p:nvSpPr>
        <p:spPr>
          <a:xfrm rot="0" flipH="0" flipV="0">
            <a:off x="609600" y="1143000"/>
            <a:ext cx="5334000" cy="5143500"/>
          </a:xfrm>
          <a:prstGeom prst="roundRect">
            <a:avLst>
              <a:gd name="adj" fmla="val 259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75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57250" y="1390650"/>
            <a:ext cx="4838700" cy="3810000"/>
          </a:xfrm>
          <a:prstGeom prst="rect">
            <a:avLst/>
          </a:prstGeom>
          <a:ln/>
        </p:spPr>
      </p:pic>
      <p:sp>
        <p:nvSpPr>
          <p:cNvPr id="751" name=""/>
          <p:cNvSpPr/>
          <p:nvPr/>
        </p:nvSpPr>
        <p:spPr>
          <a:xfrm rot="0" flipH="0" flipV="0">
            <a:off x="6191250" y="1143000"/>
            <a:ext cx="5391150" cy="1790700"/>
          </a:xfrm>
          <a:prstGeom prst="roundRect">
            <a:avLst>
              <a:gd name="adj" fmla="val 638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52" name="" descr="{&quot;isTemplate&quot;:true,&quot;type&quot;:&quot;text&quot;}"/>
          <p:cNvSpPr txBox="1"/>
          <p:nvPr/>
        </p:nvSpPr>
        <p:spPr>
          <a:xfrm rot="0" flipH="0" flipV="0">
            <a:off x="6438900" y="1390650"/>
            <a:ext cx="48958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2F5D50"/>
                </a:solidFill>
                <a:latin typeface="Microsoft YaHei"/>
                <a:ea typeface="Microsoft YaHei"/>
              </a:rPr>
              <a:t>两套限，两个来源，两种用途</a:t>
            </a:r>
            <a:endParaRPr/>
          </a:p>
        </p:txBody>
      </p:sp>
      <p:sp>
        <p:nvSpPr>
          <p:cNvPr id="753" name="" descr="{&quot;isTemplate&quot;:true,&quot;type&quot;:&quot;text&quot;}"/>
          <p:cNvSpPr txBox="1"/>
          <p:nvPr/>
        </p:nvSpPr>
        <p:spPr>
          <a:xfrm rot="0" flipH="0" flipV="0">
            <a:off x="6438900" y="1733550"/>
            <a:ext cx="4895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4A5651"/>
                </a:solidFill>
                <a:latin typeface="Microsoft YaHei"/>
                <a:ea typeface="Microsoft YaHei"/>
              </a:rPr>
              <a:t>规格限（</a:t>
            </a:r>
            <a:r>
              <a:rPr lang="en-US" sz="1125" b="1">
                <a:solidFill>
                  <a:srgbClr val="4A5651"/>
                </a:solidFill>
                <a:latin typeface="Microsoft YaHei"/>
                <a:ea typeface="Microsoft YaHei"/>
              </a:rPr>
              <a:t>USL/LSL</a:t>
            </a:r>
            <a:r>
              <a:rPr lang="zh-CN" sz="1125" b="1">
                <a:solidFill>
                  <a:srgbClr val="4A5651"/>
                </a:solidFill>
                <a:latin typeface="Microsoft YaHei"/>
                <a:ea typeface="Microsoft YaHei"/>
              </a:rPr>
              <a:t>）：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客户给的，管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产品合不合格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，画在直方图和能力分析上。</a:t>
            </a:r>
            <a:endParaRPr/>
          </a:p>
        </p:txBody>
      </p:sp>
      <p:sp>
        <p:nvSpPr>
          <p:cNvPr id="754" name="" descr="{&quot;isTemplate&quot;:true,&quot;type&quot;:&quot;text&quot;}"/>
          <p:cNvSpPr txBox="1"/>
          <p:nvPr/>
        </p:nvSpPr>
        <p:spPr>
          <a:xfrm rot="0" flipH="0" flipV="0">
            <a:off x="6438900" y="2400300"/>
            <a:ext cx="48958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4A5651"/>
                </a:solidFill>
                <a:latin typeface="Microsoft YaHei"/>
                <a:ea typeface="Microsoft YaHei"/>
              </a:rPr>
              <a:t>控制限（</a:t>
            </a:r>
            <a:r>
              <a:rPr lang="en-US" sz="1125" b="1">
                <a:solidFill>
                  <a:srgbClr val="4A5651"/>
                </a:solidFill>
                <a:latin typeface="Microsoft YaHei"/>
                <a:ea typeface="Microsoft YaHei"/>
              </a:rPr>
              <a:t>UCL/LCL</a:t>
            </a:r>
            <a:r>
              <a:rPr lang="zh-CN" sz="1125" b="1">
                <a:solidFill>
                  <a:srgbClr val="4A5651"/>
                </a:solidFill>
                <a:latin typeface="Microsoft YaHei"/>
                <a:ea typeface="Microsoft YaHei"/>
              </a:rPr>
              <a:t>）：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过程自己算的，管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过程稳不稳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，只画在控制图上。</a:t>
            </a:r>
            <a:endParaRPr/>
          </a:p>
        </p:txBody>
      </p:sp>
      <p:sp>
        <p:nvSpPr>
          <p:cNvPr id="755" name=""/>
          <p:cNvSpPr/>
          <p:nvPr/>
        </p:nvSpPr>
        <p:spPr>
          <a:xfrm rot="0" flipH="0" flipV="0">
            <a:off x="6191250" y="3733800"/>
            <a:ext cx="5391150" cy="1047750"/>
          </a:xfrm>
          <a:prstGeom prst="roundRect">
            <a:avLst>
              <a:gd name="adj" fmla="val 10909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756" name="" descr="{&quot;isTemplate&quot;:true,&quot;type&quot;:&quot;text&quot;}"/>
          <p:cNvSpPr txBox="1"/>
          <p:nvPr/>
        </p:nvSpPr>
        <p:spPr>
          <a:xfrm rot="0" flipH="0" flipV="0">
            <a:off x="6419850" y="3962400"/>
            <a:ext cx="49339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最常见的错误：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把规格线画到控制图上，或者用规格限充当控制限。结果是图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看起来一直正常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，异常一个都抓不到。控制图上永远只画控制限。</a:t>
            </a:r>
            <a:endParaRPr/>
          </a:p>
        </p:txBody>
      </p:sp>
      <p:sp>
        <p:nvSpPr>
          <p:cNvPr id="757" name=""/>
          <p:cNvSpPr/>
          <p:nvPr/>
        </p:nvSpPr>
        <p:spPr>
          <a:xfrm rot="0" flipH="0" flipV="0">
            <a:off x="6191250" y="5581650"/>
            <a:ext cx="5391150" cy="704850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758" name="" descr="{&quot;isTemplate&quot;:true,&quot;type&quot;:&quot;text&quot;}"/>
          <p:cNvSpPr txBox="1"/>
          <p:nvPr/>
        </p:nvSpPr>
        <p:spPr>
          <a:xfrm rot="0" flipH="0" flipV="0">
            <a:off x="6400800" y="5791200"/>
            <a:ext cx="49720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记忆口诀：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规格限管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产品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，控制限管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过程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；一张图只回答一个问题。</a:t>
            </a:r>
            <a:endParaRPr/>
          </a:p>
        </p:txBody>
      </p:sp>
      <p:sp>
        <p:nvSpPr>
          <p:cNvPr id="759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760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761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41 / 77</a:t>
            </a:r>
            <a:endParaRPr/>
          </a:p>
        </p:txBody>
      </p:sp>
    </p:spTree>
  </p:cSld>
</p:sld>
</file>

<file path=ppt/slides/slide42.xml><?xml version="1.0" encoding="utf-8"?>
<p:sld xmlns:p="http://schemas.openxmlformats.org/presentationml/2006/main" xmlns:a="http://schemas.openxmlformats.org/drawingml/2006/main">
  <p:cSld>
    <p:spTree>
      <p:nvGrpSpPr>
        <p:cNvPr id="7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764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765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9624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控制图家族：先分清两大门派</a:t>
            </a:r>
            <a:endParaRPr/>
          </a:p>
        </p:txBody>
      </p:sp>
      <p:sp>
        <p:nvSpPr>
          <p:cNvPr id="766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第四章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767" name=""/>
          <p:cNvSpPr/>
          <p:nvPr/>
        </p:nvSpPr>
        <p:spPr>
          <a:xfrm rot="0" flipH="0" flipV="0">
            <a:off x="609600" y="1143000"/>
            <a:ext cx="3333750" cy="5143500"/>
          </a:xfrm>
          <a:prstGeom prst="roundRect">
            <a:avLst>
              <a:gd name="adj" fmla="val 400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68" name="" descr="{&quot;isTemplate&quot;:true,&quot;type&quot;:&quot;text&quot;}"/>
          <p:cNvSpPr txBox="1"/>
          <p:nvPr/>
        </p:nvSpPr>
        <p:spPr>
          <a:xfrm rot="0" flipH="0" flipV="0">
            <a:off x="895350" y="1428750"/>
            <a:ext cx="2762250" cy="3619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75" b="1">
                <a:solidFill>
                  <a:srgbClr val="2F5D50"/>
                </a:solidFill>
                <a:latin typeface="Microsoft YaHei"/>
                <a:ea typeface="Microsoft YaHei"/>
              </a:rPr>
              <a:t>全家族只有两个分支，</a:t>
            </a:r>
            <a:endParaRPr/>
          </a:p>
        </p:txBody>
      </p:sp>
      <p:sp>
        <p:nvSpPr>
          <p:cNvPr id="769" name="" descr="{&quot;isTemplate&quot;:true,&quot;type&quot;:&quot;text&quot;}"/>
          <p:cNvSpPr txBox="1"/>
          <p:nvPr/>
        </p:nvSpPr>
        <p:spPr>
          <a:xfrm rot="0" flipH="0" flipV="0">
            <a:off x="895350" y="1790700"/>
            <a:ext cx="2762250" cy="3619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75" b="1">
                <a:solidFill>
                  <a:srgbClr val="1F2A26"/>
                </a:solidFill>
                <a:latin typeface="Microsoft YaHei"/>
                <a:ea typeface="Microsoft YaHei"/>
              </a:rPr>
              <a:t>分支下再按子组大小细分</a:t>
            </a:r>
            <a:endParaRPr/>
          </a:p>
        </p:txBody>
      </p:sp>
      <p:sp>
        <p:nvSpPr>
          <p:cNvPr id="770" name="" descr="{&quot;isTemplate&quot;:true,&quot;type&quot;:&quot;text&quot;}"/>
          <p:cNvSpPr txBox="1"/>
          <p:nvPr/>
        </p:nvSpPr>
        <p:spPr>
          <a:xfrm rot="0" flipH="0" flipV="0">
            <a:off x="895350" y="3200400"/>
            <a:ext cx="27622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选图永远从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数据是计量还是计数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开始，这一步选对，后面基本不会错。</a:t>
            </a:r>
            <a:endParaRPr/>
          </a:p>
        </p:txBody>
      </p:sp>
      <p:sp>
        <p:nvSpPr>
          <p:cNvPr id="771" name=""/>
          <p:cNvSpPr/>
          <p:nvPr/>
        </p:nvSpPr>
        <p:spPr>
          <a:xfrm rot="0" flipH="0" flipV="0">
            <a:off x="895350" y="4829175"/>
            <a:ext cx="2762250" cy="1171575"/>
          </a:xfrm>
          <a:prstGeom prst="roundRect">
            <a:avLst>
              <a:gd name="adj" fmla="val 8130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772" name="" descr="{&quot;isTemplate&quot;:true,&quot;type&quot;:&quot;text&quot;}"/>
          <p:cNvSpPr txBox="1"/>
          <p:nvPr/>
        </p:nvSpPr>
        <p:spPr>
          <a:xfrm rot="0" flipH="0" flipV="0">
            <a:off x="1066800" y="5000625"/>
            <a:ext cx="2419350" cy="828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镀膜线实况：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膜厚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/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方阻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/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色差走计量型分支，外观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/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颗粒走计数型分支，两条腿都要有。</a:t>
            </a:r>
            <a:endParaRPr/>
          </a:p>
        </p:txBody>
      </p:sp>
      <p:sp>
        <p:nvSpPr>
          <p:cNvPr id="773" name=""/>
          <p:cNvSpPr/>
          <p:nvPr/>
        </p:nvSpPr>
        <p:spPr>
          <a:xfrm rot="0" flipH="0" flipV="0">
            <a:off x="4191000" y="1143000"/>
            <a:ext cx="7391400" cy="219075"/>
          </a:xfrm>
          <a:prstGeom prst="roundRect">
            <a:avLst>
              <a:gd name="adj" fmla="val 52174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774" name="" descr="{&quot;isTemplate&quot;:true,&quot;type&quot;:&quot;text&quot;}"/>
          <p:cNvSpPr txBox="1"/>
          <p:nvPr/>
        </p:nvSpPr>
        <p:spPr>
          <a:xfrm rot="0" flipH="0" flipV="0">
            <a:off x="6315075" y="1143000"/>
            <a:ext cx="31527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计量型（连续读数：膜厚、方阻、Δ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775" name=""/>
          <p:cNvSpPr/>
          <p:nvPr/>
        </p:nvSpPr>
        <p:spPr>
          <a:xfrm rot="0" flipH="0" flipV="0">
            <a:off x="4191000" y="1533525"/>
            <a:ext cx="2371725" cy="2209800"/>
          </a:xfrm>
          <a:prstGeom prst="roundRect">
            <a:avLst>
              <a:gd name="adj" fmla="val 517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76" name="" descr="{&quot;isTemplate&quot;:true,&quot;type&quot;:&quot;text&quot;}"/>
          <p:cNvSpPr txBox="1"/>
          <p:nvPr/>
        </p:nvSpPr>
        <p:spPr>
          <a:xfrm rot="0" flipH="0" flipV="0">
            <a:off x="4381500" y="1724025"/>
            <a:ext cx="19907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Xbar-R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777" name="" descr="{&quot;isTemplate&quot;:true,&quot;type&quot;:&quot;text&quot;}"/>
          <p:cNvSpPr txBox="1"/>
          <p:nvPr/>
        </p:nvSpPr>
        <p:spPr>
          <a:xfrm rot="0" flipH="0" flipV="0">
            <a:off x="4381500" y="2000250"/>
            <a:ext cx="1990725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子组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2 ≤ n ≤ 9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，最常用，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n=4~5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最佳</a:t>
            </a:r>
            <a:endParaRPr/>
          </a:p>
        </p:txBody>
      </p:sp>
      <p:sp>
        <p:nvSpPr>
          <p:cNvPr id="778" name="" descr="{&quot;isTemplate&quot;:true,&quot;type&quot;:&quot;text&quot;}"/>
          <p:cNvSpPr txBox="1"/>
          <p:nvPr/>
        </p:nvSpPr>
        <p:spPr>
          <a:xfrm rot="0" flipH="0" flipV="0">
            <a:off x="4381500" y="2581275"/>
            <a:ext cx="1990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A9992"/>
                </a:solidFill>
                <a:latin typeface="Microsoft YaHei"/>
                <a:ea typeface="Microsoft YaHei"/>
              </a:rPr>
              <a:t>膜厚日常监控首选</a:t>
            </a:r>
            <a:endParaRPr/>
          </a:p>
        </p:txBody>
      </p:sp>
      <p:sp>
        <p:nvSpPr>
          <p:cNvPr id="779" name=""/>
          <p:cNvSpPr/>
          <p:nvPr/>
        </p:nvSpPr>
        <p:spPr>
          <a:xfrm rot="0" flipH="0" flipV="0">
            <a:off x="6696075" y="1533525"/>
            <a:ext cx="2381250" cy="2209800"/>
          </a:xfrm>
          <a:prstGeom prst="roundRect">
            <a:avLst>
              <a:gd name="adj" fmla="val 517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80" name="" descr="{&quot;isTemplate&quot;:true,&quot;type&quot;:&quot;text&quot;}"/>
          <p:cNvSpPr txBox="1"/>
          <p:nvPr/>
        </p:nvSpPr>
        <p:spPr>
          <a:xfrm rot="0" flipH="0" flipV="0">
            <a:off x="6886575" y="1724025"/>
            <a:ext cx="20002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Xbar-S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781" name="" descr="{&quot;isTemplate&quot;:true,&quot;type&quot;:&quot;text&quot;}"/>
          <p:cNvSpPr txBox="1"/>
          <p:nvPr/>
        </p:nvSpPr>
        <p:spPr>
          <a:xfrm rot="0" flipH="0" flipV="0">
            <a:off x="6886575" y="2000250"/>
            <a:ext cx="200025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子组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n ≥ 10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，用标准差替代极差</a:t>
            </a:r>
            <a:endParaRPr/>
          </a:p>
        </p:txBody>
      </p:sp>
      <p:sp>
        <p:nvSpPr>
          <p:cNvPr id="782" name="" descr="{&quot;isTemplate&quot;:true,&quot;type&quot;:&quot;text&quot;}"/>
          <p:cNvSpPr txBox="1"/>
          <p:nvPr/>
        </p:nvSpPr>
        <p:spPr>
          <a:xfrm rot="0" flipH="0" flipV="0">
            <a:off x="6886575" y="2333625"/>
            <a:ext cx="20002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A9992"/>
                </a:solidFill>
                <a:latin typeface="Microsoft YaHei"/>
                <a:ea typeface="Microsoft YaHei"/>
              </a:rPr>
              <a:t>大子组时更精确</a:t>
            </a:r>
            <a:endParaRPr/>
          </a:p>
        </p:txBody>
      </p:sp>
      <p:sp>
        <p:nvSpPr>
          <p:cNvPr id="783" name=""/>
          <p:cNvSpPr/>
          <p:nvPr/>
        </p:nvSpPr>
        <p:spPr>
          <a:xfrm rot="0" flipH="0" flipV="0">
            <a:off x="9210675" y="1533525"/>
            <a:ext cx="2371725" cy="2209800"/>
          </a:xfrm>
          <a:prstGeom prst="roundRect">
            <a:avLst>
              <a:gd name="adj" fmla="val 517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84" name="" descr="{&quot;isTemplate&quot;:true,&quot;type&quot;:&quot;text&quot;}"/>
          <p:cNvSpPr txBox="1"/>
          <p:nvPr/>
        </p:nvSpPr>
        <p:spPr>
          <a:xfrm rot="0" flipH="0" flipV="0">
            <a:off x="9401175" y="1724025"/>
            <a:ext cx="19907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I-MR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785" name="" descr="{&quot;isTemplate&quot;:true,&quot;type&quot;:&quot;text&quot;}"/>
          <p:cNvSpPr txBox="1"/>
          <p:nvPr/>
        </p:nvSpPr>
        <p:spPr>
          <a:xfrm rot="0" flipH="0" flipV="0">
            <a:off x="9401175" y="2000250"/>
            <a:ext cx="1990725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n = 1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，单件数据：破坏性检测、低产能</a:t>
            </a:r>
            <a:endParaRPr/>
          </a:p>
        </p:txBody>
      </p:sp>
      <p:sp>
        <p:nvSpPr>
          <p:cNvPr id="786" name="" descr="{&quot;isTemplate&quot;:true,&quot;type&quot;:&quot;text&quot;}"/>
          <p:cNvSpPr txBox="1"/>
          <p:nvPr/>
        </p:nvSpPr>
        <p:spPr>
          <a:xfrm rot="0" flipH="0" flipV="0">
            <a:off x="9401175" y="2581275"/>
            <a:ext cx="1990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A9992"/>
                </a:solidFill>
                <a:latin typeface="Microsoft YaHei"/>
                <a:ea typeface="Microsoft YaHei"/>
              </a:rPr>
              <a:t>单炉单片场景</a:t>
            </a:r>
            <a:endParaRPr/>
          </a:p>
        </p:txBody>
      </p:sp>
      <p:sp>
        <p:nvSpPr>
          <p:cNvPr id="787" name=""/>
          <p:cNvSpPr/>
          <p:nvPr/>
        </p:nvSpPr>
        <p:spPr>
          <a:xfrm rot="0" flipH="0" flipV="0">
            <a:off x="4191000" y="3914775"/>
            <a:ext cx="7391400" cy="219075"/>
          </a:xfrm>
          <a:prstGeom prst="roundRect">
            <a:avLst>
              <a:gd name="adj" fmla="val 52174"/>
            </a:avLst>
          </a:prstGeom>
          <a:solidFill>
            <a:srgbClr val="7FA99B"/>
          </a:solidFill>
          <a:ln/>
        </p:spPr>
        <p:txBody>
          <a:bodyPr/>
          <a:p>
            <a:pPr/>
            <a:endParaRPr/>
          </a:p>
        </p:txBody>
      </p:sp>
      <p:sp>
        <p:nvSpPr>
          <p:cNvPr id="788" name="" descr="{&quot;isTemplate&quot;:true,&quot;type&quot;:&quot;text&quot;}"/>
          <p:cNvSpPr txBox="1"/>
          <p:nvPr/>
        </p:nvSpPr>
        <p:spPr>
          <a:xfrm rot="0" flipH="0" flipV="0">
            <a:off x="6257925" y="3914775"/>
            <a:ext cx="32575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计数型（数个数：针孔、划伤、不良片）</a:t>
            </a:r>
            <a:endParaRPr/>
          </a:p>
        </p:txBody>
      </p:sp>
      <p:sp>
        <p:nvSpPr>
          <p:cNvPr id="789" name=""/>
          <p:cNvSpPr/>
          <p:nvPr/>
        </p:nvSpPr>
        <p:spPr>
          <a:xfrm rot="0" flipH="0" flipV="0">
            <a:off x="4191000" y="4305300"/>
            <a:ext cx="2371725" cy="1981200"/>
          </a:xfrm>
          <a:prstGeom prst="roundRect">
            <a:avLst>
              <a:gd name="adj" fmla="val 576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90" name="" descr="{&quot;isTemplate&quot;:true,&quot;type&quot;:&quot;text&quot;}"/>
          <p:cNvSpPr txBox="1"/>
          <p:nvPr/>
        </p:nvSpPr>
        <p:spPr>
          <a:xfrm rot="0" flipH="0" flipV="0">
            <a:off x="4381500" y="4495800"/>
            <a:ext cx="19907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p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791" name="" descr="{&quot;isTemplate&quot;:true,&quot;type&quot;:&quot;text&quot;}"/>
          <p:cNvSpPr txBox="1"/>
          <p:nvPr/>
        </p:nvSpPr>
        <p:spPr>
          <a:xfrm rot="0" flipH="0" flipV="0">
            <a:off x="4381500" y="4772025"/>
            <a:ext cx="1990725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不良率，样本量可变动</a:t>
            </a:r>
            <a:endParaRPr/>
          </a:p>
        </p:txBody>
      </p:sp>
      <p:sp>
        <p:nvSpPr>
          <p:cNvPr id="792" name=""/>
          <p:cNvSpPr/>
          <p:nvPr/>
        </p:nvSpPr>
        <p:spPr>
          <a:xfrm rot="0" flipH="0" flipV="0">
            <a:off x="6696075" y="4305300"/>
            <a:ext cx="2381250" cy="1981200"/>
          </a:xfrm>
          <a:prstGeom prst="roundRect">
            <a:avLst>
              <a:gd name="adj" fmla="val 576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93" name="" descr="{&quot;isTemplate&quot;:true,&quot;type&quot;:&quot;text&quot;}"/>
          <p:cNvSpPr txBox="1"/>
          <p:nvPr/>
        </p:nvSpPr>
        <p:spPr>
          <a:xfrm rot="0" flipH="0" flipV="0">
            <a:off x="6886575" y="4495800"/>
            <a:ext cx="20002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np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794" name="" descr="{&quot;isTemplate&quot;:true,&quot;type&quot;:&quot;text&quot;}"/>
          <p:cNvSpPr txBox="1"/>
          <p:nvPr/>
        </p:nvSpPr>
        <p:spPr>
          <a:xfrm rot="0" flipH="0" flipV="0">
            <a:off x="6886575" y="4772025"/>
            <a:ext cx="200025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不良数，样本量固定</a:t>
            </a:r>
            <a:endParaRPr/>
          </a:p>
        </p:txBody>
      </p:sp>
      <p:sp>
        <p:nvSpPr>
          <p:cNvPr id="795" name=""/>
          <p:cNvSpPr/>
          <p:nvPr/>
        </p:nvSpPr>
        <p:spPr>
          <a:xfrm rot="0" flipH="0" flipV="0">
            <a:off x="9210675" y="4305300"/>
            <a:ext cx="2371725" cy="1981200"/>
          </a:xfrm>
          <a:prstGeom prst="roundRect">
            <a:avLst>
              <a:gd name="adj" fmla="val 576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796" name="" descr="{&quot;isTemplate&quot;:true,&quot;type&quot;:&quot;text&quot;}"/>
          <p:cNvSpPr txBox="1"/>
          <p:nvPr/>
        </p:nvSpPr>
        <p:spPr>
          <a:xfrm rot="0" flipH="0" flipV="0">
            <a:off x="9401175" y="4495800"/>
            <a:ext cx="19907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c / u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797" name="" descr="{&quot;isTemplate&quot;:true,&quot;type&quot;:&quot;text&quot;}"/>
          <p:cNvSpPr txBox="1"/>
          <p:nvPr/>
        </p:nvSpPr>
        <p:spPr>
          <a:xfrm rot="0" flipH="0" flipV="0">
            <a:off x="9401175" y="4772025"/>
            <a:ext cx="1990725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缺陷数（固定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/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变动面积），管针孔与划伤</a:t>
            </a:r>
            <a:endParaRPr/>
          </a:p>
        </p:txBody>
      </p:sp>
      <p:sp>
        <p:nvSpPr>
          <p:cNvPr id="798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799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800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42 / 77</a:t>
            </a:r>
            <a:endParaRPr/>
          </a:p>
        </p:txBody>
      </p:sp>
    </p:spTree>
  </p:cSld>
</p:sld>
</file>

<file path=ppt/slides/slide43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8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803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804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1816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控制图选型决策树：三个问题定一张图</a:t>
            </a:r>
            <a:endParaRPr/>
          </a:p>
        </p:txBody>
      </p:sp>
      <p:sp>
        <p:nvSpPr>
          <p:cNvPr id="805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第四章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806" name=""/>
          <p:cNvSpPr/>
          <p:nvPr/>
        </p:nvSpPr>
        <p:spPr>
          <a:xfrm rot="0" flipH="0" flipV="0">
            <a:off x="609600" y="1362075"/>
            <a:ext cx="6096000" cy="4705350"/>
          </a:xfrm>
          <a:prstGeom prst="roundRect">
            <a:avLst>
              <a:gd name="adj" fmla="val 283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80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1571625"/>
            <a:ext cx="5676900" cy="4286250"/>
          </a:xfrm>
          <a:prstGeom prst="rect">
            <a:avLst/>
          </a:prstGeom>
          <a:ln/>
        </p:spPr>
      </p:pic>
      <p:sp>
        <p:nvSpPr>
          <p:cNvPr id="808" name=""/>
          <p:cNvSpPr/>
          <p:nvPr/>
        </p:nvSpPr>
        <p:spPr>
          <a:xfrm rot="0" flipH="0" flipV="0">
            <a:off x="6991350" y="2209800"/>
            <a:ext cx="4591050" cy="1819275"/>
          </a:xfrm>
          <a:prstGeom prst="roundRect">
            <a:avLst>
              <a:gd name="adj" fmla="val 628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809" name="" descr="{&quot;isTemplate&quot;:true,&quot;type&quot;:&quot;text&quot;}"/>
          <p:cNvSpPr txBox="1"/>
          <p:nvPr/>
        </p:nvSpPr>
        <p:spPr>
          <a:xfrm rot="0" flipH="0" flipV="0">
            <a:off x="7219950" y="2438400"/>
            <a:ext cx="41338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三个问题，依次回答</a:t>
            </a:r>
            <a:endParaRPr/>
          </a:p>
        </p:txBody>
      </p:sp>
      <p:sp>
        <p:nvSpPr>
          <p:cNvPr id="810" name="" descr="{&quot;isTemplate&quot;:true,&quot;type&quot;:&quot;text&quot;}"/>
          <p:cNvSpPr txBox="1"/>
          <p:nvPr/>
        </p:nvSpPr>
        <p:spPr>
          <a:xfrm rot="0" flipH="0" flipV="0">
            <a:off x="7219950" y="2752725"/>
            <a:ext cx="41338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数据是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量出来的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还是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数出来的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？</a:t>
            </a:r>
            <a:endParaRPr/>
          </a:p>
        </p:txBody>
      </p:sp>
      <p:sp>
        <p:nvSpPr>
          <p:cNvPr id="811" name="" descr="{&quot;isTemplate&quot;:true,&quot;type&quot;:&quot;text&quot;}"/>
          <p:cNvSpPr txBox="1"/>
          <p:nvPr/>
        </p:nvSpPr>
        <p:spPr>
          <a:xfrm rot="0" flipH="0" flipV="0">
            <a:off x="7219950" y="3133725"/>
            <a:ext cx="41338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计量型：每次抽几片？计数型：数的是比例还是个数？</a:t>
            </a:r>
            <a:endParaRPr/>
          </a:p>
        </p:txBody>
      </p:sp>
      <p:sp>
        <p:nvSpPr>
          <p:cNvPr id="812" name="" descr="{&quot;isTemplate&quot;:true,&quot;type&quot;:&quot;text&quot;}"/>
          <p:cNvSpPr txBox="1"/>
          <p:nvPr/>
        </p:nvSpPr>
        <p:spPr>
          <a:xfrm rot="0" flipH="0" flipV="0">
            <a:off x="7219950" y="3514725"/>
            <a:ext cx="41338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样本量（或检查面积）每次一样吗？</a:t>
            </a:r>
            <a:endParaRPr/>
          </a:p>
        </p:txBody>
      </p:sp>
      <p:sp>
        <p:nvSpPr>
          <p:cNvPr id="813" name=""/>
          <p:cNvSpPr/>
          <p:nvPr/>
        </p:nvSpPr>
        <p:spPr>
          <a:xfrm rot="0" flipH="0" flipV="0">
            <a:off x="6991350" y="4238625"/>
            <a:ext cx="4591050" cy="990600"/>
          </a:xfrm>
          <a:prstGeom prst="roundRect">
            <a:avLst>
              <a:gd name="adj" fmla="val 11538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814" name="" descr="{&quot;isTemplate&quot;:true,&quot;type&quot;:&quot;text&quot;}"/>
          <p:cNvSpPr txBox="1"/>
          <p:nvPr/>
        </p:nvSpPr>
        <p:spPr>
          <a:xfrm rot="0" flipH="0" flipV="0">
            <a:off x="7200900" y="4448175"/>
            <a:ext cx="41719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镀膜线速答：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膜厚每炉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片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→ Xbar-R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；单炉只测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片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→ I-MR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；外观每班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100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片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→ p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图；玻璃针孔计数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→ c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图。</a:t>
            </a:r>
            <a:endParaRPr/>
          </a:p>
        </p:txBody>
      </p:sp>
      <p:sp>
        <p:nvSpPr>
          <p:cNvPr id="815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816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817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43 / 77</a:t>
            </a:r>
            <a:endParaRPr/>
          </a:p>
        </p:txBody>
      </p:sp>
    </p:spTree>
  </p:cSld>
</p:sld>
</file>

<file path=ppt/slides/slide44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8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820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821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5624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子组大小怎么选：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4–5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是黄金数字</a:t>
            </a:r>
            <a:endParaRPr/>
          </a:p>
        </p:txBody>
      </p:sp>
      <p:sp>
        <p:nvSpPr>
          <p:cNvPr id="822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第四章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graphicFrame>
        <p:nvGraphicFramePr>
          <p:cNvPr id="823" name=""/>
          <p:cNvGraphicFramePr/>
          <p:nvPr/>
        </p:nvGraphicFramePr>
        <p:xfrm rot="0" flipH="0" flipV="0">
          <a:off x="609600" y="1143000"/>
          <a:ext cx="5905500" cy="4476750"/>
        </p:xfrm>
        <a:graphic>
          <a:graphicData uri="http://schemas.openxmlformats.org/drawingml/2006/table">
            <a:tbl>
              <a:tblGrid>
                <a:gridCol w="846771">
                  <a:extLst>
                    <a:ext uri="{9D8B030D-6E8A-4147-A177-3AD203B41FA5}">
                      <a16:colId val="1"/>
                    </a:ext>
                  </a:extLst>
                </a:gridCol>
                <a:gridCol w="2391886">
                  <a:extLst>
                    <a:ext uri="{9D8B030D-6E8A-4147-A177-3AD203B41FA5}">
                      <a16:colId val="2"/>
                    </a:ext>
                  </a:extLst>
                </a:gridCol>
                <a:gridCol w="846771">
                  <a:extLst>
                    <a:ext uri="{9D8B030D-6E8A-4147-A177-3AD203B41FA5}">
                      <a16:colId val="3"/>
                    </a:ext>
                  </a:extLst>
                </a:gridCol>
                <a:gridCol w="1820072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子组大小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检出漂移能力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测量成本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建议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n = 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只靠 I-MR，对小幅漂移迟钝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最低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破坏性/单件数据时用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n = 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较弱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低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产率极低时的折中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n = 4–5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均衡，可检出中等漂移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适中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首选：系数表最完整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n = 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上限：R 图仍有效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较高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接近 Xbar-S 分界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74612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n ≥ 10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强，但必须换 Xbar-S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高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大批量全检场景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</a:tbl>
          </a:graphicData>
        </a:graphic>
      </p:graphicFrame>
      <p:sp>
        <p:nvSpPr>
          <p:cNvPr id="824" name=""/>
          <p:cNvSpPr/>
          <p:nvPr/>
        </p:nvSpPr>
        <p:spPr>
          <a:xfrm rot="0" flipH="0" flipV="0">
            <a:off x="6762750" y="1143000"/>
            <a:ext cx="4819650" cy="1609725"/>
          </a:xfrm>
          <a:prstGeom prst="roundRect">
            <a:avLst>
              <a:gd name="adj" fmla="val 710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825" name="" descr="{&quot;isTemplate&quot;:true,&quot;type&quot;:&quot;text&quot;}"/>
          <p:cNvSpPr txBox="1"/>
          <p:nvPr/>
        </p:nvSpPr>
        <p:spPr>
          <a:xfrm rot="0" flipH="0" flipV="0">
            <a:off x="6991350" y="1371600"/>
            <a:ext cx="4362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为什么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4–5 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片是甜点位</a:t>
            </a:r>
            <a:endParaRPr/>
          </a:p>
        </p:txBody>
      </p:sp>
      <p:sp>
        <p:nvSpPr>
          <p:cNvPr id="826" name="" descr="{&quot;isTemplate&quot;:true,&quot;type&quot;:&quot;text&quot;}"/>
          <p:cNvSpPr txBox="1"/>
          <p:nvPr/>
        </p:nvSpPr>
        <p:spPr>
          <a:xfrm rot="0" flipH="0" flipV="0">
            <a:off x="6991350" y="1666875"/>
            <a:ext cx="436245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子组越大，均值越平稳、检出能力越强，但测量成本线性上升，且组内混入特殊原因的风险变大。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4–5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片恰好卡在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能力够用、成本可控、极差估计仍有效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的交点上。</a:t>
            </a:r>
            <a:endParaRPr/>
          </a:p>
        </p:txBody>
      </p:sp>
      <p:sp>
        <p:nvSpPr>
          <p:cNvPr id="827" name=""/>
          <p:cNvSpPr/>
          <p:nvPr/>
        </p:nvSpPr>
        <p:spPr>
          <a:xfrm rot="0" flipH="0" flipV="0">
            <a:off x="6762750" y="3400425"/>
            <a:ext cx="4819650" cy="131445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828" name="" descr="{&quot;isTemplate&quot;:true,&quot;type&quot;:&quot;text&quot;}"/>
          <p:cNvSpPr txBox="1"/>
          <p:nvPr/>
        </p:nvSpPr>
        <p:spPr>
          <a:xfrm rot="0" flipH="0" flipV="0">
            <a:off x="6991350" y="3629025"/>
            <a:ext cx="43624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镀膜线的落地组合</a:t>
            </a:r>
            <a:endParaRPr/>
          </a:p>
        </p:txBody>
      </p:sp>
      <p:sp>
        <p:nvSpPr>
          <p:cNvPr id="829" name="" descr="{&quot;isTemplate&quot;:true,&quot;type&quot;:&quot;text&quot;}"/>
          <p:cNvSpPr txBox="1"/>
          <p:nvPr/>
        </p:nvSpPr>
        <p:spPr>
          <a:xfrm rot="0" flipH="0" flipV="0">
            <a:off x="6991350" y="3914775"/>
            <a:ext cx="43624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每炉连续取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片测膜厚（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Xbar-R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）；方阻、色差同片同步测，一次取样喂三个图；单炉只有一片的贵重基板走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I-MR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830" name=""/>
          <p:cNvSpPr/>
          <p:nvPr/>
        </p:nvSpPr>
        <p:spPr>
          <a:xfrm rot="0" flipH="0" flipV="0">
            <a:off x="6762750" y="5353050"/>
            <a:ext cx="481965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831" name="" descr="{&quot;isTemplate&quot;:true,&quot;type&quot;:&quot;text&quot;}"/>
          <p:cNvSpPr txBox="1"/>
          <p:nvPr/>
        </p:nvSpPr>
        <p:spPr>
          <a:xfrm rot="0" flipH="0" flipV="0">
            <a:off x="6953250" y="5543550"/>
            <a:ext cx="44386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注意：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n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超过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9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就不能用极差估计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σ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（极差只用两个极端点，大子组会失真），必须切换到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Xbar-S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832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833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834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44 / 77</a:t>
            </a:r>
            <a:endParaRPr/>
          </a:p>
        </p:txBody>
      </p:sp>
    </p:spTree>
  </p:cSld>
</p:sld>
</file>

<file path=ppt/slides/slide45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8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837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838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048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建立控制图的六个步骤</a:t>
            </a:r>
            <a:endParaRPr/>
          </a:p>
        </p:txBody>
      </p:sp>
      <p:sp>
        <p:nvSpPr>
          <p:cNvPr id="839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第四章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840" name=""/>
          <p:cNvSpPr/>
          <p:nvPr/>
        </p:nvSpPr>
        <p:spPr>
          <a:xfrm rot="0" flipH="0" flipV="0">
            <a:off x="609600" y="1143000"/>
            <a:ext cx="6096000" cy="5143500"/>
          </a:xfrm>
          <a:prstGeom prst="roundRect">
            <a:avLst>
              <a:gd name="adj" fmla="val 259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84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57250" y="1390650"/>
            <a:ext cx="5600700" cy="4476750"/>
          </a:xfrm>
          <a:prstGeom prst="rect">
            <a:avLst/>
          </a:prstGeom>
          <a:ln/>
        </p:spPr>
      </p:pic>
      <p:sp>
        <p:nvSpPr>
          <p:cNvPr id="842" name="" descr="{&quot;isTemplate&quot;:true,&quot;type&quot;:&quot;text&quot;}"/>
          <p:cNvSpPr txBox="1"/>
          <p:nvPr/>
        </p:nvSpPr>
        <p:spPr>
          <a:xfrm rot="0" flipH="0" flipV="0">
            <a:off x="6953250" y="2009775"/>
            <a:ext cx="4629150" cy="7429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大多数失败的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 xml:space="preserve"> SPC 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导入，都跳过了第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 xml:space="preserve"> 1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、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 xml:space="preserve">2 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步直接画图——指标选错了，抽样组错了，后面全白费。</a:t>
            </a:r>
            <a:endParaRPr/>
          </a:p>
        </p:txBody>
      </p:sp>
      <p:sp>
        <p:nvSpPr>
          <p:cNvPr id="843" name=""/>
          <p:cNvSpPr/>
          <p:nvPr/>
        </p:nvSpPr>
        <p:spPr>
          <a:xfrm rot="0" flipH="0" flipV="0">
            <a:off x="6953250" y="2962275"/>
            <a:ext cx="4629150" cy="1295400"/>
          </a:xfrm>
          <a:prstGeom prst="roundRect">
            <a:avLst>
              <a:gd name="adj" fmla="val 882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844" name="" descr="{&quot;isTemplate&quot;:true,&quot;type&quot;:&quot;text&quot;}"/>
          <p:cNvSpPr txBox="1"/>
          <p:nvPr/>
        </p:nvSpPr>
        <p:spPr>
          <a:xfrm rot="0" flipH="0" flipV="0">
            <a:off x="7162800" y="3171825"/>
            <a:ext cx="4210050" cy="8763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第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4 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步是关键关卡：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先对试运行数据做判稳检查，有失控点先查明原因；无法消除的异常点经批准后剔除再算限。限值一经确定就冻结，不能边运行边改。</a:t>
            </a:r>
            <a:endParaRPr/>
          </a:p>
        </p:txBody>
      </p:sp>
      <p:sp>
        <p:nvSpPr>
          <p:cNvPr id="845" name=""/>
          <p:cNvSpPr/>
          <p:nvPr/>
        </p:nvSpPr>
        <p:spPr>
          <a:xfrm rot="0" flipH="0" flipV="0">
            <a:off x="6953250" y="4467225"/>
            <a:ext cx="4629150" cy="952500"/>
          </a:xfrm>
          <a:prstGeom prst="roundRect">
            <a:avLst>
              <a:gd name="adj" fmla="val 12000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846" name="" descr="{&quot;isTemplate&quot;:true,&quot;type&quot;:&quot;text&quot;}"/>
          <p:cNvSpPr txBox="1"/>
          <p:nvPr/>
        </p:nvSpPr>
        <p:spPr>
          <a:xfrm rot="0" flipH="0" flipV="0">
            <a:off x="7143750" y="4657725"/>
            <a:ext cx="42481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产出物清单：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控制计划、抽样作业指导书、空白记录表、已定限的控制图、异常处置流程——五样齐了才算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建图完成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84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84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84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45 / 77</a:t>
            </a:r>
            <a:endParaRPr/>
          </a:p>
        </p:txBody>
      </p:sp>
    </p:spTree>
  </p:cSld>
</p:sld>
</file>

<file path=ppt/slides/slide46.xml><?xml version="1.0" encoding="utf-8"?>
<p:sld xmlns:p="http://schemas.openxmlformats.org/presentationml/2006/main" xmlns:a="http://schemas.openxmlformats.org/drawingml/2006/main">
  <p:cSld>
    <p:spTree>
      <p:nvGrpSpPr>
        <p:cNvPr id="8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85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85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1524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第四章小结</a:t>
            </a:r>
            <a:endParaRPr/>
          </a:p>
        </p:txBody>
      </p:sp>
      <p:sp>
        <p:nvSpPr>
          <p:cNvPr id="854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第四章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控制图原理与选型</a:t>
            </a:r>
            <a:endParaRPr/>
          </a:p>
        </p:txBody>
      </p:sp>
      <p:sp>
        <p:nvSpPr>
          <p:cNvPr id="855" name=""/>
          <p:cNvSpPr/>
          <p:nvPr/>
        </p:nvSpPr>
        <p:spPr>
          <a:xfrm rot="0" flipH="0" flipV="0">
            <a:off x="609600" y="1143000"/>
            <a:ext cx="4000500" cy="5143500"/>
          </a:xfrm>
          <a:prstGeom prst="roundRect">
            <a:avLst>
              <a:gd name="adj" fmla="val 333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856" name="" descr="{&quot;isTemplate&quot;:true,&quot;type&quot;:&quot;text&quot;}"/>
          <p:cNvSpPr txBox="1"/>
          <p:nvPr/>
        </p:nvSpPr>
        <p:spPr>
          <a:xfrm rot="0" flipH="0" flipV="0">
            <a:off x="914400" y="1447800"/>
            <a:ext cx="3390900" cy="4191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800" b="1">
                <a:solidFill>
                  <a:srgbClr val="2F5D50"/>
                </a:solidFill>
                <a:latin typeface="Microsoft YaHei"/>
                <a:ea typeface="Microsoft YaHei"/>
              </a:rPr>
              <a:t>动笔之前，</a:t>
            </a:r>
            <a:endParaRPr/>
          </a:p>
        </p:txBody>
      </p:sp>
      <p:sp>
        <p:nvSpPr>
          <p:cNvPr id="857" name="" descr="{&quot;isTemplate&quot;:true,&quot;type&quot;:&quot;text&quot;}"/>
          <p:cNvSpPr txBox="1"/>
          <p:nvPr/>
        </p:nvSpPr>
        <p:spPr>
          <a:xfrm rot="0" flipH="0" flipV="0">
            <a:off x="914400" y="1866900"/>
            <a:ext cx="3390900" cy="4191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800" b="1">
                <a:solidFill>
                  <a:srgbClr val="1F2A26"/>
                </a:solidFill>
                <a:latin typeface="Microsoft YaHei"/>
                <a:ea typeface="Microsoft YaHei"/>
              </a:rPr>
              <a:t>先答对这三道判断题</a:t>
            </a:r>
            <a:endParaRPr/>
          </a:p>
        </p:txBody>
      </p:sp>
      <p:sp>
        <p:nvSpPr>
          <p:cNvPr id="858" name="" descr="{&quot;isTemplate&quot;:true,&quot;type&quot;:&quot;text&quot;}"/>
          <p:cNvSpPr txBox="1"/>
          <p:nvPr/>
        </p:nvSpPr>
        <p:spPr>
          <a:xfrm rot="0" flipH="0" flipV="0">
            <a:off x="914400" y="3267075"/>
            <a:ext cx="3390900" cy="2952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规格线可以画在控制图上当参考？（×）</a:t>
            </a:r>
            <a:endParaRPr/>
          </a:p>
        </p:txBody>
      </p:sp>
      <p:sp>
        <p:nvSpPr>
          <p:cNvPr id="859" name="" descr="{&quot;isTemplate&quot;:true,&quot;type&quot;:&quot;text&quot;}"/>
          <p:cNvSpPr txBox="1"/>
          <p:nvPr/>
        </p:nvSpPr>
        <p:spPr>
          <a:xfrm rot="0" flipH="0" flipV="0">
            <a:off x="914400" y="3676650"/>
            <a:ext cx="3390900" cy="2952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控制限越窄越灵敏，所以越窄越好？（×）</a:t>
            </a:r>
            <a:endParaRPr/>
          </a:p>
        </p:txBody>
      </p:sp>
      <p:sp>
        <p:nvSpPr>
          <p:cNvPr id="860" name="" descr="{&quot;isTemplate&quot;:true,&quot;type&quot;:&quot;text&quot;}"/>
          <p:cNvSpPr txBox="1"/>
          <p:nvPr/>
        </p:nvSpPr>
        <p:spPr>
          <a:xfrm rot="0" flipH="0" flipV="0">
            <a:off x="914400" y="4086225"/>
            <a:ext cx="3390900" cy="2952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子组内必须只有普通原因？（√）</a:t>
            </a:r>
            <a:endParaRPr/>
          </a:p>
        </p:txBody>
      </p:sp>
      <p:sp>
        <p:nvSpPr>
          <p:cNvPr id="861" name=""/>
          <p:cNvSpPr/>
          <p:nvPr/>
        </p:nvSpPr>
        <p:spPr>
          <a:xfrm rot="0" flipH="0" flipV="0">
            <a:off x="914400" y="5362575"/>
            <a:ext cx="339090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862" name="" descr="{&quot;isTemplate&quot;:true,&quot;type&quot;:&quot;text&quot;}"/>
          <p:cNvSpPr txBox="1"/>
          <p:nvPr/>
        </p:nvSpPr>
        <p:spPr>
          <a:xfrm rot="0" flipH="0" flipV="0">
            <a:off x="1085850" y="5534025"/>
            <a:ext cx="30480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三道全对，再进第五章动手建图。</a:t>
            </a:r>
            <a:endParaRPr/>
          </a:p>
        </p:txBody>
      </p:sp>
      <p:sp>
        <p:nvSpPr>
          <p:cNvPr id="863" name="" descr="{&quot;isTemplate&quot;:true,&quot;type&quot;:&quot;text&quot;}"/>
          <p:cNvSpPr txBox="1"/>
          <p:nvPr/>
        </p:nvSpPr>
        <p:spPr>
          <a:xfrm rot="0" flipH="0" flipV="0">
            <a:off x="4876800" y="114300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864" name="" descr="{&quot;isTemplate&quot;:true,&quot;type&quot;:&quot;text&quot;}"/>
          <p:cNvSpPr txBox="1"/>
          <p:nvPr/>
        </p:nvSpPr>
        <p:spPr>
          <a:xfrm rot="0" flipH="0" flipV="0">
            <a:off x="5372100" y="1143000"/>
            <a:ext cx="35909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三条线都来自过程自己的数据</a:t>
            </a:r>
            <a:endParaRPr/>
          </a:p>
        </p:txBody>
      </p:sp>
      <p:sp>
        <p:nvSpPr>
          <p:cNvPr id="865" name="" descr="{&quot;isTemplate&quot;:true,&quot;type&quot;:&quot;text&quot;}"/>
          <p:cNvSpPr txBox="1"/>
          <p:nvPr/>
        </p:nvSpPr>
        <p:spPr>
          <a:xfrm rot="0" flipH="0" flipV="0">
            <a:off x="5372100" y="1400175"/>
            <a:ext cx="359092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CL = μ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UCL/LCL = μ ± 3σ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。规格限与控制限永不同图。</a:t>
            </a:r>
            <a:endParaRPr/>
          </a:p>
        </p:txBody>
      </p:sp>
      <p:sp>
        <p:nvSpPr>
          <p:cNvPr id="866" name="" descr="{&quot;isTemplate&quot;:true,&quot;type&quot;:&quot;text&quot;}"/>
          <p:cNvSpPr txBox="1"/>
          <p:nvPr/>
        </p:nvSpPr>
        <p:spPr>
          <a:xfrm rot="0" flipH="0" flipV="0">
            <a:off x="4876800" y="2314575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867" name="" descr="{&quot;isTemplate&quot;:true,&quot;type&quot;:&quot;text&quot;}"/>
          <p:cNvSpPr txBox="1"/>
          <p:nvPr/>
        </p:nvSpPr>
        <p:spPr>
          <a:xfrm rot="0" flipH="0" flipV="0">
            <a:off x="5372100" y="2314575"/>
            <a:ext cx="42005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±3σ 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是经济平衡点</a:t>
            </a:r>
            <a:endParaRPr/>
          </a:p>
        </p:txBody>
      </p:sp>
      <p:sp>
        <p:nvSpPr>
          <p:cNvPr id="868" name="" descr="{&quot;isTemplate&quot;:true,&quot;type&quot;:&quot;text&quot;}"/>
          <p:cNvSpPr txBox="1"/>
          <p:nvPr/>
        </p:nvSpPr>
        <p:spPr>
          <a:xfrm rot="0" flipH="0" flipV="0">
            <a:off x="5372100" y="2571750"/>
            <a:ext cx="420052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误报（每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370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点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次）与漏报的总成本最低；漏报靠附加判异补。</a:t>
            </a:r>
            <a:endParaRPr/>
          </a:p>
        </p:txBody>
      </p:sp>
      <p:sp>
        <p:nvSpPr>
          <p:cNvPr id="869" name="" descr="{&quot;isTemplate&quot;:true,&quot;type&quot;:&quot;text&quot;}"/>
          <p:cNvSpPr txBox="1"/>
          <p:nvPr/>
        </p:nvSpPr>
        <p:spPr>
          <a:xfrm rot="0" flipH="0" flipV="0">
            <a:off x="4876800" y="3476625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870" name="" descr="{&quot;isTemplate&quot;:true,&quot;type&quot;:&quot;text&quot;}"/>
          <p:cNvSpPr txBox="1"/>
          <p:nvPr/>
        </p:nvSpPr>
        <p:spPr>
          <a:xfrm rot="0" flipH="0" flipV="0">
            <a:off x="5372100" y="3476625"/>
            <a:ext cx="37147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受控与合格互相不能替代</a:t>
            </a:r>
            <a:endParaRPr/>
          </a:p>
        </p:txBody>
      </p:sp>
      <p:sp>
        <p:nvSpPr>
          <p:cNvPr id="871" name="" descr="{&quot;isTemplate&quot;:true,&quot;type&quot;:&quot;text&quot;}"/>
          <p:cNvSpPr txBox="1"/>
          <p:nvPr/>
        </p:nvSpPr>
        <p:spPr>
          <a:xfrm rot="0" flipH="0" flipV="0">
            <a:off x="5372100" y="3733800"/>
            <a:ext cx="37147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受控可不合格（整体偏移），合格可不受控（迟早出事）。</a:t>
            </a:r>
            <a:endParaRPr/>
          </a:p>
        </p:txBody>
      </p:sp>
      <p:sp>
        <p:nvSpPr>
          <p:cNvPr id="872" name="" descr="{&quot;isTemplate&quot;:true,&quot;type&quot;:&quot;text&quot;}"/>
          <p:cNvSpPr txBox="1"/>
          <p:nvPr/>
        </p:nvSpPr>
        <p:spPr>
          <a:xfrm rot="0" flipH="0" flipV="0">
            <a:off x="4876800" y="464820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873" name="" descr="{&quot;isTemplate&quot;:true,&quot;type&quot;:&quot;text&quot;}"/>
          <p:cNvSpPr txBox="1"/>
          <p:nvPr/>
        </p:nvSpPr>
        <p:spPr>
          <a:xfrm rot="0" flipH="0" flipV="0">
            <a:off x="5372100" y="4648200"/>
            <a:ext cx="44386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选图三问：什么型？</a:t>
            </a:r>
            <a:r>
              <a:rPr lang="en-US" sz="142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n </a:t>
            </a: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多大？固定吗？</a:t>
            </a:r>
            <a:endParaRPr/>
          </a:p>
        </p:txBody>
      </p:sp>
      <p:sp>
        <p:nvSpPr>
          <p:cNvPr id="874" name="" descr="{&quot;isTemplate&quot;:true,&quot;type&quot;:&quot;text&quot;}"/>
          <p:cNvSpPr txBox="1"/>
          <p:nvPr/>
        </p:nvSpPr>
        <p:spPr>
          <a:xfrm rot="0" flipH="0" flipV="0">
            <a:off x="5372100" y="4905375"/>
            <a:ext cx="44386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计量型按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n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选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Xbar-R / Xbar-S / I-MR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；计数型按对象选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p / np / c / u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875" name=""/>
          <p:cNvSpPr/>
          <p:nvPr/>
        </p:nvSpPr>
        <p:spPr>
          <a:xfrm rot="0" flipH="0" flipV="0">
            <a:off x="4876800" y="5810250"/>
            <a:ext cx="6705600" cy="476250"/>
          </a:xfrm>
          <a:prstGeom prst="roundRect">
            <a:avLst>
              <a:gd name="adj" fmla="val 2000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876" name="" descr="{&quot;isTemplate&quot;:true,&quot;type&quot;:&quot;text&quot;}"/>
          <p:cNvSpPr txBox="1"/>
          <p:nvPr/>
        </p:nvSpPr>
        <p:spPr>
          <a:xfrm rot="0" flipH="0" flipV="0">
            <a:off x="5029200" y="5962650"/>
            <a:ext cx="6400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下一章：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把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Xbar-R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图在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Excel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里从零建出来，含公式、系数、判异全过程。</a:t>
            </a:r>
            <a:endParaRPr/>
          </a:p>
        </p:txBody>
      </p:sp>
      <p:sp>
        <p:nvSpPr>
          <p:cNvPr id="87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87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87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46 / 77</a:t>
            </a:r>
            <a:endParaRPr/>
          </a:p>
        </p:txBody>
      </p:sp>
    </p:spTree>
  </p:cSld>
</p:sld>
</file>

<file path=ppt/slides/slide47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8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F2A26"/>
          </a:solidFill>
          <a:ln/>
        </p:spPr>
        <p:txBody>
          <a:bodyPr/>
          <a:p>
            <a:pPr/>
            <a:endParaRPr/>
          </a:p>
        </p:txBody>
      </p:sp>
      <p:pic>
        <p:nvPicPr>
          <p:cNvPr id="882" name=""/>
          <p:cNvPicPr>
            <a:picLocks noChangeAspect="1"/>
          </p:cNvPicPr>
          <p:nvPr/>
        </p:nvPicPr>
        <p:blipFill>
          <a:blip r:embed="rId1"/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88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11A17">
                  <a:alpha val="90000"/>
                </a:srgbClr>
              </a:gs>
              <a:gs pos="55000">
                <a:srgbClr val="111A17">
                  <a:alpha val="60000"/>
                </a:srgbClr>
              </a:gs>
              <a:gs pos="100000">
                <a:srgbClr val="111A17">
                  <a:alpha val="20000"/>
                </a:srgbClr>
              </a:gs>
            </a:gsLst>
            <a:lin ang="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884" name="" descr="{&quot;isTemplate&quot;:true,&quot;type&quot;:&quot;text&quot;}"/>
          <p:cNvSpPr txBox="1"/>
          <p:nvPr/>
        </p:nvSpPr>
        <p:spPr>
          <a:xfrm rot="0" flipH="0" flipV="0">
            <a:off x="914400" y="1809750"/>
            <a:ext cx="6515100" cy="1371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0" b="1">
                <a:solidFill>
                  <a:srgbClr val="FFFFFF">
                    <a:alpha val="20000"/>
                  </a:srgbClr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885" name="" descr="{&quot;isTemplate&quot;:true,&quot;type&quot;:&quot;text&quot;}"/>
          <p:cNvSpPr txBox="1"/>
          <p:nvPr/>
        </p:nvSpPr>
        <p:spPr>
          <a:xfrm rot="0" flipH="0" flipV="0">
            <a:off x="914400" y="3257550"/>
            <a:ext cx="65151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886" name="" descr="{&quot;isTemplate&quot;:true,&quot;type&quot;:&quot;text&quot;}"/>
          <p:cNvSpPr txBox="1"/>
          <p:nvPr/>
        </p:nvSpPr>
        <p:spPr>
          <a:xfrm rot="0" flipH="0" flipV="0">
            <a:off x="914400" y="4133850"/>
            <a:ext cx="65151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575">
                <a:solidFill>
                  <a:srgbClr val="DCE7E2"/>
                </a:solidFill>
                <a:latin typeface="Microsoft YaHei"/>
                <a:ea typeface="Microsoft YaHei"/>
              </a:rPr>
              <a:t xml:space="preserve">Xbar-R · Xbar-S · I-MR —— </a:t>
            </a:r>
            <a:r>
              <a:rPr lang="zh-CN" sz="1575">
                <a:solidFill>
                  <a:srgbClr val="DCE7E2"/>
                </a:solidFill>
                <a:latin typeface="Microsoft YaHei"/>
                <a:ea typeface="Microsoft YaHei"/>
              </a:rPr>
              <a:t>打开</a:t>
            </a:r>
            <a:r>
              <a:rPr lang="en-US" sz="1575">
                <a:solidFill>
                  <a:srgbClr val="DCE7E2"/>
                </a:solidFill>
                <a:latin typeface="Microsoft YaHei"/>
                <a:ea typeface="Microsoft YaHei"/>
              </a:rPr>
              <a:t xml:space="preserve"> Excel</a:t>
            </a:r>
            <a:r>
              <a:rPr lang="zh-CN" sz="1575">
                <a:solidFill>
                  <a:srgbClr val="DCE7E2"/>
                </a:solidFill>
                <a:latin typeface="Microsoft YaHei"/>
                <a:ea typeface="Microsoft YaHei"/>
              </a:rPr>
              <a:t>，跟着做</a:t>
            </a:r>
            <a:endParaRPr/>
          </a:p>
        </p:txBody>
      </p:sp>
      <p:sp>
        <p:nvSpPr>
          <p:cNvPr id="887" name=""/>
          <p:cNvSpPr/>
          <p:nvPr/>
        </p:nvSpPr>
        <p:spPr>
          <a:xfrm rot="0" flipH="0" flipV="0">
            <a:off x="914400" y="4867275"/>
            <a:ext cx="1295400" cy="171450"/>
          </a:xfrm>
          <a:prstGeom prst="roundRect">
            <a:avLst>
              <a:gd name="adj" fmla="val 33333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888" name="" descr="{&quot;isTemplate&quot;:true,&quot;type&quot;:&quot;text&quot;}"/>
          <p:cNvSpPr txBox="1"/>
          <p:nvPr/>
        </p:nvSpPr>
        <p:spPr>
          <a:xfrm rot="0" flipH="0" flipV="0">
            <a:off x="914400" y="4867275"/>
            <a:ext cx="1295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实操①</a:t>
            </a:r>
            <a:r>
              <a:rPr lang="en-US" sz="1125">
                <a:solidFill>
                  <a:srgbClr val="DCE7E2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建</a:t>
            </a:r>
            <a:r>
              <a:rPr lang="en-US" sz="1125">
                <a:solidFill>
                  <a:srgbClr val="DCE7E2"/>
                </a:solidFill>
                <a:latin typeface="Microsoft YaHei"/>
                <a:ea typeface="Microsoft YaHei"/>
              </a:rPr>
              <a:t xml:space="preserve"> Xbar-R </a:t>
            </a: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889" name=""/>
          <p:cNvSpPr/>
          <p:nvPr/>
        </p:nvSpPr>
        <p:spPr>
          <a:xfrm rot="0" flipH="0" flipV="0">
            <a:off x="2343150" y="4867275"/>
            <a:ext cx="1047750" cy="171450"/>
          </a:xfrm>
          <a:prstGeom prst="roundRect">
            <a:avLst>
              <a:gd name="adj" fmla="val 33333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890" name="" descr="{&quot;isTemplate&quot;:true,&quot;type&quot;:&quot;text&quot;}"/>
          <p:cNvSpPr txBox="1"/>
          <p:nvPr/>
        </p:nvSpPr>
        <p:spPr>
          <a:xfrm rot="0" flipH="0" flipV="0">
            <a:off x="2343150" y="4867275"/>
            <a:ext cx="10477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实操②</a:t>
            </a:r>
            <a:r>
              <a:rPr lang="en-US" sz="1125">
                <a:solidFill>
                  <a:srgbClr val="DCE7E2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判异演练</a:t>
            </a:r>
            <a:endParaRPr/>
          </a:p>
        </p:txBody>
      </p:sp>
      <p:sp>
        <p:nvSpPr>
          <p:cNvPr id="891" name=""/>
          <p:cNvSpPr/>
          <p:nvPr/>
        </p:nvSpPr>
        <p:spPr>
          <a:xfrm rot="0" flipH="0" flipV="0">
            <a:off x="3524250" y="4867275"/>
            <a:ext cx="962025" cy="171450"/>
          </a:xfrm>
          <a:prstGeom prst="roundRect">
            <a:avLst>
              <a:gd name="adj" fmla="val 33333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892" name="" descr="{&quot;isTemplate&quot;:true,&quot;type&quot;:&quot;text&quot;}"/>
          <p:cNvSpPr txBox="1"/>
          <p:nvPr/>
        </p:nvSpPr>
        <p:spPr>
          <a:xfrm rot="0" flipH="0" flipV="0">
            <a:off x="3524250" y="4867275"/>
            <a:ext cx="9620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实操③</a:t>
            </a:r>
            <a:r>
              <a:rPr lang="en-US" sz="1125">
                <a:solidFill>
                  <a:srgbClr val="DCE7E2"/>
                </a:solidFill>
                <a:latin typeface="Microsoft YaHei"/>
                <a:ea typeface="Microsoft YaHei"/>
              </a:rPr>
              <a:t xml:space="preserve"> I-MR </a:t>
            </a:r>
            <a:r>
              <a:rPr lang="zh-CN" sz="1125">
                <a:solidFill>
                  <a:srgbClr val="DCE7E2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893" name="" descr="{&quot;isTemplate&quot;:true,&quot;type&quot;:&quot;text&quot;}"/>
          <p:cNvSpPr txBox="1"/>
          <p:nvPr/>
        </p:nvSpPr>
        <p:spPr>
          <a:xfrm rot="0" flipH="0" flipV="0">
            <a:off x="914400" y="6124575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894" name="" descr="{&quot;isTemplate&quot;:true,&quot;type&quot;:&quot;text&quot;}"/>
          <p:cNvSpPr txBox="1"/>
          <p:nvPr/>
        </p:nvSpPr>
        <p:spPr>
          <a:xfrm rot="0" flipH="0" flipV="0">
            <a:off x="10868025" y="61245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47 / 77</a:t>
            </a:r>
            <a:endParaRPr/>
          </a:p>
        </p:txBody>
      </p:sp>
    </p:spTree>
  </p:cSld>
</p:sld>
</file>

<file path=ppt/slides/slide48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8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897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898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0482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Xbar-R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图：最常用的组合，一主一辅</a:t>
            </a:r>
            <a:endParaRPr/>
          </a:p>
        </p:txBody>
      </p:sp>
      <p:sp>
        <p:nvSpPr>
          <p:cNvPr id="899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900" name=""/>
          <p:cNvSpPr/>
          <p:nvPr/>
        </p:nvSpPr>
        <p:spPr>
          <a:xfrm rot="0" flipH="0" flipV="0">
            <a:off x="609600" y="1457325"/>
            <a:ext cx="6286500" cy="4514850"/>
          </a:xfrm>
          <a:prstGeom prst="roundRect">
            <a:avLst>
              <a:gd name="adj" fmla="val 295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90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1666875"/>
            <a:ext cx="5867400" cy="4095750"/>
          </a:xfrm>
          <a:prstGeom prst="rect">
            <a:avLst/>
          </a:prstGeom>
          <a:ln/>
        </p:spPr>
      </p:pic>
      <p:sp>
        <p:nvSpPr>
          <p:cNvPr id="902" name="" descr="{&quot;isTemplate&quot;:true,&quot;type&quot;:&quot;text&quot;}"/>
          <p:cNvSpPr txBox="1"/>
          <p:nvPr/>
        </p:nvSpPr>
        <p:spPr>
          <a:xfrm rot="0" flipH="0" flipV="0">
            <a:off x="7181850" y="2028825"/>
            <a:ext cx="4400550" cy="7429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 xml:space="preserve">Xbar 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图回答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过程中心变没变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，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图回答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过程波动变没变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。两张图必须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同时受控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，过程才算受控。</a:t>
            </a:r>
            <a:endParaRPr/>
          </a:p>
        </p:txBody>
      </p:sp>
      <p:sp>
        <p:nvSpPr>
          <p:cNvPr id="903" name=""/>
          <p:cNvSpPr/>
          <p:nvPr/>
        </p:nvSpPr>
        <p:spPr>
          <a:xfrm rot="0" flipH="0" flipV="0">
            <a:off x="7181850" y="2962275"/>
            <a:ext cx="4400550" cy="1295400"/>
          </a:xfrm>
          <a:prstGeom prst="roundRect">
            <a:avLst>
              <a:gd name="adj" fmla="val 882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904" name="" descr="{&quot;isTemplate&quot;:true,&quot;type&quot;:&quot;text&quot;}"/>
          <p:cNvSpPr txBox="1"/>
          <p:nvPr/>
        </p:nvSpPr>
        <p:spPr>
          <a:xfrm rot="0" flipH="0" flipV="0">
            <a:off x="7391400" y="3171825"/>
            <a:ext cx="3981450" cy="8763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判读顺序有讲究：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先看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图。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图失控说明组内已经混进特殊原因，此时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Xbar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图的控制限本身就不可信；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图受控后，再看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Xbar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图才有意义。</a:t>
            </a:r>
            <a:endParaRPr/>
          </a:p>
        </p:txBody>
      </p:sp>
      <p:sp>
        <p:nvSpPr>
          <p:cNvPr id="905" name=""/>
          <p:cNvSpPr/>
          <p:nvPr/>
        </p:nvSpPr>
        <p:spPr>
          <a:xfrm rot="0" flipH="0" flipV="0">
            <a:off x="7181850" y="4448175"/>
            <a:ext cx="4400550" cy="952500"/>
          </a:xfrm>
          <a:prstGeom prst="roundRect">
            <a:avLst>
              <a:gd name="adj" fmla="val 12000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906" name="" descr="{&quot;isTemplate&quot;:true,&quot;type&quot;:&quot;text&quot;}"/>
          <p:cNvSpPr txBox="1"/>
          <p:nvPr/>
        </p:nvSpPr>
        <p:spPr>
          <a:xfrm rot="0" flipH="0" flipV="0">
            <a:off x="7372350" y="4638675"/>
            <a:ext cx="40195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适用条件：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子组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2 ≤ n ≤ 9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，数据近似正态，测量系统经过校准。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n=4~5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时公式与系数最简。</a:t>
            </a:r>
            <a:endParaRPr/>
          </a:p>
        </p:txBody>
      </p:sp>
      <p:sp>
        <p:nvSpPr>
          <p:cNvPr id="90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90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90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48 / 77</a:t>
            </a:r>
            <a:endParaRPr/>
          </a:p>
        </p:txBody>
      </p:sp>
    </p:spTree>
  </p:cSld>
</p:sld>
</file>

<file path=ppt/slides/slide49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9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91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91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4197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控制图系数表：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A2 / D3 / D4 / d2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怎么查</a:t>
            </a:r>
            <a:endParaRPr/>
          </a:p>
        </p:txBody>
      </p:sp>
      <p:sp>
        <p:nvSpPr>
          <p:cNvPr id="914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graphicFrame>
        <p:nvGraphicFramePr>
          <p:cNvPr id="915" name=""/>
          <p:cNvGraphicFramePr/>
          <p:nvPr/>
        </p:nvGraphicFramePr>
        <p:xfrm rot="0" flipH="0" flipV="0">
          <a:off x="609600" y="1143000"/>
          <a:ext cx="4572000" cy="4572000"/>
        </p:xfrm>
        <a:graphic>
          <a:graphicData uri="http://schemas.openxmlformats.org/drawingml/2006/table">
            <a:tbl>
              <a:tblGrid>
                <a:gridCol w="560439">
                  <a:extLst>
                    <a:ext uri="{9D8B030D-6E8A-4147-A177-3AD203B41FA5}">
                      <a16:colId val="1"/>
                    </a:ext>
                  </a:extLst>
                </a:gridCol>
                <a:gridCol w="1002890">
                  <a:extLst>
                    <a:ext uri="{9D8B030D-6E8A-4147-A177-3AD203B41FA5}">
                      <a16:colId val="2"/>
                    </a:ext>
                  </a:extLst>
                </a:gridCol>
                <a:gridCol w="1002890">
                  <a:extLst>
                    <a:ext uri="{9D8B030D-6E8A-4147-A177-3AD203B41FA5}">
                      <a16:colId val="3"/>
                    </a:ext>
                  </a:extLst>
                </a:gridCol>
                <a:gridCol w="1002890">
                  <a:extLst>
                    <a:ext uri="{9D8B030D-6E8A-4147-A177-3AD203B41FA5}">
                      <a16:colId val="4"/>
                    </a:ext>
                  </a:extLst>
                </a:gridCol>
                <a:gridCol w="1002890">
                  <a:extLst>
                    <a:ext uri="{9D8B030D-6E8A-4147-A177-3AD203B41FA5}">
                      <a16:colId val="5"/>
                    </a:ext>
                  </a:extLst>
                </a:gridCol>
              </a:tblGrid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n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A2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D3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D4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d2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1.880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3.267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1.128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1.023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2.574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1.693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0.729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2.282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2.059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0.577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2.114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2.326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0.483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2.004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2.534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0.419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0.076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1.924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2.704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0.373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0.136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1.864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2.847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0.337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0.184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1.816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2.970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9"/>
                  </a:ext>
                </a:extLst>
              </a:tr>
              <a:tr h="4572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0.308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0.223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1.777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3.078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10"/>
                  </a:ext>
                </a:extLst>
              </a:tr>
            </a:tbl>
          </a:graphicData>
        </a:graphic>
      </p:graphicFrame>
      <p:sp>
        <p:nvSpPr>
          <p:cNvPr id="916" name=""/>
          <p:cNvSpPr/>
          <p:nvPr/>
        </p:nvSpPr>
        <p:spPr>
          <a:xfrm rot="0" flipH="0" flipV="0">
            <a:off x="5429250" y="1143000"/>
            <a:ext cx="6153150" cy="1771650"/>
          </a:xfrm>
          <a:prstGeom prst="roundRect">
            <a:avLst>
              <a:gd name="adj" fmla="val 645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917" name="" descr="{&quot;isTemplate&quot;:true,&quot;type&quot;:&quot;text&quot;}"/>
          <p:cNvSpPr txBox="1"/>
          <p:nvPr/>
        </p:nvSpPr>
        <p:spPr>
          <a:xfrm rot="0" flipH="0" flipV="0">
            <a:off x="5657850" y="1371600"/>
            <a:ext cx="56959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系数各管什么</a:t>
            </a:r>
            <a:endParaRPr/>
          </a:p>
        </p:txBody>
      </p:sp>
      <p:sp>
        <p:nvSpPr>
          <p:cNvPr id="918" name="" descr="{&quot;isTemplate&quot;:true,&quot;type&quot;:&quot;text&quot;}"/>
          <p:cNvSpPr txBox="1"/>
          <p:nvPr/>
        </p:nvSpPr>
        <p:spPr>
          <a:xfrm rot="0" flipH="0" flipV="0">
            <a:off x="5657850" y="1685925"/>
            <a:ext cx="5695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A2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Xbar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图控制限的宽度系数</a:t>
            </a:r>
            <a:endParaRPr/>
          </a:p>
        </p:txBody>
      </p:sp>
      <p:sp>
        <p:nvSpPr>
          <p:cNvPr id="919" name="" descr="{&quot;isTemplate&quot;:true,&quot;type&quot;:&quot;text&quot;}"/>
          <p:cNvSpPr txBox="1"/>
          <p:nvPr/>
        </p:nvSpPr>
        <p:spPr>
          <a:xfrm rot="0" flipH="0" flipV="0">
            <a:off x="5657850" y="2047875"/>
            <a:ext cx="5695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D3 / D4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图下限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上限的系数</a:t>
            </a:r>
            <a:endParaRPr/>
          </a:p>
        </p:txBody>
      </p:sp>
      <p:sp>
        <p:nvSpPr>
          <p:cNvPr id="920" name="" descr="{&quot;isTemplate&quot;:true,&quot;type&quot;:&quot;text&quot;}"/>
          <p:cNvSpPr txBox="1"/>
          <p:nvPr/>
        </p:nvSpPr>
        <p:spPr>
          <a:xfrm rot="0" flipH="0" flipV="0">
            <a:off x="5657850" y="2409825"/>
            <a:ext cx="5695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d2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把极差换算成标准差（σ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= R̄ ÷ d2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921" name=""/>
          <p:cNvSpPr/>
          <p:nvPr/>
        </p:nvSpPr>
        <p:spPr>
          <a:xfrm rot="0" flipH="0" flipV="0">
            <a:off x="5429250" y="3276600"/>
            <a:ext cx="615315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922" name="" descr="{&quot;isTemplate&quot;:true,&quot;type&quot;:&quot;text&quot;}"/>
          <p:cNvSpPr txBox="1"/>
          <p:nvPr/>
        </p:nvSpPr>
        <p:spPr>
          <a:xfrm rot="0" flipH="0" flipV="0">
            <a:off x="5657850" y="3505200"/>
            <a:ext cx="56959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查表演示（</a:t>
            </a: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>n=5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923" name="" descr="{&quot;isTemplate&quot;:true,&quot;type&quot;:&quot;text&quot;}"/>
          <p:cNvSpPr txBox="1"/>
          <p:nvPr/>
        </p:nvSpPr>
        <p:spPr>
          <a:xfrm rot="0" flipH="0" flipV="0">
            <a:off x="5657850" y="3800475"/>
            <a:ext cx="5695950" cy="590550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Xbar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UCL = X̄̄ + 0.577 × R̄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LCL = X̄̄ − 0.577 × R̄</a:t>
            </a:r>
            <a:endParaRPr/>
          </a:p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UCL = 2.114 × R̄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LCL = 0 × R̄ = 0</a:t>
            </a:r>
            <a:endParaRPr/>
          </a:p>
        </p:txBody>
      </p:sp>
      <p:sp>
        <p:nvSpPr>
          <p:cNvPr id="924" name="" descr="{&quot;isTemplate&quot;:true,&quot;type&quot;:&quot;text&quot;}"/>
          <p:cNvSpPr txBox="1"/>
          <p:nvPr/>
        </p:nvSpPr>
        <p:spPr>
          <a:xfrm rot="0" flipH="0" flipV="0">
            <a:off x="5657850" y="4467225"/>
            <a:ext cx="5695950" cy="2952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n ≤ 6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时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D3 = 0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，即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图下限就是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0——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极差不会是负数，这很符合直觉。</a:t>
            </a:r>
            <a:endParaRPr/>
          </a:p>
        </p:txBody>
      </p:sp>
      <p:sp>
        <p:nvSpPr>
          <p:cNvPr id="925" name=""/>
          <p:cNvSpPr/>
          <p:nvPr/>
        </p:nvSpPr>
        <p:spPr>
          <a:xfrm rot="0" flipH="0" flipV="0">
            <a:off x="5429250" y="5353050"/>
            <a:ext cx="615315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926" name="" descr="{&quot;isTemplate&quot;:true,&quot;type&quot;:&quot;text&quot;}"/>
          <p:cNvSpPr txBox="1"/>
          <p:nvPr/>
        </p:nvSpPr>
        <p:spPr>
          <a:xfrm rot="0" flipH="0" flipV="0">
            <a:off x="5619750" y="5543550"/>
            <a:ext cx="57721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实用提示：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系数只随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n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变，与量纲无关。背不下来没关系，模板的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系数表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工作表可以整页照抄，或用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VLOOKUP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自动带出。</a:t>
            </a:r>
            <a:endParaRPr/>
          </a:p>
        </p:txBody>
      </p:sp>
      <p:sp>
        <p:nvSpPr>
          <p:cNvPr id="92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92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92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49 / 77</a:t>
            </a:r>
            <a:endParaRPr/>
          </a:p>
        </p:txBody>
      </p:sp>
    </p:spTree>
  </p:cSld>
</p:sld>
</file>

<file path=ppt/slides/slide50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9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950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951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0481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实操①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Step 1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：数据怎么录入</a:t>
            </a:r>
            <a:endParaRPr/>
          </a:p>
        </p:txBody>
      </p:sp>
      <p:sp>
        <p:nvSpPr>
          <p:cNvPr id="952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graphicFrame>
        <p:nvGraphicFramePr>
          <p:cNvPr id="953" name=""/>
          <p:cNvGraphicFramePr/>
          <p:nvPr/>
        </p:nvGraphicFramePr>
        <p:xfrm rot="0" flipH="0" flipV="0">
          <a:off x="609600" y="1143000"/>
          <a:ext cx="5905500" cy="4095750"/>
        </p:xfrm>
        <a:graphic>
          <a:graphicData uri="http://schemas.openxmlformats.org/drawingml/2006/table">
            <a:tbl>
              <a:tblGrid>
                <a:gridCol w="666641">
                  <a:extLst>
                    <a:ext uri="{9D8B030D-6E8A-4147-A177-3AD203B41FA5}">
                      <a16:colId val="1"/>
                    </a:ext>
                  </a:extLst>
                </a:gridCol>
                <a:gridCol w="599304">
                  <a:extLst>
                    <a:ext uri="{9D8B030D-6E8A-4147-A177-3AD203B41FA5}">
                      <a16:colId val="2"/>
                    </a:ext>
                  </a:extLst>
                </a:gridCol>
                <a:gridCol w="599304">
                  <a:extLst>
                    <a:ext uri="{9D8B030D-6E8A-4147-A177-3AD203B41FA5}">
                      <a16:colId val="3"/>
                    </a:ext>
                  </a:extLst>
                </a:gridCol>
                <a:gridCol w="599304">
                  <a:extLst>
                    <a:ext uri="{9D8B030D-6E8A-4147-A177-3AD203B41FA5}">
                      <a16:colId val="4"/>
                    </a:ext>
                  </a:extLst>
                </a:gridCol>
                <a:gridCol w="599304">
                  <a:extLst>
                    <a:ext uri="{9D8B030D-6E8A-4147-A177-3AD203B41FA5}">
                      <a16:colId val="5"/>
                    </a:ext>
                  </a:extLst>
                </a:gridCol>
                <a:gridCol w="599304">
                  <a:extLst>
                    <a:ext uri="{9D8B030D-6E8A-4147-A177-3AD203B41FA5}">
                      <a16:colId val="6"/>
                    </a:ext>
                  </a:extLst>
                </a:gridCol>
                <a:gridCol w="1255845">
                  <a:extLst>
                    <a:ext uri="{9D8B030D-6E8A-4147-A177-3AD203B41FA5}">
                      <a16:colId val="7"/>
                    </a:ext>
                  </a:extLst>
                </a:gridCol>
                <a:gridCol w="986495">
                  <a:extLst>
                    <a:ext uri="{9D8B030D-6E8A-4147-A177-3AD203B41FA5}">
                      <a16:colId val="8"/>
                    </a:ext>
                  </a:extLst>
                </a:gridCol>
              </a:tblGrid>
              <a:tr h="511969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子组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x1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x2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x3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x4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x5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均值 x̄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A99B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极差 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FA99B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511969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500.0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511969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500.0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511969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502.0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511969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498.8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511969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502.0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511969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498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500.8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511969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合计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—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—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—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—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—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X̄̄ = 500.6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125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R̄ = 5.0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</a:tbl>
          </a:graphicData>
        </a:graphic>
      </p:graphicFrame>
      <p:sp>
        <p:nvSpPr>
          <p:cNvPr id="954" name=""/>
          <p:cNvSpPr/>
          <p:nvPr/>
        </p:nvSpPr>
        <p:spPr>
          <a:xfrm rot="0" flipH="0" flipV="0">
            <a:off x="6762750" y="1143000"/>
            <a:ext cx="4819650" cy="1771650"/>
          </a:xfrm>
          <a:prstGeom prst="roundRect">
            <a:avLst>
              <a:gd name="adj" fmla="val 645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955" name="" descr="{&quot;isTemplate&quot;:true,&quot;type&quot;:&quot;text&quot;}"/>
          <p:cNvSpPr txBox="1"/>
          <p:nvPr/>
        </p:nvSpPr>
        <p:spPr>
          <a:xfrm rot="0" flipH="0" flipV="0">
            <a:off x="6991350" y="1371600"/>
            <a:ext cx="4362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录入规则</a:t>
            </a:r>
            <a:endParaRPr/>
          </a:p>
        </p:txBody>
      </p:sp>
      <p:sp>
        <p:nvSpPr>
          <p:cNvPr id="956" name="" descr="{&quot;isTemplate&quot;:true,&quot;type&quot;:&quot;text&quot;}"/>
          <p:cNvSpPr txBox="1"/>
          <p:nvPr/>
        </p:nvSpPr>
        <p:spPr>
          <a:xfrm rot="0" flipH="0" flipV="0">
            <a:off x="6991350" y="1685925"/>
            <a:ext cx="4362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=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一个子组，一片一列，不要拆到多表</a:t>
            </a:r>
            <a:endParaRPr/>
          </a:p>
        </p:txBody>
      </p:sp>
      <p:sp>
        <p:nvSpPr>
          <p:cNvPr id="957" name="" descr="{&quot;isTemplate&quot;:true,&quot;type&quot;:&quot;text&quot;}"/>
          <p:cNvSpPr txBox="1"/>
          <p:nvPr/>
        </p:nvSpPr>
        <p:spPr>
          <a:xfrm rot="0" flipH="0" flipV="0">
            <a:off x="6991350" y="2047875"/>
            <a:ext cx="4362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备注列记录换靶、换料、停机等事件</a:t>
            </a:r>
            <a:endParaRPr/>
          </a:p>
        </p:txBody>
      </p:sp>
      <p:sp>
        <p:nvSpPr>
          <p:cNvPr id="958" name="" descr="{&quot;isTemplate&quot;:true,&quot;type&quot;:&quot;text&quot;}"/>
          <p:cNvSpPr txBox="1"/>
          <p:nvPr/>
        </p:nvSpPr>
        <p:spPr>
          <a:xfrm rot="0" flipH="0" flipV="0">
            <a:off x="6991350" y="2409825"/>
            <a:ext cx="4362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模板预置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个子组行，够算一次控制限</a:t>
            </a:r>
            <a:endParaRPr/>
          </a:p>
        </p:txBody>
      </p:sp>
      <p:sp>
        <p:nvSpPr>
          <p:cNvPr id="959" name=""/>
          <p:cNvSpPr/>
          <p:nvPr/>
        </p:nvSpPr>
        <p:spPr>
          <a:xfrm rot="0" flipH="0" flipV="0">
            <a:off x="6762750" y="3476625"/>
            <a:ext cx="4819650" cy="131445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960" name="" descr="{&quot;isTemplate&quot;:true,&quot;type&quot;:&quot;text&quot;}"/>
          <p:cNvSpPr txBox="1"/>
          <p:nvPr/>
        </p:nvSpPr>
        <p:spPr>
          <a:xfrm rot="0" flipH="0" flipV="0">
            <a:off x="6991350" y="3705225"/>
            <a:ext cx="43624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课堂数据说明</a:t>
            </a:r>
            <a:endParaRPr/>
          </a:p>
        </p:txBody>
      </p:sp>
      <p:sp>
        <p:nvSpPr>
          <p:cNvPr id="961" name="" descr="{&quot;isTemplate&quot;:true,&quot;type&quot;:&quot;text&quot;}"/>
          <p:cNvSpPr txBox="1"/>
          <p:nvPr/>
        </p:nvSpPr>
        <p:spPr>
          <a:xfrm rot="0" flipH="0" flipV="0">
            <a:off x="6991350" y="3990975"/>
            <a:ext cx="43624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演示只列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6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个子组，正式建控制限需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20–25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个。本例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X̄̄ = 500.6 nm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R̄ = 5.0 nm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，下一页直接用这两个数。</a:t>
            </a:r>
            <a:endParaRPr/>
          </a:p>
        </p:txBody>
      </p:sp>
      <p:sp>
        <p:nvSpPr>
          <p:cNvPr id="962" name=""/>
          <p:cNvSpPr/>
          <p:nvPr/>
        </p:nvSpPr>
        <p:spPr>
          <a:xfrm rot="0" flipH="0" flipV="0">
            <a:off x="6762750" y="5353050"/>
            <a:ext cx="481965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963" name="" descr="{&quot;isTemplate&quot;:true,&quot;type&quot;:&quot;text&quot;}"/>
          <p:cNvSpPr txBox="1"/>
          <p:nvPr/>
        </p:nvSpPr>
        <p:spPr>
          <a:xfrm rot="0" flipH="0" flipV="0">
            <a:off x="6953250" y="5543550"/>
            <a:ext cx="44386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现在就做：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打开模板，把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25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个子组数据粘进去，均值和极差列会自动算出。</a:t>
            </a:r>
            <a:endParaRPr/>
          </a:p>
        </p:txBody>
      </p:sp>
      <p:sp>
        <p:nvSpPr>
          <p:cNvPr id="964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965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教学用模拟数据</a:t>
            </a:r>
            <a:endParaRPr/>
          </a:p>
        </p:txBody>
      </p:sp>
      <p:sp>
        <p:nvSpPr>
          <p:cNvPr id="966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50 / 77</a:t>
            </a:r>
            <a:endParaRPr/>
          </a:p>
        </p:txBody>
      </p:sp>
    </p:spTree>
  </p:cSld>
</p:sld>
</file>

<file path=ppt/slides/slide51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9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969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970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6291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实操①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Step 2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公式逐条写</a:t>
            </a:r>
            <a:endParaRPr/>
          </a:p>
        </p:txBody>
      </p:sp>
      <p:sp>
        <p:nvSpPr>
          <p:cNvPr id="971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graphicFrame>
        <p:nvGraphicFramePr>
          <p:cNvPr id="972" name=""/>
          <p:cNvGraphicFramePr/>
          <p:nvPr/>
        </p:nvGraphicFramePr>
        <p:xfrm rot="0" flipH="0" flipV="0">
          <a:off x="609600" y="1143000"/>
          <a:ext cx="6667500" cy="4476750"/>
        </p:xfrm>
        <a:graphic>
          <a:graphicData uri="http://schemas.openxmlformats.org/drawingml/2006/table">
            <a:tbl>
              <a:tblGrid>
                <a:gridCol w="1587990">
                  <a:extLst>
                    <a:ext uri="{9D8B030D-6E8A-4147-A177-3AD203B41FA5}">
                      <a16:colId val="1"/>
                    </a:ext>
                  </a:extLst>
                </a:gridCol>
                <a:gridCol w="1279309">
                  <a:extLst>
                    <a:ext uri="{9D8B030D-6E8A-4147-A177-3AD203B41FA5}">
                      <a16:colId val="2"/>
                    </a:ext>
                  </a:extLst>
                </a:gridCol>
                <a:gridCol w="3800201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要算什么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统计公式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Excel 写法（假设数据在 B:F 列）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子组均值 x̄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Σx ÷ n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=AVERAGE(B2:F2)（下拉填充）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子组极差 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max − min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=MAX(B2:F2)-MIN(B2:F2)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总均值 X̄̄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x̄ 的均值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=AVERAGE(G2:G26)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极差均值 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R 的均值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=AVERAGE(H2:H26)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Xbar 图 UCL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X̄̄ + A2·R̄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=G27+0.577*H27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Xbar 图 LCL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X̄̄ − A2·R̄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=G27-0.577*H27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R 图 UCL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D4·R̄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=2.114*H27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R 图 LCL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D3·R̄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=0*H27（n=5 时恒为 0）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9"/>
                  </a:ext>
                </a:extLst>
              </a:tr>
              <a:tr h="447675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组内标准差 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R̄ ÷ d2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=H27/2.326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10"/>
                  </a:ext>
                </a:extLst>
              </a:tr>
            </a:tbl>
          </a:graphicData>
        </a:graphic>
      </p:graphicFrame>
      <p:sp>
        <p:nvSpPr>
          <p:cNvPr id="973" name=""/>
          <p:cNvSpPr/>
          <p:nvPr/>
        </p:nvSpPr>
        <p:spPr>
          <a:xfrm rot="0" flipH="0" flipV="0">
            <a:off x="7524750" y="1143000"/>
            <a:ext cx="4057650" cy="2105025"/>
          </a:xfrm>
          <a:prstGeom prst="roundRect">
            <a:avLst>
              <a:gd name="adj" fmla="val 543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974" name="" descr="{&quot;isTemplate&quot;:true,&quot;type&quot;:&quot;text&quot;}"/>
          <p:cNvSpPr txBox="1"/>
          <p:nvPr/>
        </p:nvSpPr>
        <p:spPr>
          <a:xfrm rot="0" flipH="0" flipV="0">
            <a:off x="7753350" y="1371600"/>
            <a:ext cx="3600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代入本例数字验证</a:t>
            </a:r>
            <a:endParaRPr/>
          </a:p>
        </p:txBody>
      </p:sp>
      <p:sp>
        <p:nvSpPr>
          <p:cNvPr id="975" name="" descr="{&quot;isTemplate&quot;:true,&quot;type&quot;:&quot;text&quot;}"/>
          <p:cNvSpPr txBox="1"/>
          <p:nvPr/>
        </p:nvSpPr>
        <p:spPr>
          <a:xfrm rot="0" flipH="0" flipV="0">
            <a:off x="7753350" y="1685925"/>
            <a:ext cx="3600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X̄̄ = 500.6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R̄ = 5.0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n = 5</a:t>
            </a:r>
            <a:endParaRPr/>
          </a:p>
        </p:txBody>
      </p:sp>
      <p:sp>
        <p:nvSpPr>
          <p:cNvPr id="976" name="" descr="{&quot;isTemplate&quot;:true,&quot;type&quot;:&quot;text&quot;}"/>
          <p:cNvSpPr txBox="1"/>
          <p:nvPr/>
        </p:nvSpPr>
        <p:spPr>
          <a:xfrm rot="0" flipH="0" flipV="0">
            <a:off x="7753350" y="2038350"/>
            <a:ext cx="3600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Xbar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UCL = 503.5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LCL = 497.7</a:t>
            </a:r>
            <a:endParaRPr/>
          </a:p>
        </p:txBody>
      </p:sp>
      <p:sp>
        <p:nvSpPr>
          <p:cNvPr id="977" name="" descr="{&quot;isTemplate&quot;:true,&quot;type&quot;:&quot;text&quot;}"/>
          <p:cNvSpPr txBox="1"/>
          <p:nvPr/>
        </p:nvSpPr>
        <p:spPr>
          <a:xfrm rot="0" flipH="0" flipV="0">
            <a:off x="7753350" y="2390775"/>
            <a:ext cx="3600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UCL = 10.6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LCL = 0</a:t>
            </a:r>
            <a:endParaRPr/>
          </a:p>
        </p:txBody>
      </p:sp>
      <p:sp>
        <p:nvSpPr>
          <p:cNvPr id="978" name="" descr="{&quot;isTemplate&quot;:true,&quot;type&quot;:&quot;text&quot;}"/>
          <p:cNvSpPr txBox="1"/>
          <p:nvPr/>
        </p:nvSpPr>
        <p:spPr>
          <a:xfrm rot="0" flipH="0" flipV="0">
            <a:off x="7753350" y="2743200"/>
            <a:ext cx="3600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σ(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组内</a:t>
            </a: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) = 5.0 ÷ 2.326 = 2.15 nm</a:t>
            </a:r>
            <a:endParaRPr/>
          </a:p>
        </p:txBody>
      </p:sp>
      <p:sp>
        <p:nvSpPr>
          <p:cNvPr id="979" name=""/>
          <p:cNvSpPr/>
          <p:nvPr/>
        </p:nvSpPr>
        <p:spPr>
          <a:xfrm rot="0" flipH="0" flipV="0">
            <a:off x="7524750" y="4562475"/>
            <a:ext cx="4057650" cy="1724025"/>
          </a:xfrm>
          <a:prstGeom prst="roundRect">
            <a:avLst>
              <a:gd name="adj" fmla="val 6630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980" name="" descr="{&quot;isTemplate&quot;:true,&quot;type&quot;:&quot;text&quot;}"/>
          <p:cNvSpPr txBox="1"/>
          <p:nvPr/>
        </p:nvSpPr>
        <p:spPr>
          <a:xfrm rot="0" flipH="0" flipV="0">
            <a:off x="7753350" y="4791075"/>
            <a:ext cx="36004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三个易错点</a:t>
            </a:r>
            <a:endParaRPr/>
          </a:p>
        </p:txBody>
      </p:sp>
      <p:sp>
        <p:nvSpPr>
          <p:cNvPr id="981" name="" descr="{&quot;isTemplate&quot;:true,&quot;type&quot;:&quot;text&quot;}"/>
          <p:cNvSpPr txBox="1"/>
          <p:nvPr/>
        </p:nvSpPr>
        <p:spPr>
          <a:xfrm rot="0" flipH="0" flipV="0">
            <a:off x="7753350" y="5076825"/>
            <a:ext cx="3600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系数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0.577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只在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n=5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时用，换了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n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必须换系数</a:t>
            </a:r>
            <a:endParaRPr/>
          </a:p>
        </p:txBody>
      </p:sp>
      <p:sp>
        <p:nvSpPr>
          <p:cNvPr id="982" name="" descr="{&quot;isTemplate&quot;:true,&quot;type&quot;:&quot;text&quot;}"/>
          <p:cNvSpPr txBox="1"/>
          <p:nvPr/>
        </p:nvSpPr>
        <p:spPr>
          <a:xfrm rot="0" flipH="0" flipV="0">
            <a:off x="7753350" y="5429250"/>
            <a:ext cx="3600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X̄̄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均值的均值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，不是全部原始数据的均值</a:t>
            </a:r>
            <a:endParaRPr/>
          </a:p>
        </p:txBody>
      </p:sp>
      <p:sp>
        <p:nvSpPr>
          <p:cNvPr id="983" name="" descr="{&quot;isTemplate&quot;:true,&quot;type&quot;:&quot;text&quot;}"/>
          <p:cNvSpPr txBox="1"/>
          <p:nvPr/>
        </p:nvSpPr>
        <p:spPr>
          <a:xfrm rot="0" flipH="0" flipV="0">
            <a:off x="7753350" y="5781675"/>
            <a:ext cx="3600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控制限算一次、冻结一次，别每加一个点就重算</a:t>
            </a:r>
            <a:endParaRPr/>
          </a:p>
        </p:txBody>
      </p:sp>
      <p:sp>
        <p:nvSpPr>
          <p:cNvPr id="984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985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986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51 / 77</a:t>
            </a:r>
            <a:endParaRPr/>
          </a:p>
        </p:txBody>
      </p:sp>
    </p:spTree>
  </p:cSld>
</p:sld>
</file>

<file path=ppt/slides/slide52.xml><?xml version="1.0" encoding="utf-8"?>
<p:sld xmlns:p="http://schemas.openxmlformats.org/presentationml/2006/main" xmlns:a="http://schemas.openxmlformats.org/drawingml/2006/main">
  <p:cSld>
    <p:spTree>
      <p:nvGrpSpPr>
        <p:cNvPr id="9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989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990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7433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实操①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Step 3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：插图与画线</a:t>
            </a:r>
            <a:endParaRPr/>
          </a:p>
        </p:txBody>
      </p:sp>
      <p:sp>
        <p:nvSpPr>
          <p:cNvPr id="991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992" name=""/>
          <p:cNvSpPr/>
          <p:nvPr/>
        </p:nvSpPr>
        <p:spPr>
          <a:xfrm rot="0" flipH="0" flipV="0">
            <a:off x="609600" y="1143000"/>
            <a:ext cx="4000500" cy="5143500"/>
          </a:xfrm>
          <a:prstGeom prst="roundRect">
            <a:avLst>
              <a:gd name="adj" fmla="val 3333"/>
            </a:avLst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42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993" name="" descr="{&quot;isTemplate&quot;:true,&quot;type&quot;:&quot;text&quot;}"/>
          <p:cNvSpPr txBox="1"/>
          <p:nvPr/>
        </p:nvSpPr>
        <p:spPr>
          <a:xfrm rot="0" flipH="0" flipV="0">
            <a:off x="914400" y="1447800"/>
            <a:ext cx="3390900" cy="4286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875" b="1">
                <a:solidFill>
                  <a:srgbClr val="FFFFFF"/>
                </a:solidFill>
                <a:latin typeface="Microsoft YaHei"/>
                <a:ea typeface="Microsoft YaHei"/>
              </a:rPr>
              <a:t>图不是装饰，</a:t>
            </a:r>
            <a:endParaRPr/>
          </a:p>
        </p:txBody>
      </p:sp>
      <p:sp>
        <p:nvSpPr>
          <p:cNvPr id="994" name="" descr="{&quot;isTemplate&quot;:true,&quot;type&quot;:&quot;text&quot;}"/>
          <p:cNvSpPr txBox="1"/>
          <p:nvPr/>
        </p:nvSpPr>
        <p:spPr>
          <a:xfrm rot="0" flipH="0" flipV="0">
            <a:off x="914400" y="1876425"/>
            <a:ext cx="3390900" cy="4286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875" b="1">
                <a:solidFill>
                  <a:srgbClr val="FFFFFF"/>
                </a:solidFill>
                <a:latin typeface="Microsoft YaHei"/>
                <a:ea typeface="Microsoft YaHei"/>
              </a:rPr>
              <a:t>是把</a:t>
            </a:r>
            <a:r>
              <a:rPr lang="en-US" sz="1875" b="1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875" b="1">
                <a:solidFill>
                  <a:srgbClr val="FFFFFF"/>
                </a:solidFill>
                <a:latin typeface="Microsoft YaHei"/>
                <a:ea typeface="Microsoft YaHei"/>
              </a:rPr>
              <a:t>三条线</a:t>
            </a:r>
            <a:r>
              <a:rPr lang="en-US" sz="1875" b="1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875" b="1">
                <a:solidFill>
                  <a:srgbClr val="FFFFFF"/>
                </a:solidFill>
                <a:latin typeface="Microsoft YaHei"/>
                <a:ea typeface="Microsoft YaHei"/>
              </a:rPr>
              <a:t>摆到眼前</a:t>
            </a:r>
            <a:endParaRPr/>
          </a:p>
        </p:txBody>
      </p:sp>
      <p:sp>
        <p:nvSpPr>
          <p:cNvPr id="995" name="" descr="{&quot;isTemplate&quot;:true,&quot;type&quot;:&quot;text&quot;}"/>
          <p:cNvSpPr txBox="1"/>
          <p:nvPr/>
        </p:nvSpPr>
        <p:spPr>
          <a:xfrm rot="0" flipH="0" flipV="0">
            <a:off x="914400" y="3524250"/>
            <a:ext cx="3390900" cy="6286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没有现成的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控制图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按钮，用带数据标记的折线图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三条辅助列，五分钟就能搭出标准样式。</a:t>
            </a:r>
            <a:endParaRPr/>
          </a:p>
        </p:txBody>
      </p:sp>
      <p:sp>
        <p:nvSpPr>
          <p:cNvPr id="996" name=""/>
          <p:cNvSpPr/>
          <p:nvPr/>
        </p:nvSpPr>
        <p:spPr>
          <a:xfrm rot="0" flipH="0" flipV="0">
            <a:off x="914400" y="5362575"/>
            <a:ext cx="3390900" cy="619125"/>
          </a:xfrm>
          <a:prstGeom prst="roundRect">
            <a:avLst>
              <a:gd name="adj" fmla="val 15385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997" name="" descr="{&quot;isTemplate&quot;:true,&quot;type&quot;:&quot;text&quot;}"/>
          <p:cNvSpPr txBox="1"/>
          <p:nvPr/>
        </p:nvSpPr>
        <p:spPr>
          <a:xfrm rot="0" flipH="0" flipV="0">
            <a:off x="1085850" y="5534025"/>
            <a:ext cx="30480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FFFFFF"/>
                </a:solidFill>
                <a:latin typeface="Microsoft YaHei"/>
                <a:ea typeface="Microsoft YaHei"/>
              </a:rPr>
              <a:t>模板里图表已搭好，替换数据源即可复用。</a:t>
            </a:r>
            <a:endParaRPr/>
          </a:p>
        </p:txBody>
      </p:sp>
      <p:sp>
        <p:nvSpPr>
          <p:cNvPr id="998" name=""/>
          <p:cNvSpPr/>
          <p:nvPr/>
        </p:nvSpPr>
        <p:spPr>
          <a:xfrm rot="0" flipH="0" flipV="0">
            <a:off x="4876800" y="1143000"/>
            <a:ext cx="6705600" cy="2533650"/>
          </a:xfrm>
          <a:prstGeom prst="roundRect">
            <a:avLst>
              <a:gd name="adj" fmla="val 451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999" name="" descr="{&quot;isTemplate&quot;:true,&quot;type&quot;:&quot;text&quot;}"/>
          <p:cNvSpPr txBox="1"/>
          <p:nvPr/>
        </p:nvSpPr>
        <p:spPr>
          <a:xfrm rot="0" flipH="0" flipV="0">
            <a:off x="5105400" y="1371600"/>
            <a:ext cx="6248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Xbar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图（五步）</a:t>
            </a:r>
            <a:endParaRPr/>
          </a:p>
        </p:txBody>
      </p:sp>
      <p:sp>
        <p:nvSpPr>
          <p:cNvPr id="1000" name="" descr="{&quot;isTemplate&quot;:true,&quot;type&quot;:&quot;text&quot;}"/>
          <p:cNvSpPr txBox="1"/>
          <p:nvPr/>
        </p:nvSpPr>
        <p:spPr>
          <a:xfrm rot="0" flipH="0" flipV="0">
            <a:off x="5105400" y="1685925"/>
            <a:ext cx="62484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在均值列旁新建三列：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CL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UCL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LCL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，全部下拉填常数</a:t>
            </a:r>
            <a:endParaRPr/>
          </a:p>
        </p:txBody>
      </p:sp>
      <p:sp>
        <p:nvSpPr>
          <p:cNvPr id="1001" name="" descr="{&quot;isTemplate&quot;:true,&quot;type&quot;:&quot;text&quot;}"/>
          <p:cNvSpPr txBox="1"/>
          <p:nvPr/>
        </p:nvSpPr>
        <p:spPr>
          <a:xfrm rot="0" flipH="0" flipV="0">
            <a:off x="5105400" y="2057400"/>
            <a:ext cx="62484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选中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子组号、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x̄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CL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UCL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LCL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五列</a:t>
            </a:r>
            <a:endParaRPr/>
          </a:p>
        </p:txBody>
      </p:sp>
      <p:sp>
        <p:nvSpPr>
          <p:cNvPr id="1002" name="" descr="{&quot;isTemplate&quot;:true,&quot;type&quot;:&quot;text&quot;}"/>
          <p:cNvSpPr txBox="1"/>
          <p:nvPr/>
        </p:nvSpPr>
        <p:spPr>
          <a:xfrm rot="0" flipH="0" flipV="0">
            <a:off x="5105400" y="2428875"/>
            <a:ext cx="62484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插入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折线图（带数据标记）</a:t>
            </a:r>
            <a:endParaRPr/>
          </a:p>
        </p:txBody>
      </p:sp>
      <p:sp>
        <p:nvSpPr>
          <p:cNvPr id="1003" name="" descr="{&quot;isTemplate&quot;:true,&quot;type&quot;:&quot;text&quot;}"/>
          <p:cNvSpPr txBox="1"/>
          <p:nvPr/>
        </p:nvSpPr>
        <p:spPr>
          <a:xfrm rot="0" flipH="0" flipV="0">
            <a:off x="5105400" y="2800350"/>
            <a:ext cx="62484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④ CL/UCL/LCL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设为细虚线，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UCL/LCL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用橙色</a:t>
            </a:r>
            <a:endParaRPr/>
          </a:p>
        </p:txBody>
      </p:sp>
      <p:sp>
        <p:nvSpPr>
          <p:cNvPr id="1004" name="" descr="{&quot;isTemplate&quot;:true,&quot;type&quot;:&quot;text&quot;}"/>
          <p:cNvSpPr txBox="1"/>
          <p:nvPr/>
        </p:nvSpPr>
        <p:spPr>
          <a:xfrm rot="0" flipH="0" flipV="0">
            <a:off x="5105400" y="3171825"/>
            <a:ext cx="62484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⑤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纵轴最小值设为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LCL − 2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，别用自动</a:t>
            </a:r>
            <a:endParaRPr/>
          </a:p>
        </p:txBody>
      </p:sp>
      <p:sp>
        <p:nvSpPr>
          <p:cNvPr id="1005" name=""/>
          <p:cNvSpPr/>
          <p:nvPr/>
        </p:nvSpPr>
        <p:spPr>
          <a:xfrm rot="0" flipH="0" flipV="0">
            <a:off x="4876800" y="4010025"/>
            <a:ext cx="6705600" cy="1019175"/>
          </a:xfrm>
          <a:prstGeom prst="roundRect">
            <a:avLst>
              <a:gd name="adj" fmla="val 1121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006" name="" descr="{&quot;isTemplate&quot;:true,&quot;type&quot;:&quot;text&quot;}"/>
          <p:cNvSpPr txBox="1"/>
          <p:nvPr/>
        </p:nvSpPr>
        <p:spPr>
          <a:xfrm rot="0" flipH="0" flipV="0">
            <a:off x="5105400" y="4238625"/>
            <a:ext cx="6248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图（同样五步，数据源换成</a:t>
            </a: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R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列）</a:t>
            </a:r>
            <a:endParaRPr/>
          </a:p>
        </p:txBody>
      </p:sp>
      <p:sp>
        <p:nvSpPr>
          <p:cNvPr id="1007" name="" descr="{&quot;isTemplate&quot;:true,&quot;type&quot;:&quot;text&quot;}"/>
          <p:cNvSpPr txBox="1"/>
          <p:nvPr/>
        </p:nvSpPr>
        <p:spPr>
          <a:xfrm rot="0" flipH="0" flipV="0">
            <a:off x="5105400" y="4514850"/>
            <a:ext cx="624840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两张图上下并排放，横轴刻度必须一致，方便对照同一个子组号。</a:t>
            </a:r>
            <a:endParaRPr/>
          </a:p>
        </p:txBody>
      </p:sp>
      <p:sp>
        <p:nvSpPr>
          <p:cNvPr id="1008" name=""/>
          <p:cNvSpPr/>
          <p:nvPr/>
        </p:nvSpPr>
        <p:spPr>
          <a:xfrm rot="0" flipH="0" flipV="0">
            <a:off x="4876800" y="5353050"/>
            <a:ext cx="670560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009" name="" descr="{&quot;isTemplate&quot;:true,&quot;type&quot;:&quot;text&quot;}"/>
          <p:cNvSpPr txBox="1"/>
          <p:nvPr/>
        </p:nvSpPr>
        <p:spPr>
          <a:xfrm rot="0" flipH="0" flipV="0">
            <a:off x="5067300" y="5543550"/>
            <a:ext cx="63246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打印张贴版：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图纸右上角标注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控制限确定日期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与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建图人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，现场才不会出现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这张图是谁的、限是谁定的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扯皮。</a:t>
            </a:r>
            <a:endParaRPr/>
          </a:p>
        </p:txBody>
      </p:sp>
      <p:sp>
        <p:nvSpPr>
          <p:cNvPr id="1010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011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012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52 / 77</a:t>
            </a:r>
            <a:endParaRPr/>
          </a:p>
        </p:txBody>
      </p:sp>
    </p:spTree>
  </p:cSld>
</p:sld>
</file>

<file path=ppt/slides/slide53.xml><?xml version="1.0" encoding="utf-8"?>
<p:sld xmlns:r="http://schemas.openxmlformats.org/officeDocument/2006/relationships" xmlns:c="http://schemas.openxmlformats.org/drawingml/2006/chart" xmlns:p="http://schemas.openxmlformats.org/presentationml/2006/main" xmlns:a="http://schemas.openxmlformats.org/drawingml/2006/main">
  <p:cSld>
    <p:spTree>
      <p:nvGrpSpPr>
        <p:cNvPr id="10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015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016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8769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实操①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成品判读：这张膜厚图抓到了什么？</a:t>
            </a:r>
            <a:endParaRPr/>
          </a:p>
        </p:txBody>
      </p:sp>
      <p:sp>
        <p:nvSpPr>
          <p:cNvPr id="1017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1018" name=""/>
          <p:cNvSpPr/>
          <p:nvPr/>
        </p:nvSpPr>
        <p:spPr>
          <a:xfrm rot="0" flipH="0" flipV="0">
            <a:off x="609600" y="1143000"/>
            <a:ext cx="6915150" cy="5143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graphicFrame>
        <p:nvGraphicFramePr>
          <p:cNvPr id="1019" name="1019"/>
          <p:cNvGraphicFramePr/>
          <p:nvPr/>
        </p:nvGraphicFramePr>
        <p:xfrm rot="0" flipH="0" flipV="0">
          <a:off x="609600" y="1143000"/>
          <a:ext cx="6915150" cy="514350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1020" name=""/>
          <p:cNvSpPr/>
          <p:nvPr/>
        </p:nvSpPr>
        <p:spPr>
          <a:xfrm rot="0" flipH="0" flipV="0">
            <a:off x="7772400" y="1143000"/>
            <a:ext cx="3810000" cy="1971675"/>
          </a:xfrm>
          <a:prstGeom prst="roundRect">
            <a:avLst>
              <a:gd name="adj" fmla="val 5797"/>
            </a:avLst>
          </a:prstGeom>
          <a:solidFill>
            <a:srgbClr val="FDF1E9"/>
          </a:solidFill>
          <a:ln w="127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021" name="" descr="{&quot;isTemplate&quot;:true,&quot;type&quot;:&quot;text&quot;}"/>
          <p:cNvSpPr txBox="1"/>
          <p:nvPr/>
        </p:nvSpPr>
        <p:spPr>
          <a:xfrm rot="0" flipH="0" flipV="0">
            <a:off x="8001000" y="1371600"/>
            <a:ext cx="33528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C96A3B"/>
                </a:solidFill>
                <a:latin typeface="Microsoft YaHei"/>
                <a:ea typeface="Microsoft YaHei"/>
              </a:rPr>
              <a:t>两个失控信号，同时出现</a:t>
            </a:r>
            <a:endParaRPr/>
          </a:p>
        </p:txBody>
      </p:sp>
      <p:sp>
        <p:nvSpPr>
          <p:cNvPr id="1022" name="" descr="{&quot;isTemplate&quot;:true,&quot;type&quot;:&quot;text&quot;}"/>
          <p:cNvSpPr txBox="1"/>
          <p:nvPr/>
        </p:nvSpPr>
        <p:spPr>
          <a:xfrm rot="0" flipH="0" flipV="0">
            <a:off x="8001000" y="1685925"/>
            <a:ext cx="33528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信号一（子组</a:t>
            </a:r>
            <a:r>
              <a:rPr lang="en-US" sz="1125" b="1">
                <a:solidFill>
                  <a:srgbClr val="8C4A22"/>
                </a:solidFill>
                <a:latin typeface="Microsoft YaHei"/>
                <a:ea typeface="Microsoft YaHei"/>
              </a:rPr>
              <a:t xml:space="preserve"> 15</a:t>
            </a: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）：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503.6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超出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UCL 503.5 →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触发判异准则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1</a:t>
            </a:r>
            <a:endParaRPr/>
          </a:p>
        </p:txBody>
      </p:sp>
      <p:sp>
        <p:nvSpPr>
          <p:cNvPr id="1023" name="" descr="{&quot;isTemplate&quot;:true,&quot;type&quot;:&quot;text&quot;}"/>
          <p:cNvSpPr txBox="1"/>
          <p:nvPr/>
        </p:nvSpPr>
        <p:spPr>
          <a:xfrm rot="0" flipH="0" flipV="0">
            <a:off x="8001000" y="2333625"/>
            <a:ext cx="33528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信号二（子组</a:t>
            </a:r>
            <a:r>
              <a:rPr lang="en-US" sz="1125" b="1">
                <a:solidFill>
                  <a:srgbClr val="8C4A22"/>
                </a:solidFill>
                <a:latin typeface="Microsoft YaHei"/>
                <a:ea typeface="Microsoft YaHei"/>
              </a:rPr>
              <a:t xml:space="preserve"> 12–20</a:t>
            </a: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）：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连续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9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点落在中心线上方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触发判异准则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2</a:t>
            </a:r>
            <a:endParaRPr/>
          </a:p>
        </p:txBody>
      </p:sp>
      <p:sp>
        <p:nvSpPr>
          <p:cNvPr id="1024" name=""/>
          <p:cNvSpPr/>
          <p:nvPr/>
        </p:nvSpPr>
        <p:spPr>
          <a:xfrm rot="0" flipH="0" flipV="0">
            <a:off x="7772400" y="3267075"/>
            <a:ext cx="3810000" cy="1600200"/>
          </a:xfrm>
          <a:prstGeom prst="roundRect">
            <a:avLst>
              <a:gd name="adj" fmla="val 714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025" name="" descr="{&quot;isTemplate&quot;:true,&quot;type&quot;:&quot;text&quot;}"/>
          <p:cNvSpPr txBox="1"/>
          <p:nvPr/>
        </p:nvSpPr>
        <p:spPr>
          <a:xfrm rot="0" flipH="0" flipV="0">
            <a:off x="8001000" y="3495675"/>
            <a:ext cx="3352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判读结论</a:t>
            </a:r>
            <a:endParaRPr/>
          </a:p>
        </p:txBody>
      </p:sp>
      <p:sp>
        <p:nvSpPr>
          <p:cNvPr id="1026" name="" descr="{&quot;isTemplate&quot;:true,&quot;type&quot;:&quot;text&quot;}"/>
          <p:cNvSpPr txBox="1"/>
          <p:nvPr/>
        </p:nvSpPr>
        <p:spPr>
          <a:xfrm rot="0" flipH="0" flipV="0">
            <a:off x="8001000" y="3781425"/>
            <a:ext cx="335280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过程从子组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12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前后开始整体上移，子组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越线只是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露头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。典型的中心漂移形态——优先排查换靶、气体配比调整、靶材寿命末期。</a:t>
            </a:r>
            <a:endParaRPr/>
          </a:p>
        </p:txBody>
      </p:sp>
      <p:sp>
        <p:nvSpPr>
          <p:cNvPr id="1027" name=""/>
          <p:cNvSpPr/>
          <p:nvPr/>
        </p:nvSpPr>
        <p:spPr>
          <a:xfrm rot="0" flipH="0" flipV="0">
            <a:off x="7772400" y="5010150"/>
            <a:ext cx="3810000" cy="1276350"/>
          </a:xfrm>
          <a:prstGeom prst="roundRect">
            <a:avLst>
              <a:gd name="adj" fmla="val 895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028" name="" descr="{&quot;isTemplate&quot;:true,&quot;type&quot;:&quot;text&quot;}"/>
          <p:cNvSpPr txBox="1"/>
          <p:nvPr/>
        </p:nvSpPr>
        <p:spPr>
          <a:xfrm rot="0" flipH="0" flipV="0">
            <a:off x="7981950" y="5219700"/>
            <a:ext cx="339090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反面教材：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如果只盯着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有没有出界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，会到子组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15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才发现；会读连续同侧的点，能在子组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13–14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就提前干预。</a:t>
            </a:r>
            <a:endParaRPr/>
          </a:p>
        </p:txBody>
      </p:sp>
      <p:sp>
        <p:nvSpPr>
          <p:cNvPr id="1029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030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教学用模拟数据</a:t>
            </a:r>
            <a:endParaRPr/>
          </a:p>
        </p:txBody>
      </p:sp>
      <p:sp>
        <p:nvSpPr>
          <p:cNvPr id="1031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53 / 77</a:t>
            </a:r>
            <a:endParaRPr/>
          </a:p>
        </p:txBody>
      </p:sp>
    </p:spTree>
  </p:cSld>
</p:sld>
</file>

<file path=ppt/slides/slide54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0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034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035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9528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判异准则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1–4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：点越线与连串</a:t>
            </a:r>
            <a:endParaRPr/>
          </a:p>
        </p:txBody>
      </p:sp>
      <p:sp>
        <p:nvSpPr>
          <p:cNvPr id="1036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1037" name=""/>
          <p:cNvSpPr/>
          <p:nvPr/>
        </p:nvSpPr>
        <p:spPr>
          <a:xfrm rot="0" flipH="0" flipV="0">
            <a:off x="609600" y="114300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3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81050" y="1695450"/>
            <a:ext cx="1714500" cy="1047750"/>
          </a:xfrm>
          <a:prstGeom prst="rect">
            <a:avLst/>
          </a:prstGeom>
          <a:ln/>
        </p:spPr>
      </p:pic>
      <p:sp>
        <p:nvSpPr>
          <p:cNvPr id="1039" name="" descr="{&quot;isTemplate&quot;:true,&quot;type&quot;:&quot;text&quot;}"/>
          <p:cNvSpPr txBox="1"/>
          <p:nvPr/>
        </p:nvSpPr>
        <p:spPr>
          <a:xfrm rot="0" flipH="0" flipV="0">
            <a:off x="2647950" y="1866900"/>
            <a:ext cx="3200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1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1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个点落在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A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区以外（越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3σ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线）</a:t>
            </a:r>
            <a:endParaRPr/>
          </a:p>
        </p:txBody>
      </p:sp>
      <p:sp>
        <p:nvSpPr>
          <p:cNvPr id="1040" name="" descr="{&quot;isTemplate&quot;:true,&quot;type&quot;:&quot;text&quot;}"/>
          <p:cNvSpPr txBox="1"/>
          <p:nvPr/>
        </p:nvSpPr>
        <p:spPr>
          <a:xfrm rot="0" flipH="0" flipV="0">
            <a:off x="2647950" y="2095500"/>
            <a:ext cx="3200400" cy="485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最强烈的信号。常见原因：参数被改、设备突发故障、测量记录错误。</a:t>
            </a:r>
            <a:endParaRPr/>
          </a:p>
        </p:txBody>
      </p:sp>
      <p:sp>
        <p:nvSpPr>
          <p:cNvPr id="1041" name=""/>
          <p:cNvSpPr/>
          <p:nvPr/>
        </p:nvSpPr>
        <p:spPr>
          <a:xfrm rot="0" flipH="0" flipV="0">
            <a:off x="6172200" y="114300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4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343650" y="1695450"/>
            <a:ext cx="1714500" cy="1047750"/>
          </a:xfrm>
          <a:prstGeom prst="rect">
            <a:avLst/>
          </a:prstGeom>
          <a:ln/>
        </p:spPr>
      </p:pic>
      <p:sp>
        <p:nvSpPr>
          <p:cNvPr id="1043" name="" descr="{&quot;isTemplate&quot;:true,&quot;type&quot;:&quot;text&quot;}"/>
          <p:cNvSpPr txBox="1"/>
          <p:nvPr/>
        </p:nvSpPr>
        <p:spPr>
          <a:xfrm rot="0" flipH="0" flipV="0">
            <a:off x="8210550" y="1866900"/>
            <a:ext cx="3200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2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：连续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9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点落在中心线同一侧</a:t>
            </a:r>
            <a:endParaRPr/>
          </a:p>
        </p:txBody>
      </p:sp>
      <p:sp>
        <p:nvSpPr>
          <p:cNvPr id="1044" name="" descr="{&quot;isTemplate&quot;:true,&quot;type&quot;:&quot;text&quot;}"/>
          <p:cNvSpPr txBox="1"/>
          <p:nvPr/>
        </p:nvSpPr>
        <p:spPr>
          <a:xfrm rot="0" flipH="0" flipV="0">
            <a:off x="8210550" y="2095500"/>
            <a:ext cx="3200400" cy="485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过程中心已移动。常见原因：换靶、换料批、缓慢磨损。</a:t>
            </a:r>
            <a:endParaRPr/>
          </a:p>
        </p:txBody>
      </p:sp>
      <p:sp>
        <p:nvSpPr>
          <p:cNvPr id="1045" name=""/>
          <p:cNvSpPr/>
          <p:nvPr/>
        </p:nvSpPr>
        <p:spPr>
          <a:xfrm rot="0" flipH="0" flipV="0">
            <a:off x="609600" y="344805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4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781050" y="4000500"/>
            <a:ext cx="1714500" cy="1047750"/>
          </a:xfrm>
          <a:prstGeom prst="rect">
            <a:avLst/>
          </a:prstGeom>
          <a:ln/>
        </p:spPr>
      </p:pic>
      <p:sp>
        <p:nvSpPr>
          <p:cNvPr id="1047" name="" descr="{&quot;isTemplate&quot;:true,&quot;type&quot;:&quot;text&quot;}"/>
          <p:cNvSpPr txBox="1"/>
          <p:nvPr/>
        </p:nvSpPr>
        <p:spPr>
          <a:xfrm rot="0" flipH="0" flipV="0">
            <a:off x="2647950" y="4171950"/>
            <a:ext cx="3200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3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：连续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6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点持续上升或下降</a:t>
            </a:r>
            <a:endParaRPr/>
          </a:p>
        </p:txBody>
      </p:sp>
      <p:sp>
        <p:nvSpPr>
          <p:cNvPr id="1048" name="" descr="{&quot;isTemplate&quot;:true,&quot;type&quot;:&quot;text&quot;}"/>
          <p:cNvSpPr txBox="1"/>
          <p:nvPr/>
        </p:nvSpPr>
        <p:spPr>
          <a:xfrm rot="0" flipH="0" flipV="0">
            <a:off x="2647950" y="4400550"/>
            <a:ext cx="3200400" cy="485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趋势性漂移。常见原因：靶材耗尽、刀具磨损、温度爬升。</a:t>
            </a:r>
            <a:endParaRPr/>
          </a:p>
        </p:txBody>
      </p:sp>
      <p:sp>
        <p:nvSpPr>
          <p:cNvPr id="1049" name=""/>
          <p:cNvSpPr/>
          <p:nvPr/>
        </p:nvSpPr>
        <p:spPr>
          <a:xfrm rot="0" flipH="0" flipV="0">
            <a:off x="6172200" y="344805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5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6343650" y="4000500"/>
            <a:ext cx="1714500" cy="1047750"/>
          </a:xfrm>
          <a:prstGeom prst="rect">
            <a:avLst/>
          </a:prstGeom>
          <a:ln/>
        </p:spPr>
      </p:pic>
      <p:sp>
        <p:nvSpPr>
          <p:cNvPr id="1051" name="" descr="{&quot;isTemplate&quot;:true,&quot;type&quot;:&quot;text&quot;}"/>
          <p:cNvSpPr txBox="1"/>
          <p:nvPr/>
        </p:nvSpPr>
        <p:spPr>
          <a:xfrm rot="0" flipH="0" flipV="0">
            <a:off x="8210550" y="4171950"/>
            <a:ext cx="3200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4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：连续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14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点交替上下</a:t>
            </a:r>
            <a:endParaRPr/>
          </a:p>
        </p:txBody>
      </p:sp>
      <p:sp>
        <p:nvSpPr>
          <p:cNvPr id="1052" name="" descr="{&quot;isTemplate&quot;:true,&quot;type&quot;:&quot;text&quot;}"/>
          <p:cNvSpPr txBox="1"/>
          <p:nvPr/>
        </p:nvSpPr>
        <p:spPr>
          <a:xfrm rot="0" flipH="0" flipV="0">
            <a:off x="8210550" y="4400550"/>
            <a:ext cx="3200400" cy="485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周期性交替。常见原因：两班倒手法差异、两台设备轮换、参数来回调。</a:t>
            </a:r>
            <a:endParaRPr/>
          </a:p>
        </p:txBody>
      </p:sp>
      <p:sp>
        <p:nvSpPr>
          <p:cNvPr id="1053" name=""/>
          <p:cNvSpPr/>
          <p:nvPr/>
        </p:nvSpPr>
        <p:spPr>
          <a:xfrm rot="0" flipH="0" flipV="0">
            <a:off x="609600" y="5753100"/>
            <a:ext cx="10972800" cy="533400"/>
          </a:xfrm>
          <a:prstGeom prst="roundRect">
            <a:avLst>
              <a:gd name="adj" fmla="val 21429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pic>
        <p:nvPicPr>
          <p:cNvPr id="105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762000" y="5905500"/>
            <a:ext cx="228600" cy="228600"/>
          </a:xfrm>
          <a:prstGeom prst="rect">
            <a:avLst/>
          </a:prstGeom>
          <a:ln/>
        </p:spPr>
      </p:pic>
      <p:sp>
        <p:nvSpPr>
          <p:cNvPr id="1055" name="" descr="{&quot;isTemplate&quot;:true,&quot;type&quot;:&quot;text&quot;}"/>
          <p:cNvSpPr txBox="1"/>
          <p:nvPr/>
        </p:nvSpPr>
        <p:spPr>
          <a:xfrm rot="0" flipH="0" flipV="0">
            <a:off x="1123950" y="5934075"/>
            <a:ext cx="1030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四条准则对应四类典型形态：突发越界、整体平移、单向漂移、周期交替。看到形态先想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哪类原因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，再去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5M1E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里找，比逐条查设备快得多。</a:t>
            </a:r>
            <a:endParaRPr/>
          </a:p>
        </p:txBody>
      </p:sp>
      <p:sp>
        <p:nvSpPr>
          <p:cNvPr id="1056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057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058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54 / 77</a:t>
            </a:r>
            <a:endParaRPr/>
          </a:p>
        </p:txBody>
      </p:sp>
    </p:spTree>
  </p:cSld>
</p:sld>
</file>

<file path=ppt/slides/slide55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0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061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062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1720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判异准则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5–8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：靠近控制限与过分集中</a:t>
            </a:r>
            <a:endParaRPr/>
          </a:p>
        </p:txBody>
      </p:sp>
      <p:sp>
        <p:nvSpPr>
          <p:cNvPr id="1063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1064" name=""/>
          <p:cNvSpPr/>
          <p:nvPr/>
        </p:nvSpPr>
        <p:spPr>
          <a:xfrm rot="0" flipH="0" flipV="0">
            <a:off x="609600" y="114300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6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81050" y="1695450"/>
            <a:ext cx="1714500" cy="1047750"/>
          </a:xfrm>
          <a:prstGeom prst="rect">
            <a:avLst/>
          </a:prstGeom>
          <a:ln/>
        </p:spPr>
      </p:pic>
      <p:sp>
        <p:nvSpPr>
          <p:cNvPr id="1066" name="" descr="{&quot;isTemplate&quot;:true,&quot;type&quot;:&quot;text&quot;}"/>
          <p:cNvSpPr txBox="1"/>
          <p:nvPr/>
        </p:nvSpPr>
        <p:spPr>
          <a:xfrm rot="0" flipH="0" flipV="0">
            <a:off x="2647950" y="1866900"/>
            <a:ext cx="3200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5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：连续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点落在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2σ~3σ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区</a:t>
            </a:r>
            <a:endParaRPr/>
          </a:p>
        </p:txBody>
      </p:sp>
      <p:sp>
        <p:nvSpPr>
          <p:cNvPr id="1067" name="" descr="{&quot;isTemplate&quot;:true,&quot;type&quot;:&quot;text&quot;}"/>
          <p:cNvSpPr txBox="1"/>
          <p:nvPr/>
        </p:nvSpPr>
        <p:spPr>
          <a:xfrm rot="0" flipH="0" flipV="0">
            <a:off x="2647950" y="2095500"/>
            <a:ext cx="3200400" cy="485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同侧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A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区或更远。灵敏度高的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预警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，先加密取样确认。</a:t>
            </a:r>
            <a:endParaRPr/>
          </a:p>
        </p:txBody>
      </p:sp>
      <p:sp>
        <p:nvSpPr>
          <p:cNvPr id="1068" name=""/>
          <p:cNvSpPr/>
          <p:nvPr/>
        </p:nvSpPr>
        <p:spPr>
          <a:xfrm rot="0" flipH="0" flipV="0">
            <a:off x="6172200" y="114300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6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343650" y="1695450"/>
            <a:ext cx="1714500" cy="1047750"/>
          </a:xfrm>
          <a:prstGeom prst="rect">
            <a:avLst/>
          </a:prstGeom>
          <a:ln/>
        </p:spPr>
      </p:pic>
      <p:sp>
        <p:nvSpPr>
          <p:cNvPr id="1070" name="" descr="{&quot;isTemplate&quot;:true,&quot;type&quot;:&quot;text&quot;}"/>
          <p:cNvSpPr txBox="1"/>
          <p:nvPr/>
        </p:nvSpPr>
        <p:spPr>
          <a:xfrm rot="0" flipH="0" flipV="0">
            <a:off x="8210550" y="1981200"/>
            <a:ext cx="3200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6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：连续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4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点落在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1σ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以外同侧</a:t>
            </a:r>
            <a:endParaRPr/>
          </a:p>
        </p:txBody>
      </p:sp>
      <p:sp>
        <p:nvSpPr>
          <p:cNvPr id="1071" name="" descr="{&quot;isTemplate&quot;:true,&quot;type&quot;:&quot;text&quot;}"/>
          <p:cNvSpPr txBox="1"/>
          <p:nvPr/>
        </p:nvSpPr>
        <p:spPr>
          <a:xfrm rot="0" flipH="0" flipV="0">
            <a:off x="8210550" y="2209800"/>
            <a:ext cx="320040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中心正在缓慢移动的早期表现，比准则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更早报警。</a:t>
            </a:r>
            <a:endParaRPr/>
          </a:p>
        </p:txBody>
      </p:sp>
      <p:sp>
        <p:nvSpPr>
          <p:cNvPr id="1072" name=""/>
          <p:cNvSpPr/>
          <p:nvPr/>
        </p:nvSpPr>
        <p:spPr>
          <a:xfrm rot="0" flipH="0" flipV="0">
            <a:off x="609600" y="344805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7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781050" y="4000500"/>
            <a:ext cx="1714500" cy="1047750"/>
          </a:xfrm>
          <a:prstGeom prst="rect">
            <a:avLst/>
          </a:prstGeom>
          <a:ln/>
        </p:spPr>
      </p:pic>
      <p:sp>
        <p:nvSpPr>
          <p:cNvPr id="1074" name="" descr="{&quot;isTemplate&quot;:true,&quot;type&quot;:&quot;text&quot;}"/>
          <p:cNvSpPr txBox="1"/>
          <p:nvPr/>
        </p:nvSpPr>
        <p:spPr>
          <a:xfrm rot="0" flipH="0" flipV="0">
            <a:off x="2647950" y="4171950"/>
            <a:ext cx="3200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7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：连续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15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点全部在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±1σ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内</a:t>
            </a:r>
            <a:endParaRPr/>
          </a:p>
        </p:txBody>
      </p:sp>
      <p:sp>
        <p:nvSpPr>
          <p:cNvPr id="1075" name="" descr="{&quot;isTemplate&quot;:true,&quot;type&quot;:&quot;text&quot;}"/>
          <p:cNvSpPr txBox="1"/>
          <p:nvPr/>
        </p:nvSpPr>
        <p:spPr>
          <a:xfrm rot="0" flipH="0" flipV="0">
            <a:off x="2647950" y="4400550"/>
            <a:ext cx="3200400" cy="485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过分集中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≠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过程变好。常见原因：控制限算错、数据被修约或分层混杂。</a:t>
            </a:r>
            <a:endParaRPr/>
          </a:p>
        </p:txBody>
      </p:sp>
      <p:sp>
        <p:nvSpPr>
          <p:cNvPr id="1076" name=""/>
          <p:cNvSpPr/>
          <p:nvPr/>
        </p:nvSpPr>
        <p:spPr>
          <a:xfrm rot="0" flipH="0" flipV="0">
            <a:off x="6172200" y="344805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7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6343650" y="4000500"/>
            <a:ext cx="1714500" cy="1047750"/>
          </a:xfrm>
          <a:prstGeom prst="rect">
            <a:avLst/>
          </a:prstGeom>
          <a:ln/>
        </p:spPr>
      </p:pic>
      <p:sp>
        <p:nvSpPr>
          <p:cNvPr id="1078" name="" descr="{&quot;isTemplate&quot;:true,&quot;type&quot;:&quot;text&quot;}"/>
          <p:cNvSpPr txBox="1"/>
          <p:nvPr/>
        </p:nvSpPr>
        <p:spPr>
          <a:xfrm rot="0" flipH="0" flipV="0">
            <a:off x="8210550" y="4171950"/>
            <a:ext cx="32004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8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：连续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8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点都不在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±1σ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内</a:t>
            </a:r>
            <a:endParaRPr/>
          </a:p>
        </p:txBody>
      </p:sp>
      <p:sp>
        <p:nvSpPr>
          <p:cNvPr id="1079" name="" descr="{&quot;isTemplate&quot;:true,&quot;type&quot;:&quot;text&quot;}"/>
          <p:cNvSpPr txBox="1"/>
          <p:nvPr/>
        </p:nvSpPr>
        <p:spPr>
          <a:xfrm rot="0" flipH="0" flipV="0">
            <a:off x="8210550" y="4400550"/>
            <a:ext cx="3200400" cy="485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点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躲着中心走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。常见原因：两个总体混在一起（混线、混批）。</a:t>
            </a:r>
            <a:endParaRPr/>
          </a:p>
        </p:txBody>
      </p:sp>
      <p:sp>
        <p:nvSpPr>
          <p:cNvPr id="1080" name=""/>
          <p:cNvSpPr/>
          <p:nvPr/>
        </p:nvSpPr>
        <p:spPr>
          <a:xfrm rot="0" flipH="0" flipV="0">
            <a:off x="609600" y="5753100"/>
            <a:ext cx="10972800" cy="533400"/>
          </a:xfrm>
          <a:prstGeom prst="roundRect">
            <a:avLst>
              <a:gd name="adj" fmla="val 21429"/>
            </a:avLst>
          </a:prstGeom>
          <a:solidFill>
            <a:srgbClr val="2F5D50">
              <a:alpha val="6000"/>
            </a:srgbClr>
          </a:solidFill>
          <a:ln/>
        </p:spPr>
        <p:txBody>
          <a:bodyPr/>
          <a:p>
            <a:pPr/>
            <a:endParaRPr/>
          </a:p>
        </p:txBody>
      </p:sp>
      <p:pic>
        <p:nvPicPr>
          <p:cNvPr id="108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762000" y="5905500"/>
            <a:ext cx="228600" cy="228600"/>
          </a:xfrm>
          <a:prstGeom prst="rect">
            <a:avLst/>
          </a:prstGeom>
          <a:ln/>
        </p:spPr>
      </p:pic>
      <p:sp>
        <p:nvSpPr>
          <p:cNvPr id="1082" name="" descr="{&quot;isTemplate&quot;:true,&quot;type&quot;:&quot;text&quot;}"/>
          <p:cNvSpPr txBox="1"/>
          <p:nvPr/>
        </p:nvSpPr>
        <p:spPr>
          <a:xfrm rot="0" flipH="0" flipV="0">
            <a:off x="1123950" y="5934075"/>
            <a:ext cx="1030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准则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5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6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是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提前量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，准则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7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8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是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数据体质问题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。日常点检把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8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条全扫一遍，模板已内置自动判定列。</a:t>
            </a:r>
            <a:endParaRPr/>
          </a:p>
        </p:txBody>
      </p:sp>
      <p:sp>
        <p:nvSpPr>
          <p:cNvPr id="108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08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08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55 / 77</a:t>
            </a:r>
            <a:endParaRPr/>
          </a:p>
        </p:txBody>
      </p:sp>
    </p:spTree>
  </p:cSld>
</p:sld>
</file>

<file path=ppt/slides/slide56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0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08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08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64865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实操②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判异演练：六张图，每张触发哪条准则？</a:t>
            </a:r>
            <a:endParaRPr/>
          </a:p>
        </p:txBody>
      </p:sp>
      <p:sp>
        <p:nvSpPr>
          <p:cNvPr id="1090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1091" name=""/>
          <p:cNvSpPr/>
          <p:nvPr/>
        </p:nvSpPr>
        <p:spPr>
          <a:xfrm rot="0" flipH="0" flipV="0">
            <a:off x="609600" y="1143000"/>
            <a:ext cx="2619375" cy="2505075"/>
          </a:xfrm>
          <a:prstGeom prst="roundRect">
            <a:avLst>
              <a:gd name="adj" fmla="val 456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9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62000" y="1295400"/>
            <a:ext cx="1905000" cy="1047750"/>
          </a:xfrm>
          <a:prstGeom prst="rect">
            <a:avLst/>
          </a:prstGeom>
          <a:ln/>
        </p:spPr>
      </p:pic>
      <p:sp>
        <p:nvSpPr>
          <p:cNvPr id="1093" name="" descr="{&quot;isTemplate&quot;:true,&quot;type&quot;:&quot;text&quot;}"/>
          <p:cNvSpPr txBox="1"/>
          <p:nvPr/>
        </p:nvSpPr>
        <p:spPr>
          <a:xfrm rot="0" flipH="0" flipV="0">
            <a:off x="762000" y="2400300"/>
            <a:ext cx="23145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图</a:t>
            </a:r>
            <a:r>
              <a:rPr lang="en-US" sz="12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A</a:t>
            </a:r>
            <a:endParaRPr/>
          </a:p>
        </p:txBody>
      </p:sp>
      <p:sp>
        <p:nvSpPr>
          <p:cNvPr id="1094" name=""/>
          <p:cNvSpPr/>
          <p:nvPr/>
        </p:nvSpPr>
        <p:spPr>
          <a:xfrm rot="0" flipH="0" flipV="0">
            <a:off x="3362325" y="1143000"/>
            <a:ext cx="2619375" cy="2505075"/>
          </a:xfrm>
          <a:prstGeom prst="roundRect">
            <a:avLst>
              <a:gd name="adj" fmla="val 456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9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3514725" y="1295400"/>
            <a:ext cx="1905000" cy="1047750"/>
          </a:xfrm>
          <a:prstGeom prst="rect">
            <a:avLst/>
          </a:prstGeom>
          <a:ln/>
        </p:spPr>
      </p:pic>
      <p:sp>
        <p:nvSpPr>
          <p:cNvPr id="1096" name="" descr="{&quot;isTemplate&quot;:true,&quot;type&quot;:&quot;text&quot;}"/>
          <p:cNvSpPr txBox="1"/>
          <p:nvPr/>
        </p:nvSpPr>
        <p:spPr>
          <a:xfrm rot="0" flipH="0" flipV="0">
            <a:off x="3514725" y="2400300"/>
            <a:ext cx="23145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图</a:t>
            </a:r>
            <a:r>
              <a:rPr lang="en-US" sz="12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B</a:t>
            </a:r>
            <a:endParaRPr/>
          </a:p>
        </p:txBody>
      </p:sp>
      <p:sp>
        <p:nvSpPr>
          <p:cNvPr id="1097" name=""/>
          <p:cNvSpPr/>
          <p:nvPr/>
        </p:nvSpPr>
        <p:spPr>
          <a:xfrm rot="0" flipH="0" flipV="0">
            <a:off x="609600" y="3781425"/>
            <a:ext cx="2619375" cy="2505075"/>
          </a:xfrm>
          <a:prstGeom prst="roundRect">
            <a:avLst>
              <a:gd name="adj" fmla="val 456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09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762000" y="3933825"/>
            <a:ext cx="1905000" cy="1047750"/>
          </a:xfrm>
          <a:prstGeom prst="rect">
            <a:avLst/>
          </a:prstGeom>
          <a:ln/>
        </p:spPr>
      </p:pic>
      <p:sp>
        <p:nvSpPr>
          <p:cNvPr id="1099" name="" descr="{&quot;isTemplate&quot;:true,&quot;type&quot;:&quot;text&quot;}"/>
          <p:cNvSpPr txBox="1"/>
          <p:nvPr/>
        </p:nvSpPr>
        <p:spPr>
          <a:xfrm rot="0" flipH="0" flipV="0">
            <a:off x="762000" y="5038725"/>
            <a:ext cx="23145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图</a:t>
            </a:r>
            <a:r>
              <a:rPr lang="en-US" sz="12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</a:t>
            </a:r>
            <a:endParaRPr/>
          </a:p>
        </p:txBody>
      </p:sp>
      <p:sp>
        <p:nvSpPr>
          <p:cNvPr id="1100" name=""/>
          <p:cNvSpPr/>
          <p:nvPr/>
        </p:nvSpPr>
        <p:spPr>
          <a:xfrm rot="0" flipH="0" flipV="0">
            <a:off x="3362325" y="3781425"/>
            <a:ext cx="2619375" cy="2505075"/>
          </a:xfrm>
          <a:prstGeom prst="roundRect">
            <a:avLst>
              <a:gd name="adj" fmla="val 456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10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3514725" y="3933825"/>
            <a:ext cx="1905000" cy="1047750"/>
          </a:xfrm>
          <a:prstGeom prst="rect">
            <a:avLst/>
          </a:prstGeom>
          <a:ln/>
        </p:spPr>
      </p:pic>
      <p:sp>
        <p:nvSpPr>
          <p:cNvPr id="1102" name="" descr="{&quot;isTemplate&quot;:true,&quot;type&quot;:&quot;text&quot;}"/>
          <p:cNvSpPr txBox="1"/>
          <p:nvPr/>
        </p:nvSpPr>
        <p:spPr>
          <a:xfrm rot="0" flipH="0" flipV="0">
            <a:off x="3514725" y="5038725"/>
            <a:ext cx="23145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图</a:t>
            </a:r>
            <a:r>
              <a:rPr lang="en-US" sz="12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D</a:t>
            </a:r>
            <a:endParaRPr/>
          </a:p>
        </p:txBody>
      </p:sp>
      <p:sp>
        <p:nvSpPr>
          <p:cNvPr id="1103" name=""/>
          <p:cNvSpPr/>
          <p:nvPr/>
        </p:nvSpPr>
        <p:spPr>
          <a:xfrm rot="0" flipH="0" flipV="0">
            <a:off x="6210300" y="1143000"/>
            <a:ext cx="2619375" cy="2200275"/>
          </a:xfrm>
          <a:prstGeom prst="roundRect">
            <a:avLst>
              <a:gd name="adj" fmla="val 519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10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6362700" y="1295400"/>
            <a:ext cx="1905000" cy="1047750"/>
          </a:xfrm>
          <a:prstGeom prst="rect">
            <a:avLst/>
          </a:prstGeom>
          <a:ln/>
        </p:spPr>
      </p:pic>
      <p:sp>
        <p:nvSpPr>
          <p:cNvPr id="1105" name="" descr="{&quot;isTemplate&quot;:true,&quot;type&quot;:&quot;text&quot;}"/>
          <p:cNvSpPr txBox="1"/>
          <p:nvPr/>
        </p:nvSpPr>
        <p:spPr>
          <a:xfrm rot="0" flipH="0" flipV="0">
            <a:off x="6362700" y="2400300"/>
            <a:ext cx="23145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图</a:t>
            </a:r>
            <a:r>
              <a:rPr lang="en-US" sz="12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E</a:t>
            </a:r>
            <a:endParaRPr/>
          </a:p>
        </p:txBody>
      </p:sp>
      <p:sp>
        <p:nvSpPr>
          <p:cNvPr id="1106" name=""/>
          <p:cNvSpPr/>
          <p:nvPr/>
        </p:nvSpPr>
        <p:spPr>
          <a:xfrm rot="0" flipH="0" flipV="0">
            <a:off x="8963025" y="1143000"/>
            <a:ext cx="2619375" cy="2200275"/>
          </a:xfrm>
          <a:prstGeom prst="roundRect">
            <a:avLst>
              <a:gd name="adj" fmla="val 5195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10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6"/>
              </a:ext>
            </a:extLst>
          </a:blip>
          <a:stretch>
            <a:fillRect/>
          </a:stretch>
        </p:blipFill>
        <p:spPr>
          <a:xfrm rot="0" flipH="0" flipV="0">
            <a:off x="9115425" y="1295400"/>
            <a:ext cx="1905000" cy="1047750"/>
          </a:xfrm>
          <a:prstGeom prst="rect">
            <a:avLst/>
          </a:prstGeom>
          <a:ln/>
        </p:spPr>
      </p:pic>
      <p:sp>
        <p:nvSpPr>
          <p:cNvPr id="1108" name="" descr="{&quot;isTemplate&quot;:true,&quot;type&quot;:&quot;text&quot;}"/>
          <p:cNvSpPr txBox="1"/>
          <p:nvPr/>
        </p:nvSpPr>
        <p:spPr>
          <a:xfrm rot="0" flipH="0" flipV="0">
            <a:off x="9115425" y="2400300"/>
            <a:ext cx="23145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图</a:t>
            </a:r>
            <a:r>
              <a:rPr lang="en-US" sz="12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F</a:t>
            </a:r>
            <a:endParaRPr/>
          </a:p>
        </p:txBody>
      </p:sp>
      <p:sp>
        <p:nvSpPr>
          <p:cNvPr id="1109" name=""/>
          <p:cNvSpPr/>
          <p:nvPr/>
        </p:nvSpPr>
        <p:spPr>
          <a:xfrm rot="0" flipH="0" flipV="0">
            <a:off x="6210300" y="3476625"/>
            <a:ext cx="5372100" cy="2809875"/>
          </a:xfrm>
          <a:prstGeom prst="roundRect">
            <a:avLst>
              <a:gd name="adj" fmla="val 4068"/>
            </a:avLst>
          </a:prstGeom>
          <a:solidFill>
            <a:srgbClr val="FDF1E9"/>
          </a:solidFill>
          <a:ln w="127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110" name="" descr="{&quot;isTemplate&quot;:true,&quot;type&quot;:&quot;text&quot;}"/>
          <p:cNvSpPr txBox="1"/>
          <p:nvPr/>
        </p:nvSpPr>
        <p:spPr>
          <a:xfrm rot="0" flipH="0" flipV="0">
            <a:off x="6400800" y="3667125"/>
            <a:ext cx="49911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参考答案（先自己判，再看这里）</a:t>
            </a:r>
            <a:endParaRPr/>
          </a:p>
        </p:txBody>
      </p:sp>
      <p:sp>
        <p:nvSpPr>
          <p:cNvPr id="1111" name="" descr="{&quot;isTemplate&quot;:true,&quot;type&quot;:&quot;text&quot;}"/>
          <p:cNvSpPr txBox="1"/>
          <p:nvPr/>
        </p:nvSpPr>
        <p:spPr>
          <a:xfrm rot="0" flipH="0" flipV="0">
            <a:off x="6400800" y="3952875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>A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：无异常（受控）｜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>B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：准则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1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（越上控制限）</a:t>
            </a:r>
            <a:endParaRPr/>
          </a:p>
        </p:txBody>
      </p:sp>
      <p:sp>
        <p:nvSpPr>
          <p:cNvPr id="1112" name="" descr="{&quot;isTemplate&quot;:true,&quot;type&quot;:&quot;text&quot;}"/>
          <p:cNvSpPr txBox="1"/>
          <p:nvPr/>
        </p:nvSpPr>
        <p:spPr>
          <a:xfrm rot="0" flipH="0" flipV="0">
            <a:off x="6400800" y="4267200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>C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：准则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3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（连续上升超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6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点）｜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>D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：准则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7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（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15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点挤在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±1σ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内）</a:t>
            </a:r>
            <a:endParaRPr/>
          </a:p>
        </p:txBody>
      </p:sp>
      <p:sp>
        <p:nvSpPr>
          <p:cNvPr id="1113" name="" descr="{&quot;isTemplate&quot;:true,&quot;type&quot;:&quot;text&quot;}"/>
          <p:cNvSpPr txBox="1"/>
          <p:nvPr/>
        </p:nvSpPr>
        <p:spPr>
          <a:xfrm rot="0" flipH="0" flipV="0">
            <a:off x="6400800" y="4581525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>E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：准则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2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（连续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8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点在中心线下方同侧）</a:t>
            </a:r>
            <a:endParaRPr/>
          </a:p>
        </p:txBody>
      </p:sp>
      <p:sp>
        <p:nvSpPr>
          <p:cNvPr id="1114" name="" descr="{&quot;isTemplate&quot;:true,&quot;type&quot;:&quot;text&quot;}"/>
          <p:cNvSpPr txBox="1"/>
          <p:nvPr/>
        </p:nvSpPr>
        <p:spPr>
          <a:xfrm rot="0" flipH="0" flipV="0">
            <a:off x="6400800" y="4895850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>F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：准则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8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（连续点都避开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±1σ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区，混总体嫌疑）</a:t>
            </a:r>
            <a:endParaRPr/>
          </a:p>
        </p:txBody>
      </p:sp>
      <p:sp>
        <p:nvSpPr>
          <p:cNvPr id="1115" name="" descr="{&quot;isTemplate&quot;:true,&quot;type&quot;:&quot;text&quot;}"/>
          <p:cNvSpPr txBox="1"/>
          <p:nvPr/>
        </p:nvSpPr>
        <p:spPr>
          <a:xfrm rot="0" flipH="0" flipV="0">
            <a:off x="6400800" y="5248275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处置优先级：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B = C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高于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 E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，</a:t>
            </a:r>
            <a:r>
              <a:rPr lang="en-US" sz="1050">
                <a:solidFill>
                  <a:srgbClr val="8C4A22"/>
                </a:solidFill>
                <a:latin typeface="Microsoft YaHei"/>
                <a:ea typeface="Microsoft YaHei"/>
              </a:rPr>
              <a:t xml:space="preserve">D / F </a:t>
            </a:r>
            <a:r>
              <a:rPr lang="zh-CN" sz="1050">
                <a:solidFill>
                  <a:srgbClr val="8C4A22"/>
                </a:solidFill>
                <a:latin typeface="Microsoft YaHei"/>
                <a:ea typeface="Microsoft YaHei"/>
              </a:rPr>
              <a:t>要先查数据来源是否分层混杂。</a:t>
            </a:r>
            <a:endParaRPr/>
          </a:p>
        </p:txBody>
      </p:sp>
      <p:sp>
        <p:nvSpPr>
          <p:cNvPr id="1116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117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118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56 / 77</a:t>
            </a:r>
            <a:endParaRPr/>
          </a:p>
        </p:txBody>
      </p:sp>
    </p:spTree>
  </p:cSld>
</p:sld>
</file>

<file path=ppt/slides/slide57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1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121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122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953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失控之后：标准处置流程（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O-CAP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123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1124" name=""/>
          <p:cNvSpPr/>
          <p:nvPr/>
        </p:nvSpPr>
        <p:spPr>
          <a:xfrm rot="0" flipH="0" flipV="0">
            <a:off x="609600" y="1343025"/>
            <a:ext cx="6096000" cy="4743450"/>
          </a:xfrm>
          <a:prstGeom prst="roundRect">
            <a:avLst>
              <a:gd name="adj" fmla="val 281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12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1571625"/>
            <a:ext cx="5638800" cy="4286250"/>
          </a:xfrm>
          <a:prstGeom prst="rect">
            <a:avLst/>
          </a:prstGeom>
          <a:ln/>
        </p:spPr>
      </p:pic>
      <p:sp>
        <p:nvSpPr>
          <p:cNvPr id="1126" name="" descr="{&quot;isTemplate&quot;:true,&quot;type&quot;:&quot;text&quot;}"/>
          <p:cNvSpPr txBox="1"/>
          <p:nvPr/>
        </p:nvSpPr>
        <p:spPr>
          <a:xfrm rot="0" flipH="0" flipV="0">
            <a:off x="6991350" y="2228850"/>
            <a:ext cx="4591050" cy="7429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控制图只负责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喊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，能不能止住血靠流程。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没有时限和责任人的流程，等于没有流程。</a:t>
            </a:r>
            <a:endParaRPr/>
          </a:p>
        </p:txBody>
      </p:sp>
      <p:sp>
        <p:nvSpPr>
          <p:cNvPr id="1127" name=""/>
          <p:cNvSpPr/>
          <p:nvPr/>
        </p:nvSpPr>
        <p:spPr>
          <a:xfrm rot="0" flipH="0" flipV="0">
            <a:off x="6991350" y="3200400"/>
            <a:ext cx="4591050" cy="2000250"/>
          </a:xfrm>
          <a:prstGeom prst="roundRect">
            <a:avLst>
              <a:gd name="adj" fmla="val 571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128" name="" descr="{&quot;isTemplate&quot;:true,&quot;type&quot;:&quot;text&quot;}"/>
          <p:cNvSpPr txBox="1"/>
          <p:nvPr/>
        </p:nvSpPr>
        <p:spPr>
          <a:xfrm rot="0" flipH="0" flipV="0">
            <a:off x="7219950" y="3429000"/>
            <a:ext cx="41338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两个现场高频问题</a:t>
            </a:r>
            <a:endParaRPr/>
          </a:p>
        </p:txBody>
      </p:sp>
      <p:sp>
        <p:nvSpPr>
          <p:cNvPr id="1129" name="" descr="{&quot;isTemplate&quot;:true,&quot;type&quot;:&quot;text&quot;}"/>
          <p:cNvSpPr txBox="1"/>
          <p:nvPr/>
        </p:nvSpPr>
        <p:spPr>
          <a:xfrm rot="0" flipH="0" flipV="0">
            <a:off x="7219950" y="3733800"/>
            <a:ext cx="4133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 b="1">
                <a:solidFill>
                  <a:srgbClr val="4A5651"/>
                </a:solidFill>
                <a:latin typeface="Microsoft YaHei"/>
                <a:ea typeface="Microsoft YaHei"/>
              </a:rPr>
              <a:t>Q</a:t>
            </a:r>
            <a:r>
              <a:rPr lang="zh-CN" sz="1125" b="1">
                <a:solidFill>
                  <a:srgbClr val="4A5651"/>
                </a:solidFill>
                <a:latin typeface="Microsoft YaHei"/>
                <a:ea typeface="Microsoft YaHei"/>
              </a:rPr>
              <a:t>：点越线了但产品全检都合格，要处置吗？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要。合格是运气，受控才是能力，必须查原因。</a:t>
            </a:r>
            <a:endParaRPr/>
          </a:p>
        </p:txBody>
      </p:sp>
      <p:sp>
        <p:nvSpPr>
          <p:cNvPr id="1130" name="" descr="{&quot;isTemplate&quot;:true,&quot;type&quot;:&quot;text&quot;}"/>
          <p:cNvSpPr txBox="1"/>
          <p:nvPr/>
        </p:nvSpPr>
        <p:spPr>
          <a:xfrm rot="0" flipH="0" flipV="0">
            <a:off x="7219950" y="4400550"/>
            <a:ext cx="4133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 b="1">
                <a:solidFill>
                  <a:srgbClr val="4A5651"/>
                </a:solidFill>
                <a:latin typeface="Microsoft YaHei"/>
                <a:ea typeface="Microsoft YaHei"/>
              </a:rPr>
              <a:t>Q</a:t>
            </a:r>
            <a:r>
              <a:rPr lang="zh-CN" sz="1125" b="1">
                <a:solidFill>
                  <a:srgbClr val="4A5651"/>
                </a:solidFill>
                <a:latin typeface="Microsoft YaHei"/>
                <a:ea typeface="Microsoft YaHei"/>
              </a:rPr>
              <a:t>：查不出原因怎么办？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如实记录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原因不明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，加严监控并持续追踪，禁止不了了之。</a:t>
            </a:r>
            <a:endParaRPr/>
          </a:p>
        </p:txBody>
      </p:sp>
      <p:sp>
        <p:nvSpPr>
          <p:cNvPr id="1131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132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133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57 / 77</a:t>
            </a:r>
            <a:endParaRPr/>
          </a:p>
        </p:txBody>
      </p:sp>
    </p:spTree>
  </p:cSld>
</p:sld>
</file>

<file path=ppt/slides/slide58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136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137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8768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控制限什么时候重算：一张表说清楚</a:t>
            </a:r>
            <a:endParaRPr/>
          </a:p>
        </p:txBody>
      </p:sp>
      <p:sp>
        <p:nvSpPr>
          <p:cNvPr id="1138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1139" name=""/>
          <p:cNvSpPr/>
          <p:nvPr/>
        </p:nvSpPr>
        <p:spPr>
          <a:xfrm rot="0" flipH="0" flipV="0">
            <a:off x="609600" y="1143000"/>
            <a:ext cx="4476750" cy="5143500"/>
          </a:xfrm>
          <a:prstGeom prst="roundRect">
            <a:avLst>
              <a:gd name="adj" fmla="val 297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14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95350" y="1428750"/>
            <a:ext cx="266700" cy="266700"/>
          </a:xfrm>
          <a:prstGeom prst="rect">
            <a:avLst/>
          </a:prstGeom>
          <a:ln/>
        </p:spPr>
      </p:pic>
      <p:sp>
        <p:nvSpPr>
          <p:cNvPr id="1141" name="" descr="{&quot;isTemplate&quot;:true,&quot;type&quot;:&quot;text&quot;}"/>
          <p:cNvSpPr txBox="1"/>
          <p:nvPr/>
        </p:nvSpPr>
        <p:spPr>
          <a:xfrm rot="0" flipH="0" flipV="0">
            <a:off x="1276350" y="1438275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应该重算</a:t>
            </a:r>
            <a:endParaRPr/>
          </a:p>
        </p:txBody>
      </p:sp>
      <p:sp>
        <p:nvSpPr>
          <p:cNvPr id="1142" name="" descr="{&quot;isTemplate&quot;:true,&quot;type&quot;:&quot;text&quot;}"/>
          <p:cNvSpPr txBox="1"/>
          <p:nvPr/>
        </p:nvSpPr>
        <p:spPr>
          <a:xfrm rot="0" flipH="0" flipV="0">
            <a:off x="895350" y="1885950"/>
            <a:ext cx="3905250" cy="609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工艺发生了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有计划的变更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：换新靶材型号、改功率曲线、换气体供应商</a:t>
            </a:r>
            <a:endParaRPr/>
          </a:p>
        </p:txBody>
      </p:sp>
      <p:sp>
        <p:nvSpPr>
          <p:cNvPr id="1143" name="" descr="{&quot;isTemplate&quot;:true,&quot;type&quot;:&quot;text&quot;}"/>
          <p:cNvSpPr txBox="1"/>
          <p:nvPr/>
        </p:nvSpPr>
        <p:spPr>
          <a:xfrm rot="0" flipH="0" flipV="0">
            <a:off x="895350" y="2647950"/>
            <a:ext cx="3905250" cy="3048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设备大修、搬迁或更换关键部件后重新稳定</a:t>
            </a:r>
            <a:endParaRPr/>
          </a:p>
        </p:txBody>
      </p:sp>
      <p:sp>
        <p:nvSpPr>
          <p:cNvPr id="1144" name="" descr="{&quot;isTemplate&quot;:true,&quot;type&quot;:&quot;text&quot;}"/>
          <p:cNvSpPr txBox="1"/>
          <p:nvPr/>
        </p:nvSpPr>
        <p:spPr>
          <a:xfrm rot="0" flipH="0" flipV="0">
            <a:off x="895350" y="3105150"/>
            <a:ext cx="3905250" cy="609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排除特殊原因后，确认旧限值已不适用（旧限长期不报警但规格外频发）</a:t>
            </a:r>
            <a:endParaRPr/>
          </a:p>
        </p:txBody>
      </p:sp>
      <p:sp>
        <p:nvSpPr>
          <p:cNvPr id="1145" name="" descr="{&quot;isTemplate&quot;:true,&quot;type&quot;:&quot;text&quot;}"/>
          <p:cNvSpPr txBox="1"/>
          <p:nvPr/>
        </p:nvSpPr>
        <p:spPr>
          <a:xfrm rot="0" flipH="0" flipV="0">
            <a:off x="895350" y="3867150"/>
            <a:ext cx="3905250" cy="3048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④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首次建图、或者能力改进项目关闭后的验收重算</a:t>
            </a:r>
            <a:endParaRPr/>
          </a:p>
        </p:txBody>
      </p:sp>
      <p:sp>
        <p:nvSpPr>
          <p:cNvPr id="1146" name=""/>
          <p:cNvSpPr/>
          <p:nvPr/>
        </p:nvSpPr>
        <p:spPr>
          <a:xfrm rot="0" flipH="0" flipV="0">
            <a:off x="895350" y="5105400"/>
            <a:ext cx="3905250" cy="895350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147" name="" descr="{&quot;isTemplate&quot;:true,&quot;type&quot;:&quot;text&quot;}"/>
          <p:cNvSpPr txBox="1"/>
          <p:nvPr/>
        </p:nvSpPr>
        <p:spPr>
          <a:xfrm rot="0" flipH="0" flipV="0">
            <a:off x="1066800" y="5276850"/>
            <a:ext cx="35623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重算规矩：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用变更后重新收的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20–25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个受控子组，重新走一遍建图流程，旧限归档。</a:t>
            </a:r>
            <a:endParaRPr/>
          </a:p>
        </p:txBody>
      </p:sp>
      <p:sp>
        <p:nvSpPr>
          <p:cNvPr id="1148" name=""/>
          <p:cNvSpPr/>
          <p:nvPr/>
        </p:nvSpPr>
        <p:spPr>
          <a:xfrm rot="0" flipH="0" flipV="0">
            <a:off x="5334000" y="1143000"/>
            <a:ext cx="624840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pic>
        <p:nvPicPr>
          <p:cNvPr id="114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5619750" y="1428750"/>
            <a:ext cx="266700" cy="266700"/>
          </a:xfrm>
          <a:prstGeom prst="rect">
            <a:avLst/>
          </a:prstGeom>
          <a:ln/>
        </p:spPr>
      </p:pic>
      <p:sp>
        <p:nvSpPr>
          <p:cNvPr id="1150" name="" descr="{&quot;isTemplate&quot;:true,&quot;type&quot;:&quot;text&quot;}"/>
          <p:cNvSpPr txBox="1"/>
          <p:nvPr/>
        </p:nvSpPr>
        <p:spPr>
          <a:xfrm rot="0" flipH="0" flipV="0">
            <a:off x="6000750" y="1438275"/>
            <a:ext cx="838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C96A3B"/>
                </a:solidFill>
                <a:latin typeface="Microsoft YaHei"/>
                <a:ea typeface="Microsoft YaHei"/>
              </a:rPr>
              <a:t>不该重算</a:t>
            </a:r>
            <a:endParaRPr/>
          </a:p>
        </p:txBody>
      </p:sp>
      <p:sp>
        <p:nvSpPr>
          <p:cNvPr id="1151" name="" descr="{&quot;isTemplate&quot;:true,&quot;type&quot;:&quot;text&quot;}"/>
          <p:cNvSpPr txBox="1"/>
          <p:nvPr/>
        </p:nvSpPr>
        <p:spPr>
          <a:xfrm rot="0" flipH="0" flipV="0">
            <a:off x="5619750" y="1885950"/>
            <a:ext cx="5676900" cy="3048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仅仅因为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出现了失控点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就把限放宽——这是把报警器拆了</a:t>
            </a:r>
            <a:endParaRPr/>
          </a:p>
        </p:txBody>
      </p:sp>
      <p:sp>
        <p:nvSpPr>
          <p:cNvPr id="1152" name="" descr="{&quot;isTemplate&quot;:true,&quot;type&quot;:&quot;text&quot;}"/>
          <p:cNvSpPr txBox="1"/>
          <p:nvPr/>
        </p:nvSpPr>
        <p:spPr>
          <a:xfrm rot="0" flipH="0" flipV="0">
            <a:off x="5619750" y="2343150"/>
            <a:ext cx="5676900" cy="3048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月度例行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刷新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限值，让图看起来永远正常</a:t>
            </a:r>
            <a:endParaRPr/>
          </a:p>
        </p:txBody>
      </p:sp>
      <p:sp>
        <p:nvSpPr>
          <p:cNvPr id="1153" name="" descr="{&quot;isTemplate&quot;:true,&quot;type&quot;:&quot;text&quot;}"/>
          <p:cNvSpPr txBox="1"/>
          <p:nvPr/>
        </p:nvSpPr>
        <p:spPr>
          <a:xfrm rot="0" flipH="0" flipV="0">
            <a:off x="5619750" y="2800350"/>
            <a:ext cx="5676900" cy="30480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为了让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报告好看而挑选数据后重算</a:t>
            </a:r>
            <a:endParaRPr/>
          </a:p>
        </p:txBody>
      </p:sp>
      <p:sp>
        <p:nvSpPr>
          <p:cNvPr id="1154" name=""/>
          <p:cNvSpPr/>
          <p:nvPr/>
        </p:nvSpPr>
        <p:spPr>
          <a:xfrm rot="0" flipH="0" flipV="0">
            <a:off x="5619750" y="3667125"/>
            <a:ext cx="5676900" cy="914400"/>
          </a:xfrm>
          <a:prstGeom prst="roundRect">
            <a:avLst>
              <a:gd name="adj" fmla="val 10417"/>
            </a:avLst>
          </a:prstGeom>
          <a:solidFill>
            <a:srgbClr val="FDF1E9"/>
          </a:solidFill>
          <a:ln/>
        </p:spPr>
        <p:txBody>
          <a:bodyPr/>
          <a:p>
            <a:pPr/>
            <a:endParaRPr/>
          </a:p>
        </p:txBody>
      </p:sp>
      <p:sp>
        <p:nvSpPr>
          <p:cNvPr id="1155" name="" descr="{&quot;isTemplate&quot;:true,&quot;type&quot;:&quot;text&quot;}"/>
          <p:cNvSpPr txBox="1"/>
          <p:nvPr/>
        </p:nvSpPr>
        <p:spPr>
          <a:xfrm rot="0" flipH="0" flipV="0">
            <a:off x="5791200" y="3838575"/>
            <a:ext cx="533400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为什么</a:t>
            </a:r>
            <a:r>
              <a:rPr lang="en-US" sz="1125" b="1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逢异常必重算</a:t>
            </a:r>
            <a:r>
              <a:rPr lang="en-US" sz="1125" b="1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是自杀式操作：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失控点被算进限值，限变宽，下一次同样的异常就不会再报。控制限的公信力就是这样一点点丢掉的。</a:t>
            </a:r>
            <a:endParaRPr/>
          </a:p>
        </p:txBody>
      </p:sp>
      <p:sp>
        <p:nvSpPr>
          <p:cNvPr id="1156" name=""/>
          <p:cNvSpPr/>
          <p:nvPr/>
        </p:nvSpPr>
        <p:spPr>
          <a:xfrm rot="0" flipH="0" flipV="0">
            <a:off x="5619750" y="5143500"/>
            <a:ext cx="5676900" cy="857250"/>
          </a:xfrm>
          <a:prstGeom prst="roundRect">
            <a:avLst>
              <a:gd name="adj" fmla="val 1111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157" name="" descr="{&quot;isTemplate&quot;:true,&quot;type&quot;:&quot;text&quot;}"/>
          <p:cNvSpPr txBox="1"/>
          <p:nvPr/>
        </p:nvSpPr>
        <p:spPr>
          <a:xfrm rot="0" flipH="0" flipV="0">
            <a:off x="5772150" y="5295900"/>
            <a:ext cx="53721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审核要点：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客户审核时必查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限值变更记录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。变更依据、批准人、生效日期，一样都不能缺。</a:t>
            </a:r>
            <a:endParaRPr/>
          </a:p>
        </p:txBody>
      </p:sp>
      <p:sp>
        <p:nvSpPr>
          <p:cNvPr id="1158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159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160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58 / 77</a:t>
            </a:r>
            <a:endParaRPr/>
          </a:p>
        </p:txBody>
      </p:sp>
    </p:spTree>
  </p:cSld>
</p:sld>
</file>

<file path=ppt/slides/slide59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1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163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164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7339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Xbar-S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图：子组大的时候换它上场</a:t>
            </a:r>
            <a:endParaRPr/>
          </a:p>
        </p:txBody>
      </p:sp>
      <p:sp>
        <p:nvSpPr>
          <p:cNvPr id="1165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graphicFrame>
        <p:nvGraphicFramePr>
          <p:cNvPr id="1166" name=""/>
          <p:cNvGraphicFramePr/>
          <p:nvPr/>
        </p:nvGraphicFramePr>
        <p:xfrm rot="0" flipH="0" flipV="0">
          <a:off x="609600" y="1143000"/>
          <a:ext cx="6286500" cy="4381500"/>
        </p:xfrm>
        <a:graphic>
          <a:graphicData uri="http://schemas.openxmlformats.org/drawingml/2006/table">
            <a:tbl>
              <a:tblGrid>
                <a:gridCol w="1591830">
                  <a:extLst>
                    <a:ext uri="{9D8B030D-6E8A-4147-A177-3AD203B41FA5}">
                      <a16:colId val="1"/>
                    </a:ext>
                  </a:extLst>
                </a:gridCol>
                <a:gridCol w="1152584">
                  <a:extLst>
                    <a:ext uri="{9D8B030D-6E8A-4147-A177-3AD203B41FA5}">
                      <a16:colId val="2"/>
                    </a:ext>
                  </a:extLst>
                </a:gridCol>
                <a:gridCol w="3542086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项目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统计公式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Excel 写法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子组标准差 s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组内离散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=STDEV.S(B2:F2)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S 图中心线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s̄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=AVERAGE(全列)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S 图 UCL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B4 · s̄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B4 查系数表（n=5 时 2.089）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S 图 LCL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B3 · s̄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B3 查系数表（n=5 时 0）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Xbar 图 UCL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X̄̄ + A3·s̄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A3 查系数表（n=5 时 1.427）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Xbar 图 LCL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X̄̄ − A3·s̄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同上取负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547688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σ 估计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s̄ ÷ c4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c4 查系数表（n=5 时 0.9400）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</a:tbl>
          </a:graphicData>
        </a:graphic>
      </p:graphicFrame>
      <p:sp>
        <p:nvSpPr>
          <p:cNvPr id="1167" name=""/>
          <p:cNvSpPr/>
          <p:nvPr/>
        </p:nvSpPr>
        <p:spPr>
          <a:xfrm rot="0" flipH="0" flipV="0">
            <a:off x="7143750" y="1143000"/>
            <a:ext cx="4438650" cy="1771650"/>
          </a:xfrm>
          <a:prstGeom prst="roundRect">
            <a:avLst>
              <a:gd name="adj" fmla="val 645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168" name="" descr="{&quot;isTemplate&quot;:true,&quot;type&quot;:&quot;text&quot;}"/>
          <p:cNvSpPr txBox="1"/>
          <p:nvPr/>
        </p:nvSpPr>
        <p:spPr>
          <a:xfrm rot="0" flipH="0" flipV="0">
            <a:off x="7372350" y="1371600"/>
            <a:ext cx="3981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什么时候弃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R </a:t>
            </a: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用</a:t>
            </a:r>
            <a:r>
              <a:rPr lang="en-US" sz="1275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S</a:t>
            </a:r>
            <a:endParaRPr/>
          </a:p>
        </p:txBody>
      </p:sp>
      <p:sp>
        <p:nvSpPr>
          <p:cNvPr id="1169" name="" descr="{&quot;isTemplate&quot;:true,&quot;type&quot;:&quot;text&quot;}"/>
          <p:cNvSpPr txBox="1"/>
          <p:nvPr/>
        </p:nvSpPr>
        <p:spPr>
          <a:xfrm rot="0" flipH="0" flipV="0">
            <a:off x="7372350" y="1685925"/>
            <a:ext cx="3981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子组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n ≥ 10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：极差只用两个极端点，浪费信息</a:t>
            </a:r>
            <a:endParaRPr/>
          </a:p>
        </p:txBody>
      </p:sp>
      <p:sp>
        <p:nvSpPr>
          <p:cNvPr id="1170" name="" descr="{&quot;isTemplate&quot;:true,&quot;type&quot;:&quot;text&quot;}"/>
          <p:cNvSpPr txBox="1"/>
          <p:nvPr/>
        </p:nvSpPr>
        <p:spPr>
          <a:xfrm rot="0" flipH="0" flipV="0">
            <a:off x="7372350" y="2047875"/>
            <a:ext cx="3981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在线自动测量：数据现成，算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s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没有额外成本</a:t>
            </a:r>
            <a:endParaRPr/>
          </a:p>
        </p:txBody>
      </p:sp>
      <p:sp>
        <p:nvSpPr>
          <p:cNvPr id="1171" name="" descr="{&quot;isTemplate&quot;:true,&quot;type&quot;:&quot;text&quot;}"/>
          <p:cNvSpPr txBox="1"/>
          <p:nvPr/>
        </p:nvSpPr>
        <p:spPr>
          <a:xfrm rot="0" flipH="0" flipV="0">
            <a:off x="7372350" y="2409825"/>
            <a:ext cx="39814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客户或标准明确要求（如某些汽车客户）</a:t>
            </a:r>
            <a:endParaRPr/>
          </a:p>
        </p:txBody>
      </p:sp>
      <p:sp>
        <p:nvSpPr>
          <p:cNvPr id="1172" name=""/>
          <p:cNvSpPr/>
          <p:nvPr/>
        </p:nvSpPr>
        <p:spPr>
          <a:xfrm rot="0" flipH="0" flipV="0">
            <a:off x="7143750" y="3476625"/>
            <a:ext cx="4438650" cy="131445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173" name="" descr="{&quot;isTemplate&quot;:true,&quot;type&quot;:&quot;text&quot;}"/>
          <p:cNvSpPr txBox="1"/>
          <p:nvPr/>
        </p:nvSpPr>
        <p:spPr>
          <a:xfrm rot="0" flipH="0" flipV="0">
            <a:off x="7372350" y="3705225"/>
            <a:ext cx="39814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S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图常用系数（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>n=10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174" name="" descr="{&quot;isTemplate&quot;:true,&quot;type&quot;:&quot;text&quot;}"/>
          <p:cNvSpPr txBox="1"/>
          <p:nvPr/>
        </p:nvSpPr>
        <p:spPr>
          <a:xfrm rot="0" flipH="0" flipV="0">
            <a:off x="7372350" y="3971925"/>
            <a:ext cx="39814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A3 = 0.975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B3 = 0.284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B4 = 1.716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c4 = 0.9727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。系数表工作表里已给出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n=2~15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的完整数值。</a:t>
            </a:r>
            <a:endParaRPr/>
          </a:p>
        </p:txBody>
      </p:sp>
      <p:sp>
        <p:nvSpPr>
          <p:cNvPr id="1175" name=""/>
          <p:cNvSpPr/>
          <p:nvPr/>
        </p:nvSpPr>
        <p:spPr>
          <a:xfrm rot="0" flipH="0" flipV="0">
            <a:off x="7143750" y="5353050"/>
            <a:ext cx="443865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176" name="" descr="{&quot;isTemplate&quot;:true,&quot;type&quot;:&quot;text&quot;}"/>
          <p:cNvSpPr txBox="1"/>
          <p:nvPr/>
        </p:nvSpPr>
        <p:spPr>
          <a:xfrm rot="0" flipH="0" flipV="0">
            <a:off x="7334250" y="5543550"/>
            <a:ext cx="40576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判读逻辑完全一样：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先看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S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图（波动），后看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Xbar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图（中心），判异八准则通用。</a:t>
            </a:r>
            <a:endParaRPr/>
          </a:p>
        </p:txBody>
      </p:sp>
      <p:sp>
        <p:nvSpPr>
          <p:cNvPr id="117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17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17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59 / 77</a:t>
            </a:r>
            <a:endParaRPr/>
          </a:p>
        </p:txBody>
      </p:sp>
    </p:spTree>
  </p:cSld>
</p:sld>
</file>

<file path=ppt/slides/slide60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2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1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21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4956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I-MR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图：单片数据的搭档</a:t>
            </a:r>
            <a:endParaRPr/>
          </a:p>
        </p:txBody>
      </p:sp>
      <p:sp>
        <p:nvSpPr>
          <p:cNvPr id="1220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sp>
        <p:nvSpPr>
          <p:cNvPr id="1221" name=""/>
          <p:cNvSpPr/>
          <p:nvPr/>
        </p:nvSpPr>
        <p:spPr>
          <a:xfrm rot="0" flipH="0" flipV="0">
            <a:off x="609600" y="1457325"/>
            <a:ext cx="6096000" cy="4514850"/>
          </a:xfrm>
          <a:prstGeom prst="roundRect">
            <a:avLst>
              <a:gd name="adj" fmla="val 295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22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1666875"/>
            <a:ext cx="5676900" cy="4095750"/>
          </a:xfrm>
          <a:prstGeom prst="rect">
            <a:avLst/>
          </a:prstGeom>
          <a:ln/>
        </p:spPr>
      </p:pic>
      <p:sp>
        <p:nvSpPr>
          <p:cNvPr id="1223" name="" descr="{&quot;isTemplate&quot;:true,&quot;type&quot;:&quot;text&quot;}"/>
          <p:cNvSpPr txBox="1"/>
          <p:nvPr/>
        </p:nvSpPr>
        <p:spPr>
          <a:xfrm rot="0" flipH="0" flipV="0">
            <a:off x="6991350" y="1847850"/>
            <a:ext cx="4591050" cy="1114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什么时候没有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子组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？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破坏性检测、单件贵重基板、批量极小的研发试镀。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这时每个测量值就是自己的子组，</a:t>
            </a:r>
            <a:r>
              <a:rPr lang="en-US" sz="1425">
                <a:solidFill>
                  <a:srgbClr val="1F2A26"/>
                </a:solidFill>
                <a:latin typeface="Microsoft YaHei"/>
                <a:ea typeface="Microsoft YaHei"/>
              </a:rPr>
              <a:t>n=1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224" name=""/>
          <p:cNvSpPr/>
          <p:nvPr/>
        </p:nvSpPr>
        <p:spPr>
          <a:xfrm rot="0" flipH="0" flipV="0">
            <a:off x="6991350" y="3152775"/>
            <a:ext cx="4591050" cy="1295400"/>
          </a:xfrm>
          <a:prstGeom prst="roundRect">
            <a:avLst>
              <a:gd name="adj" fmla="val 8824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25" name="" descr="{&quot;isTemplate&quot;:true,&quot;type&quot;:&quot;text&quot;}"/>
          <p:cNvSpPr txBox="1"/>
          <p:nvPr/>
        </p:nvSpPr>
        <p:spPr>
          <a:xfrm rot="0" flipH="0" flipV="0">
            <a:off x="7200900" y="3362325"/>
            <a:ext cx="4171950" cy="8763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代价要说清楚：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没有子组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垫底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I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图对组内波动不敏感，小幅的系统性漂移容易被相邻点的差异掩盖。所以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I-MR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对抽样频率更敏感，建议比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Xbar-R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抽得更勤。</a:t>
            </a:r>
            <a:endParaRPr/>
          </a:p>
        </p:txBody>
      </p:sp>
      <p:sp>
        <p:nvSpPr>
          <p:cNvPr id="1226" name=""/>
          <p:cNvSpPr/>
          <p:nvPr/>
        </p:nvSpPr>
        <p:spPr>
          <a:xfrm rot="0" flipH="0" flipV="0">
            <a:off x="6991350" y="4638675"/>
            <a:ext cx="4591050" cy="952500"/>
          </a:xfrm>
          <a:prstGeom prst="roundRect">
            <a:avLst>
              <a:gd name="adj" fmla="val 12000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227" name="" descr="{&quot;isTemplate&quot;:true,&quot;type&quot;:&quot;text&quot;}"/>
          <p:cNvSpPr txBox="1"/>
          <p:nvPr/>
        </p:nvSpPr>
        <p:spPr>
          <a:xfrm rot="0" flipH="0" flipV="0">
            <a:off x="7181850" y="4829175"/>
            <a:ext cx="42100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镀膜线适用：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应力、附着力这类破坏性测试；贵重基板的单炉抽检；入库前的透光率终检。</a:t>
            </a:r>
            <a:endParaRPr/>
          </a:p>
        </p:txBody>
      </p:sp>
      <p:sp>
        <p:nvSpPr>
          <p:cNvPr id="1228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229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230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60 / 77</a:t>
            </a:r>
            <a:endParaRPr/>
          </a:p>
        </p:txBody>
      </p:sp>
    </p:spTree>
  </p:cSld>
</p:sld>
</file>

<file path=ppt/slides/slide61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12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33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234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191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实操③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I-MR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建图：公式与步骤</a:t>
            </a:r>
            <a:endParaRPr/>
          </a:p>
        </p:txBody>
      </p:sp>
      <p:sp>
        <p:nvSpPr>
          <p:cNvPr id="1235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graphicFrame>
        <p:nvGraphicFramePr>
          <p:cNvPr id="1236" name=""/>
          <p:cNvGraphicFramePr/>
          <p:nvPr/>
        </p:nvGraphicFramePr>
        <p:xfrm rot="0" flipH="0" flipV="0">
          <a:off x="609600" y="1143000"/>
          <a:ext cx="6477000" cy="4381500"/>
        </p:xfrm>
        <a:graphic>
          <a:graphicData uri="http://schemas.openxmlformats.org/drawingml/2006/table">
            <a:tbl>
              <a:tblGrid>
                <a:gridCol w="1537826">
                  <a:extLst>
                    <a:ext uri="{9D8B030D-6E8A-4147-A177-3AD203B41FA5}">
                      <a16:colId val="1"/>
                    </a:ext>
                  </a:extLst>
                </a:gridCol>
                <a:gridCol w="1688922">
                  <a:extLst>
                    <a:ext uri="{9D8B030D-6E8A-4147-A177-3AD203B41FA5}">
                      <a16:colId val="2"/>
                    </a:ext>
                  </a:extLst>
                </a:gridCol>
                <a:gridCol w="3250252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要算什么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统计公式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Excel 写法（数据在 B 列）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移动极差 MR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|x(i) − x(i−1)|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=ABS(B3-B2)（从第 2 行起）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单值中心线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=AVERAGE(B2:B26)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MR 中心线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MR̄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=AVERAGE(C3:C26)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I 图 UCL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X̄ + 2.66 × MR̄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E2 = 2.66（n=2 固定值）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I 图 LCL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X̄ − 2.66 × MR̄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同上取负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MR 图 UCL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3.267 × MR̄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D4 = 3.267（n=2）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MR 图 LCL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D3 = 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  <a:tr h="48683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σ 估计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MR̄ ÷ 1.128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d2 = 1.128（n=2）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9"/>
                  </a:ext>
                </a:extLst>
              </a:tr>
            </a:tbl>
          </a:graphicData>
        </a:graphic>
      </p:graphicFrame>
      <p:sp>
        <p:nvSpPr>
          <p:cNvPr id="1237" name=""/>
          <p:cNvSpPr/>
          <p:nvPr/>
        </p:nvSpPr>
        <p:spPr>
          <a:xfrm rot="0" flipH="0" flipV="0">
            <a:off x="7334250" y="1143000"/>
            <a:ext cx="4248150" cy="1771650"/>
          </a:xfrm>
          <a:prstGeom prst="roundRect">
            <a:avLst>
              <a:gd name="adj" fmla="val 645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38" name="" descr="{&quot;isTemplate&quot;:true,&quot;type&quot;:&quot;text&quot;}"/>
          <p:cNvSpPr txBox="1"/>
          <p:nvPr/>
        </p:nvSpPr>
        <p:spPr>
          <a:xfrm rot="0" flipH="0" flipV="0">
            <a:off x="7562850" y="1371600"/>
            <a:ext cx="37909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三个必须记住的常数</a:t>
            </a:r>
            <a:endParaRPr/>
          </a:p>
        </p:txBody>
      </p:sp>
      <p:sp>
        <p:nvSpPr>
          <p:cNvPr id="1239" name="" descr="{&quot;isTemplate&quot;:true,&quot;type&quot;:&quot;text&quot;}"/>
          <p:cNvSpPr txBox="1"/>
          <p:nvPr/>
        </p:nvSpPr>
        <p:spPr>
          <a:xfrm rot="0" flipH="0" flipV="0">
            <a:off x="7562850" y="1685925"/>
            <a:ext cx="3790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2.66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I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图控制限的宽度系数（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= 3 × 1.128 ÷ 2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的整算结果）</a:t>
            </a:r>
            <a:endParaRPr/>
          </a:p>
        </p:txBody>
      </p:sp>
      <p:sp>
        <p:nvSpPr>
          <p:cNvPr id="1240" name="" descr="{&quot;isTemplate&quot;:true,&quot;type&quot;:&quot;text&quot;}"/>
          <p:cNvSpPr txBox="1"/>
          <p:nvPr/>
        </p:nvSpPr>
        <p:spPr>
          <a:xfrm rot="0" flipH="0" flipV="0">
            <a:off x="7562850" y="2047875"/>
            <a:ext cx="3790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3.267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MR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图上限系数</a:t>
            </a:r>
            <a:endParaRPr/>
          </a:p>
        </p:txBody>
      </p:sp>
      <p:sp>
        <p:nvSpPr>
          <p:cNvPr id="1241" name="" descr="{&quot;isTemplate&quot;:true,&quot;type&quot;:&quot;text&quot;}"/>
          <p:cNvSpPr txBox="1"/>
          <p:nvPr/>
        </p:nvSpPr>
        <p:spPr>
          <a:xfrm rot="0" flipH="0" flipV="0">
            <a:off x="7562850" y="2409825"/>
            <a:ext cx="37909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>1.128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n=2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d2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，把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MR̄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换算成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σ</a:t>
            </a:r>
            <a:endParaRPr/>
          </a:p>
        </p:txBody>
      </p:sp>
      <p:sp>
        <p:nvSpPr>
          <p:cNvPr id="1242" name=""/>
          <p:cNvSpPr/>
          <p:nvPr/>
        </p:nvSpPr>
        <p:spPr>
          <a:xfrm rot="0" flipH="0" flipV="0">
            <a:off x="7334250" y="3476625"/>
            <a:ext cx="4248150" cy="131445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243" name="" descr="{&quot;isTemplate&quot;:true,&quot;type&quot;:&quot;text&quot;}"/>
          <p:cNvSpPr txBox="1"/>
          <p:nvPr/>
        </p:nvSpPr>
        <p:spPr>
          <a:xfrm rot="0" flipH="0" flipV="0">
            <a:off x="7562850" y="3705225"/>
            <a:ext cx="37909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建图顺序</a:t>
            </a:r>
            <a:endParaRPr/>
          </a:p>
        </p:txBody>
      </p:sp>
      <p:sp>
        <p:nvSpPr>
          <p:cNvPr id="1244" name="" descr="{&quot;isTemplate&quot;:true,&quot;type&quot;:&quot;text&quot;}"/>
          <p:cNvSpPr txBox="1"/>
          <p:nvPr/>
        </p:nvSpPr>
        <p:spPr>
          <a:xfrm rot="0" flipH="0" flipV="0">
            <a:off x="7562850" y="3971925"/>
            <a:ext cx="37909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算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MR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列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判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MR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图稳不稳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③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稳了再算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X̄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与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I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图限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→ ④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两图并排，限值冻结。</a:t>
            </a:r>
            <a:endParaRPr/>
          </a:p>
        </p:txBody>
      </p:sp>
      <p:sp>
        <p:nvSpPr>
          <p:cNvPr id="1245" name=""/>
          <p:cNvSpPr/>
          <p:nvPr/>
        </p:nvSpPr>
        <p:spPr>
          <a:xfrm rot="0" flipH="0" flipV="0">
            <a:off x="7334250" y="5353050"/>
            <a:ext cx="424815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246" name="" descr="{&quot;isTemplate&quot;:true,&quot;type&quot;:&quot;text&quot;}"/>
          <p:cNvSpPr txBox="1"/>
          <p:nvPr/>
        </p:nvSpPr>
        <p:spPr>
          <a:xfrm rot="0" flipH="0" flipV="0">
            <a:off x="7524750" y="5543550"/>
            <a:ext cx="38671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模板对照：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"I-MR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工作表已按此表布好公式，把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B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列换成应力或透光率数据即可。</a:t>
            </a:r>
            <a:endParaRPr/>
          </a:p>
        </p:txBody>
      </p:sp>
      <p:sp>
        <p:nvSpPr>
          <p:cNvPr id="124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24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24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61 / 77</a:t>
            </a:r>
            <a:endParaRPr/>
          </a:p>
        </p:txBody>
      </p:sp>
    </p:spTree>
  </p:cSld>
</p:sld>
</file>

<file path=ppt/slides/slide62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12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5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25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0956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镀膜指标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×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图型速查表</a:t>
            </a:r>
            <a:endParaRPr/>
          </a:p>
        </p:txBody>
      </p:sp>
      <p:sp>
        <p:nvSpPr>
          <p:cNvPr id="1254" name="" descr="{&quot;isTemplate&quot;:true,&quot;type&quot;:&quot;text&quot;}"/>
          <p:cNvSpPr txBox="1"/>
          <p:nvPr/>
        </p:nvSpPr>
        <p:spPr>
          <a:xfrm rot="0" flipH="0" flipV="0">
            <a:off x="9991725" y="590550"/>
            <a:ext cx="1590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第五章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计量型控制图实操</a:t>
            </a:r>
            <a:endParaRPr/>
          </a:p>
        </p:txBody>
      </p:sp>
      <p:graphicFrame>
        <p:nvGraphicFramePr>
          <p:cNvPr id="1255" name=""/>
          <p:cNvGraphicFramePr/>
          <p:nvPr/>
        </p:nvGraphicFramePr>
        <p:xfrm rot="0" flipH="0" flipV="0">
          <a:off x="609600" y="1143000"/>
          <a:ext cx="6667500" cy="4476750"/>
        </p:xfrm>
        <a:graphic>
          <a:graphicData uri="http://schemas.openxmlformats.org/drawingml/2006/table">
            <a:tbl>
              <a:tblGrid>
                <a:gridCol w="1435691">
                  <a:extLst>
                    <a:ext uri="{9D8B030D-6E8A-4147-A177-3AD203B41FA5}">
                      <a16:colId val="1"/>
                    </a:ext>
                  </a:extLst>
                </a:gridCol>
                <a:gridCol w="1467038">
                  <a:extLst>
                    <a:ext uri="{9D8B030D-6E8A-4147-A177-3AD203B41FA5}">
                      <a16:colId val="2"/>
                    </a:ext>
                  </a:extLst>
                </a:gridCol>
                <a:gridCol w="1514059">
                  <a:extLst>
                    <a:ext uri="{9D8B030D-6E8A-4147-A177-3AD203B41FA5}">
                      <a16:colId val="3"/>
                    </a:ext>
                  </a:extLst>
                </a:gridCol>
                <a:gridCol w="2250712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指标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数据类型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推荐图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子组方案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膜厚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Xbar-R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每炉连续 5 片，每 2h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方阻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Xbar-R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与膜厚同片同步测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透光率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Xbar-R / I-MR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终检可走 I-MR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色差 ΔE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计量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Xbar-R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固定点位取样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应力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计量（破坏）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I-MR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每班 1–2 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附着力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计量（破坏）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I-MR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每班 1–2 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外观不良率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p 图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每班 50–100 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  <a:tr h="497417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针孔 / 划伤数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c 图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固定检查面积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9"/>
                  </a:ext>
                </a:extLst>
              </a:tr>
            </a:tbl>
          </a:graphicData>
        </a:graphic>
      </p:graphicFrame>
      <p:sp>
        <p:nvSpPr>
          <p:cNvPr id="1256" name=""/>
          <p:cNvSpPr/>
          <p:nvPr/>
        </p:nvSpPr>
        <p:spPr>
          <a:xfrm rot="0" flipH="0" flipV="0">
            <a:off x="7524750" y="1143000"/>
            <a:ext cx="4057650" cy="1666875"/>
          </a:xfrm>
          <a:prstGeom prst="roundRect">
            <a:avLst>
              <a:gd name="adj" fmla="val 6857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57" name="" descr="{&quot;isTemplate&quot;:true,&quot;type&quot;:&quot;text&quot;}"/>
          <p:cNvSpPr txBox="1"/>
          <p:nvPr/>
        </p:nvSpPr>
        <p:spPr>
          <a:xfrm rot="0" flipH="0" flipV="0">
            <a:off x="7772400" y="1390650"/>
            <a:ext cx="35623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使用方法</a:t>
            </a:r>
            <a:endParaRPr/>
          </a:p>
        </p:txBody>
      </p:sp>
      <p:sp>
        <p:nvSpPr>
          <p:cNvPr id="1258" name="" descr="{&quot;isTemplate&quot;:true,&quot;type&quot;:&quot;text&quot;}"/>
          <p:cNvSpPr txBox="1"/>
          <p:nvPr/>
        </p:nvSpPr>
        <p:spPr>
          <a:xfrm rot="0" flipH="0" flipV="0">
            <a:off x="7772400" y="1685925"/>
            <a:ext cx="3562350" cy="8763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这张表是起点不是终点。每个工序按自己的产能、检测成本和客户要求微调。原则不变：</a:t>
            </a:r>
            <a:r>
              <a:rPr lang="zh-CN" sz="1125" b="1">
                <a:solidFill>
                  <a:srgbClr val="4A5651"/>
                </a:solidFill>
                <a:latin typeface="Microsoft YaHei"/>
                <a:ea typeface="Microsoft YaHei"/>
              </a:rPr>
              <a:t>能计量就不计数，能子组就不单值。</a:t>
            </a:r>
            <a:endParaRPr/>
          </a:p>
        </p:txBody>
      </p:sp>
      <p:sp>
        <p:nvSpPr>
          <p:cNvPr id="1259" name=""/>
          <p:cNvSpPr/>
          <p:nvPr/>
        </p:nvSpPr>
        <p:spPr>
          <a:xfrm rot="0" flipH="0" flipV="0">
            <a:off x="7524750" y="4857750"/>
            <a:ext cx="4057650" cy="1428750"/>
          </a:xfrm>
          <a:prstGeom prst="roundRect">
            <a:avLst>
              <a:gd name="adj" fmla="val 8000"/>
            </a:avLst>
          </a:prstGeom>
          <a:solidFill>
            <a:srgbClr val="2F5D50">
              <a:alpha val="6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260" name="" descr="{&quot;isTemplate&quot;:true,&quot;type&quot;:&quot;text&quot;}"/>
          <p:cNvSpPr txBox="1"/>
          <p:nvPr/>
        </p:nvSpPr>
        <p:spPr>
          <a:xfrm rot="0" flipH="0" flipV="0">
            <a:off x="7772400" y="5105400"/>
            <a:ext cx="356235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别贪多：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第一版只挑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 xml:space="preserve"> 2–3 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个最痛的指标上系统，跑顺了再扩。一上来铺十几个指标，现场会被表格淹没，最后一张都留不住。</a:t>
            </a:r>
            <a:endParaRPr/>
          </a:p>
        </p:txBody>
      </p:sp>
      <p:sp>
        <p:nvSpPr>
          <p:cNvPr id="1261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262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263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62 / 77</a:t>
            </a:r>
            <a:endParaRPr/>
          </a:p>
        </p:txBody>
      </p:sp>
    </p:spTree>
  </p:cSld>
</p:sld>
</file>

<file path=ppt/slides/slide63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2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F2A26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266" name=""/>
          <p:cNvPicPr>
            <a:picLocks noChangeAspect="1"/>
          </p:cNvPicPr>
          <p:nvPr/>
        </p:nvPicPr>
        <p:blipFill>
          <a:blip r:embed="rId1"/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26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11A17">
                  <a:alpha val="92000"/>
                </a:srgbClr>
              </a:gs>
              <a:gs pos="55000">
                <a:srgbClr val="111A17">
                  <a:alpha val="62000"/>
                </a:srgbClr>
              </a:gs>
              <a:gs pos="100000">
                <a:srgbClr val="111A17">
                  <a:alpha val="22000"/>
                </a:srgbClr>
              </a:gs>
            </a:gsLst>
            <a:lin ang="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1268" name="" descr="{&quot;isTemplate&quot;:true,&quot;type&quot;:&quot;text&quot;}"/>
          <p:cNvSpPr txBox="1"/>
          <p:nvPr/>
        </p:nvSpPr>
        <p:spPr>
          <a:xfrm rot="0" flipH="0" flipV="0">
            <a:off x="914400" y="1809750"/>
            <a:ext cx="6705600" cy="1371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0" b="1">
                <a:solidFill>
                  <a:srgbClr val="FFFFFF">
                    <a:alpha val="20000"/>
                  </a:srgbClr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  <p:sp>
        <p:nvSpPr>
          <p:cNvPr id="1269" name="" descr="{&quot;isTemplate&quot;:true,&quot;type&quot;:&quot;text&quot;}"/>
          <p:cNvSpPr txBox="1"/>
          <p:nvPr/>
        </p:nvSpPr>
        <p:spPr>
          <a:xfrm rot="0" flipH="0" flipV="0">
            <a:off x="914400" y="3257550"/>
            <a:ext cx="6705600" cy="6191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050" b="1">
                <a:solidFill>
                  <a:srgbClr val="FFFFFF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270" name="" descr="{&quot;isTemplate&quot;:true,&quot;type&quot;:&quot;text&quot;}"/>
          <p:cNvSpPr txBox="1"/>
          <p:nvPr/>
        </p:nvSpPr>
        <p:spPr>
          <a:xfrm rot="0" flipH="0" flipV="0">
            <a:off x="914400" y="4086225"/>
            <a:ext cx="6705600" cy="3905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575">
                <a:solidFill>
                  <a:srgbClr val="DCE7E2"/>
                </a:solidFill>
                <a:latin typeface="Microsoft YaHei"/>
                <a:ea typeface="Microsoft YaHei"/>
              </a:rPr>
              <a:t xml:space="preserve">p / np / c / u </a:t>
            </a:r>
            <a:r>
              <a:rPr lang="zh-CN" sz="1575">
                <a:solidFill>
                  <a:srgbClr val="DCE7E2"/>
                </a:solidFill>
                <a:latin typeface="Microsoft YaHei"/>
                <a:ea typeface="Microsoft YaHei"/>
              </a:rPr>
              <a:t>图</a:t>
            </a:r>
            <a:r>
              <a:rPr lang="en-US" sz="1575">
                <a:solidFill>
                  <a:srgbClr val="DCE7E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575">
                <a:solidFill>
                  <a:srgbClr val="DCE7E2"/>
                </a:solidFill>
                <a:latin typeface="Microsoft YaHei"/>
                <a:ea typeface="Microsoft YaHei"/>
              </a:rPr>
              <a:t>五步处置法</a:t>
            </a:r>
            <a:r>
              <a:rPr lang="en-US" sz="1575">
                <a:solidFill>
                  <a:srgbClr val="DCE7E2"/>
                </a:solidFill>
                <a:latin typeface="Microsoft YaHei"/>
                <a:ea typeface="Microsoft YaHei"/>
              </a:rPr>
              <a:t xml:space="preserve"> · 8D </a:t>
            </a:r>
            <a:r>
              <a:rPr lang="zh-CN" sz="1575">
                <a:solidFill>
                  <a:srgbClr val="DCE7E2"/>
                </a:solidFill>
                <a:latin typeface="Microsoft YaHei"/>
                <a:ea typeface="Microsoft YaHei"/>
              </a:rPr>
              <a:t>与</a:t>
            </a:r>
            <a:r>
              <a:rPr lang="en-US" sz="1575">
                <a:solidFill>
                  <a:srgbClr val="DCE7E2"/>
                </a:solidFill>
                <a:latin typeface="Microsoft YaHei"/>
                <a:ea typeface="Microsoft YaHei"/>
              </a:rPr>
              <a:t xml:space="preserve"> 5Why · 90 </a:t>
            </a:r>
            <a:r>
              <a:rPr lang="zh-CN" sz="1575">
                <a:solidFill>
                  <a:srgbClr val="DCE7E2"/>
                </a:solidFill>
                <a:latin typeface="Microsoft YaHei"/>
                <a:ea typeface="Microsoft YaHei"/>
              </a:rPr>
              <a:t>天推行路线</a:t>
            </a:r>
            <a:endParaRPr/>
          </a:p>
        </p:txBody>
      </p:sp>
      <p:sp>
        <p:nvSpPr>
          <p:cNvPr id="1271" name="" descr="{&quot;isTemplate&quot;:true,&quot;type&quot;:&quot;text&quot;}"/>
          <p:cNvSpPr txBox="1"/>
          <p:nvPr/>
        </p:nvSpPr>
        <p:spPr>
          <a:xfrm rot="0" flipH="0" flipV="0">
            <a:off x="914400" y="6124575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272" name="" descr="{&quot;isTemplate&quot;:true,&quot;type&quot;:&quot;text&quot;}"/>
          <p:cNvSpPr txBox="1"/>
          <p:nvPr/>
        </p:nvSpPr>
        <p:spPr>
          <a:xfrm rot="0" flipH="0" flipV="0">
            <a:off x="10868025" y="6124575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63 / 77</a:t>
            </a:r>
            <a:endParaRPr/>
          </a:p>
        </p:txBody>
      </p:sp>
    </p:spTree>
  </p:cSld>
</p:sld>
</file>

<file path=ppt/slides/slide64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75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276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810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计数型四兄弟：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p / np / c / u</a:t>
            </a:r>
            <a:endParaRPr/>
          </a:p>
        </p:txBody>
      </p:sp>
      <p:sp>
        <p:nvSpPr>
          <p:cNvPr id="1277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278" name=""/>
          <p:cNvSpPr/>
          <p:nvPr/>
        </p:nvSpPr>
        <p:spPr>
          <a:xfrm rot="0" flipH="0" flipV="0">
            <a:off x="609600" y="114300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79" name="" descr="{&quot;isTemplate&quot;:true,&quot;type&quot;:&quot;text&quot;}"/>
          <p:cNvSpPr txBox="1"/>
          <p:nvPr/>
        </p:nvSpPr>
        <p:spPr>
          <a:xfrm rot="0" flipH="0" flipV="0">
            <a:off x="819150" y="1352550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p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不良率</a:t>
            </a:r>
            <a:endParaRPr/>
          </a:p>
        </p:txBody>
      </p:sp>
      <p:sp>
        <p:nvSpPr>
          <p:cNvPr id="1280" name="" descr="{&quot;isTemplate&quot;:true,&quot;type&quot;:&quot;text&quot;}"/>
          <p:cNvSpPr txBox="1"/>
          <p:nvPr/>
        </p:nvSpPr>
        <p:spPr>
          <a:xfrm rot="0" flipH="0" flipV="0">
            <a:off x="819150" y="1704975"/>
            <a:ext cx="49911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坏了几片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，除以检查总数得比例。样本量可以每次不同。</a:t>
            </a:r>
            <a:endParaRPr/>
          </a:p>
        </p:txBody>
      </p:sp>
      <p:sp>
        <p:nvSpPr>
          <p:cNvPr id="1281" name="" descr="{&quot;isTemplate&quot;:true,&quot;type&quot;:&quot;text&quot;}"/>
          <p:cNvSpPr txBox="1"/>
          <p:nvPr/>
        </p:nvSpPr>
        <p:spPr>
          <a:xfrm rot="0" flipH="0" flipV="0">
            <a:off x="819150" y="2076450"/>
            <a:ext cx="4991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镀膜例子：每班外观不良率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2.1%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1.8%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2.4%……</a:t>
            </a:r>
            <a:endParaRPr/>
          </a:p>
        </p:txBody>
      </p:sp>
      <p:sp>
        <p:nvSpPr>
          <p:cNvPr id="1282" name=""/>
          <p:cNvSpPr/>
          <p:nvPr/>
        </p:nvSpPr>
        <p:spPr>
          <a:xfrm rot="0" flipH="0" flipV="0">
            <a:off x="819150" y="2695575"/>
            <a:ext cx="4991100" cy="390525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83" name="" descr="{&quot;isTemplate&quot;:true,&quot;type&quot;:&quot;text&quot;}"/>
          <p:cNvSpPr txBox="1"/>
          <p:nvPr/>
        </p:nvSpPr>
        <p:spPr>
          <a:xfrm rot="0" flipH="0" flipV="0">
            <a:off x="933450" y="2809875"/>
            <a:ext cx="4762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2F5D50"/>
                </a:solidFill>
                <a:latin typeface="Microsoft YaHei"/>
                <a:ea typeface="Microsoft YaHei"/>
              </a:rPr>
              <a:t xml:space="preserve">p = </a:t>
            </a:r>
            <a:r>
              <a:rPr lang="zh-CN" sz="1050">
                <a:solidFill>
                  <a:srgbClr val="2F5D50"/>
                </a:solidFill>
                <a:latin typeface="Microsoft YaHei"/>
                <a:ea typeface="Microsoft YaHei"/>
              </a:rPr>
              <a:t>不良数</a:t>
            </a:r>
            <a:r>
              <a:rPr lang="en-US" sz="1050">
                <a:solidFill>
                  <a:srgbClr val="2F5D50"/>
                </a:solidFill>
                <a:latin typeface="Microsoft YaHei"/>
                <a:ea typeface="Microsoft YaHei"/>
              </a:rPr>
              <a:t xml:space="preserve"> ÷ </a:t>
            </a:r>
            <a:r>
              <a:rPr lang="zh-CN" sz="1050">
                <a:solidFill>
                  <a:srgbClr val="2F5D50"/>
                </a:solidFill>
                <a:latin typeface="Microsoft YaHei"/>
                <a:ea typeface="Microsoft YaHei"/>
              </a:rPr>
              <a:t>检查数，</a:t>
            </a:r>
            <a:r>
              <a:rPr lang="en-US" sz="1050">
                <a:solidFill>
                  <a:srgbClr val="2F5D50"/>
                </a:solidFill>
                <a:latin typeface="Microsoft YaHei"/>
                <a:ea typeface="Microsoft YaHei"/>
              </a:rPr>
              <a:t>UCL = p̄ + 3√(p̄(1−p̄)/n)</a:t>
            </a:r>
            <a:endParaRPr/>
          </a:p>
        </p:txBody>
      </p:sp>
      <p:sp>
        <p:nvSpPr>
          <p:cNvPr id="1284" name=""/>
          <p:cNvSpPr/>
          <p:nvPr/>
        </p:nvSpPr>
        <p:spPr>
          <a:xfrm rot="0" flipH="0" flipV="0">
            <a:off x="6172200" y="114300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85" name="" descr="{&quot;isTemplate&quot;:true,&quot;type&quot;:&quot;text&quot;}"/>
          <p:cNvSpPr txBox="1"/>
          <p:nvPr/>
        </p:nvSpPr>
        <p:spPr>
          <a:xfrm rot="0" flipH="0" flipV="0">
            <a:off x="6381750" y="1352550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np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不良数</a:t>
            </a:r>
            <a:endParaRPr/>
          </a:p>
        </p:txBody>
      </p:sp>
      <p:sp>
        <p:nvSpPr>
          <p:cNvPr id="1286" name="" descr="{&quot;isTemplate&quot;:true,&quot;type&quot;:&quot;text&quot;}"/>
          <p:cNvSpPr txBox="1"/>
          <p:nvPr/>
        </p:nvSpPr>
        <p:spPr>
          <a:xfrm rot="0" flipH="0" flipV="0">
            <a:off x="6381750" y="1704975"/>
            <a:ext cx="49911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直接报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坏了几片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，要求每次检查数量完全一样。</a:t>
            </a:r>
            <a:endParaRPr/>
          </a:p>
        </p:txBody>
      </p:sp>
      <p:sp>
        <p:nvSpPr>
          <p:cNvPr id="1287" name="" descr="{&quot;isTemplate&quot;:true,&quot;type&quot;:&quot;text&quot;}"/>
          <p:cNvSpPr txBox="1"/>
          <p:nvPr/>
        </p:nvSpPr>
        <p:spPr>
          <a:xfrm rot="0" flipH="0" flipV="0">
            <a:off x="6381750" y="2076450"/>
            <a:ext cx="4991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镀膜例子：每炉固定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60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片，不良片数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2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3……</a:t>
            </a:r>
            <a:endParaRPr/>
          </a:p>
        </p:txBody>
      </p:sp>
      <p:sp>
        <p:nvSpPr>
          <p:cNvPr id="1288" name=""/>
          <p:cNvSpPr/>
          <p:nvPr/>
        </p:nvSpPr>
        <p:spPr>
          <a:xfrm rot="0" flipH="0" flipV="0">
            <a:off x="6381750" y="2695575"/>
            <a:ext cx="4991100" cy="390525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89" name="" descr="{&quot;isTemplate&quot;:true,&quot;type&quot;:&quot;text&quot;}"/>
          <p:cNvSpPr txBox="1"/>
          <p:nvPr/>
        </p:nvSpPr>
        <p:spPr>
          <a:xfrm rot="0" flipH="0" flipV="0">
            <a:off x="6496050" y="2809875"/>
            <a:ext cx="4762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2F5D50"/>
                </a:solidFill>
                <a:latin typeface="Microsoft YaHei"/>
                <a:ea typeface="Microsoft YaHei"/>
              </a:rPr>
              <a:t>UCL = np̄ + 3√(np̄(1−p))</a:t>
            </a:r>
            <a:endParaRPr/>
          </a:p>
        </p:txBody>
      </p:sp>
      <p:sp>
        <p:nvSpPr>
          <p:cNvPr id="1290" name=""/>
          <p:cNvSpPr/>
          <p:nvPr/>
        </p:nvSpPr>
        <p:spPr>
          <a:xfrm rot="0" flipH="0" flipV="0">
            <a:off x="609600" y="344805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91" name="" descr="{&quot;isTemplate&quot;:true,&quot;type&quot;:&quot;text&quot;}"/>
          <p:cNvSpPr txBox="1"/>
          <p:nvPr/>
        </p:nvSpPr>
        <p:spPr>
          <a:xfrm rot="0" flipH="0" flipV="0">
            <a:off x="819150" y="3657600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c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缺陷数</a:t>
            </a:r>
            <a:endParaRPr/>
          </a:p>
        </p:txBody>
      </p:sp>
      <p:sp>
        <p:nvSpPr>
          <p:cNvPr id="1292" name="" descr="{&quot;isTemplate&quot;:true,&quot;type&quot;:&quot;text&quot;}"/>
          <p:cNvSpPr txBox="1"/>
          <p:nvPr/>
        </p:nvSpPr>
        <p:spPr>
          <a:xfrm rot="0" flipH="0" flipV="0">
            <a:off x="819150" y="4010025"/>
            <a:ext cx="49911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缺点几个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，检查面积固定。一片玻璃可以有多个缺陷。</a:t>
            </a:r>
            <a:endParaRPr/>
          </a:p>
        </p:txBody>
      </p:sp>
      <p:sp>
        <p:nvSpPr>
          <p:cNvPr id="1293" name="" descr="{&quot;isTemplate&quot;:true,&quot;type&quot;:&quot;text&quot;}"/>
          <p:cNvSpPr txBox="1"/>
          <p:nvPr/>
        </p:nvSpPr>
        <p:spPr>
          <a:xfrm rot="0" flipH="0" flipV="0">
            <a:off x="819150" y="4381500"/>
            <a:ext cx="4991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镀膜例子：每片在固定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10×10cm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区域数针孔，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3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1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5……</a:t>
            </a:r>
            <a:endParaRPr/>
          </a:p>
        </p:txBody>
      </p:sp>
      <p:sp>
        <p:nvSpPr>
          <p:cNvPr id="1294" name=""/>
          <p:cNvSpPr/>
          <p:nvPr/>
        </p:nvSpPr>
        <p:spPr>
          <a:xfrm rot="0" flipH="0" flipV="0">
            <a:off x="819150" y="5000625"/>
            <a:ext cx="4991100" cy="390525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295" name="" descr="{&quot;isTemplate&quot;:true,&quot;type&quot;:&quot;text&quot;}"/>
          <p:cNvSpPr txBox="1"/>
          <p:nvPr/>
        </p:nvSpPr>
        <p:spPr>
          <a:xfrm rot="0" flipH="0" flipV="0">
            <a:off x="933450" y="5114925"/>
            <a:ext cx="4762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2F5D50"/>
                </a:solidFill>
                <a:latin typeface="Microsoft YaHei"/>
                <a:ea typeface="Microsoft YaHei"/>
              </a:rPr>
              <a:t>UCL = c̄ + 3√c̄</a:t>
            </a:r>
            <a:endParaRPr/>
          </a:p>
        </p:txBody>
      </p:sp>
      <p:sp>
        <p:nvSpPr>
          <p:cNvPr id="1296" name=""/>
          <p:cNvSpPr/>
          <p:nvPr/>
        </p:nvSpPr>
        <p:spPr>
          <a:xfrm rot="0" flipH="0" flipV="0">
            <a:off x="6172200" y="3448050"/>
            <a:ext cx="5410200" cy="2152650"/>
          </a:xfrm>
          <a:prstGeom prst="roundRect">
            <a:avLst>
              <a:gd name="adj" fmla="val 531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297" name="" descr="{&quot;isTemplate&quot;:true,&quot;type&quot;:&quot;text&quot;}"/>
          <p:cNvSpPr txBox="1"/>
          <p:nvPr/>
        </p:nvSpPr>
        <p:spPr>
          <a:xfrm rot="0" flipH="0" flipV="0">
            <a:off x="6381750" y="3657600"/>
            <a:ext cx="4991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u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图</a:t>
            </a:r>
            <a:r>
              <a:rPr lang="en-US" sz="165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 b="1">
                <a:solidFill>
                  <a:srgbClr val="2F5D50"/>
                </a:solidFill>
                <a:latin typeface="Microsoft YaHei"/>
                <a:ea typeface="Microsoft YaHei"/>
              </a:rPr>
              <a:t>单位缺陷数</a:t>
            </a:r>
            <a:endParaRPr/>
          </a:p>
        </p:txBody>
      </p:sp>
      <p:sp>
        <p:nvSpPr>
          <p:cNvPr id="1298" name="" descr="{&quot;isTemplate&quot;:true,&quot;type&quot;:&quot;text&quot;}"/>
          <p:cNvSpPr txBox="1"/>
          <p:nvPr/>
        </p:nvSpPr>
        <p:spPr>
          <a:xfrm rot="0" flipH="0" flipV="0">
            <a:off x="6381750" y="4010025"/>
            <a:ext cx="49911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检查面积不固定时，把缺陷数折算到单位面积再画图。</a:t>
            </a:r>
            <a:endParaRPr/>
          </a:p>
        </p:txBody>
      </p:sp>
      <p:sp>
        <p:nvSpPr>
          <p:cNvPr id="1299" name="" descr="{&quot;isTemplate&quot;:true,&quot;type&quot;:&quot;text&quot;}"/>
          <p:cNvSpPr txBox="1"/>
          <p:nvPr/>
        </p:nvSpPr>
        <p:spPr>
          <a:xfrm rot="0" flipH="0" flipV="0">
            <a:off x="6381750" y="4381500"/>
            <a:ext cx="4991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镀膜例子：抽查面积每次不同，换算成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个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/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平方米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300" name=""/>
          <p:cNvSpPr/>
          <p:nvPr/>
        </p:nvSpPr>
        <p:spPr>
          <a:xfrm rot="0" flipH="0" flipV="0">
            <a:off x="6381750" y="5000625"/>
            <a:ext cx="4991100" cy="390525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301" name="" descr="{&quot;isTemplate&quot;:true,&quot;type&quot;:&quot;text&quot;}"/>
          <p:cNvSpPr txBox="1"/>
          <p:nvPr/>
        </p:nvSpPr>
        <p:spPr>
          <a:xfrm rot="0" flipH="0" flipV="0">
            <a:off x="6496050" y="5114925"/>
            <a:ext cx="4762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2F5D50"/>
                </a:solidFill>
                <a:latin typeface="Microsoft YaHei"/>
                <a:ea typeface="Microsoft YaHei"/>
              </a:rPr>
              <a:t xml:space="preserve">u = c ÷ </a:t>
            </a:r>
            <a:r>
              <a:rPr lang="zh-CN" sz="1050">
                <a:solidFill>
                  <a:srgbClr val="2F5D50"/>
                </a:solidFill>
                <a:latin typeface="Microsoft YaHei"/>
                <a:ea typeface="Microsoft YaHei"/>
              </a:rPr>
              <a:t>检查单位数，</a:t>
            </a:r>
            <a:r>
              <a:rPr lang="en-US" sz="1050">
                <a:solidFill>
                  <a:srgbClr val="2F5D50"/>
                </a:solidFill>
                <a:latin typeface="Microsoft YaHei"/>
                <a:ea typeface="Microsoft YaHei"/>
              </a:rPr>
              <a:t>UCL = ū + 3√(ū/n)</a:t>
            </a:r>
            <a:endParaRPr/>
          </a:p>
        </p:txBody>
      </p:sp>
      <p:sp>
        <p:nvSpPr>
          <p:cNvPr id="1302" name=""/>
          <p:cNvSpPr/>
          <p:nvPr/>
        </p:nvSpPr>
        <p:spPr>
          <a:xfrm rot="0" flipH="0" flipV="0">
            <a:off x="609600" y="5753100"/>
            <a:ext cx="10972800" cy="533400"/>
          </a:xfrm>
          <a:prstGeom prst="roundRect">
            <a:avLst>
              <a:gd name="adj" fmla="val 21429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pic>
        <p:nvPicPr>
          <p:cNvPr id="130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62000" y="5905500"/>
            <a:ext cx="228600" cy="228600"/>
          </a:xfrm>
          <a:prstGeom prst="rect">
            <a:avLst/>
          </a:prstGeom>
          <a:ln/>
        </p:spPr>
      </p:pic>
      <p:sp>
        <p:nvSpPr>
          <p:cNvPr id="1304" name="" descr="{&quot;isTemplate&quot;:true,&quot;type&quot;:&quot;text&quot;}"/>
          <p:cNvSpPr txBox="1"/>
          <p:nvPr/>
        </p:nvSpPr>
        <p:spPr>
          <a:xfrm rot="0" flipH="0" flipV="0">
            <a:off x="1123950" y="5934075"/>
            <a:ext cx="103060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一句话区分：</a:t>
            </a: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不良品看比例（</a:t>
            </a:r>
            <a:r>
              <a:rPr lang="en-US" sz="1125" b="1">
                <a:solidFill>
                  <a:srgbClr val="8C4A22"/>
                </a:solidFill>
                <a:latin typeface="Microsoft YaHei"/>
                <a:ea typeface="Microsoft YaHei"/>
              </a:rPr>
              <a:t>p / np</a:t>
            </a: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），缺陷点看个数（</a:t>
            </a:r>
            <a:r>
              <a:rPr lang="en-US" sz="1125" b="1">
                <a:solidFill>
                  <a:srgbClr val="8C4A22"/>
                </a:solidFill>
                <a:latin typeface="Microsoft YaHei"/>
                <a:ea typeface="Microsoft YaHei"/>
              </a:rPr>
              <a:t>c / u</a:t>
            </a: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）；样本量变不变决定取哪个。</a:t>
            </a:r>
            <a:endParaRPr/>
          </a:p>
        </p:txBody>
      </p:sp>
      <p:sp>
        <p:nvSpPr>
          <p:cNvPr id="1305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306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307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64 / 77</a:t>
            </a:r>
            <a:endParaRPr/>
          </a:p>
        </p:txBody>
      </p:sp>
    </p:spTree>
  </p:cSld>
</p:sld>
</file>

<file path=ppt/slides/slide65.xml><?xml version="1.0" encoding="utf-8"?>
<p:sld xmlns:r="http://schemas.openxmlformats.org/officeDocument/2006/relationships" xmlns:c="http://schemas.openxmlformats.org/drawingml/2006/chart" xmlns:p="http://schemas.openxmlformats.org/presentationml/2006/main" xmlns:a="http://schemas.openxmlformats.org/drawingml/2006/main">
  <p:cSld>
    <p:spTree>
      <p:nvGrpSpPr>
        <p:cNvPr id="130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310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311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6290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p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图实操：镀膜外观不良率</a:t>
            </a:r>
            <a:endParaRPr/>
          </a:p>
        </p:txBody>
      </p:sp>
      <p:sp>
        <p:nvSpPr>
          <p:cNvPr id="1312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313" name=""/>
          <p:cNvSpPr/>
          <p:nvPr/>
        </p:nvSpPr>
        <p:spPr>
          <a:xfrm rot="0" flipH="0" flipV="0">
            <a:off x="609600" y="1143000"/>
            <a:ext cx="6915150" cy="51435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graphicFrame>
        <p:nvGraphicFramePr>
          <p:cNvPr id="1314" name="1314"/>
          <p:cNvGraphicFramePr/>
          <p:nvPr/>
        </p:nvGraphicFramePr>
        <p:xfrm rot="0" flipH="0" flipV="0">
          <a:off x="609600" y="1143000"/>
          <a:ext cx="6915150" cy="514350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1315" name=""/>
          <p:cNvSpPr/>
          <p:nvPr/>
        </p:nvSpPr>
        <p:spPr>
          <a:xfrm rot="0" flipH="0" flipV="0">
            <a:off x="7772400" y="1143000"/>
            <a:ext cx="3810000" cy="1600200"/>
          </a:xfrm>
          <a:prstGeom prst="roundRect">
            <a:avLst>
              <a:gd name="adj" fmla="val 7143"/>
            </a:avLst>
          </a:prstGeom>
          <a:solidFill>
            <a:srgbClr val="FDF1E9"/>
          </a:solidFill>
          <a:ln w="127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316" name="" descr="{&quot;isTemplate&quot;:true,&quot;type&quot;:&quot;text&quot;}"/>
          <p:cNvSpPr txBox="1"/>
          <p:nvPr/>
        </p:nvSpPr>
        <p:spPr>
          <a:xfrm rot="0" flipH="0" flipV="0">
            <a:off x="8001000" y="1371600"/>
            <a:ext cx="3352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判读</a:t>
            </a:r>
            <a:endParaRPr/>
          </a:p>
        </p:txBody>
      </p:sp>
      <p:sp>
        <p:nvSpPr>
          <p:cNvPr id="1317" name="" descr="{&quot;isTemplate&quot;:true,&quot;type&quot;:&quot;text&quot;}"/>
          <p:cNvSpPr txBox="1"/>
          <p:nvPr/>
        </p:nvSpPr>
        <p:spPr>
          <a:xfrm rot="0" flipH="0" flipV="0">
            <a:off x="8001000" y="1657350"/>
            <a:ext cx="335280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第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13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班次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4.5%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超出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UCL 4.3%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，且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11–14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连续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4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点走高。典型形态：某班集中出现划伤——对应换班操作差异或清洗后停留过久。</a:t>
            </a:r>
            <a:endParaRPr/>
          </a:p>
        </p:txBody>
      </p:sp>
      <p:sp>
        <p:nvSpPr>
          <p:cNvPr id="1318" name=""/>
          <p:cNvSpPr/>
          <p:nvPr/>
        </p:nvSpPr>
        <p:spPr>
          <a:xfrm rot="0" flipH="0" flipV="0">
            <a:off x="7772400" y="3086100"/>
            <a:ext cx="3810000" cy="1895475"/>
          </a:xfrm>
          <a:prstGeom prst="roundRect">
            <a:avLst>
              <a:gd name="adj" fmla="val 603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19" name="" descr="{&quot;isTemplate&quot;:true,&quot;type&quot;:&quot;text&quot;}"/>
          <p:cNvSpPr txBox="1"/>
          <p:nvPr/>
        </p:nvSpPr>
        <p:spPr>
          <a:xfrm rot="0" flipH="0" flipV="0">
            <a:off x="8001000" y="3314700"/>
            <a:ext cx="3352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建图四步</a:t>
            </a:r>
            <a:endParaRPr/>
          </a:p>
        </p:txBody>
      </p:sp>
      <p:sp>
        <p:nvSpPr>
          <p:cNvPr id="1320" name="" descr="{&quot;isTemplate&quot;:true,&quot;type&quot;:&quot;text&quot;}"/>
          <p:cNvSpPr txBox="1"/>
          <p:nvPr/>
        </p:nvSpPr>
        <p:spPr>
          <a:xfrm rot="0" flipH="0" flipV="0">
            <a:off x="8001000" y="3581400"/>
            <a:ext cx="3352800" cy="1171575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每行记：检查数、不良数、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p =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不良数÷检查数</a:t>
            </a:r>
            <a:endParaRPr/>
          </a:p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算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p̄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与各班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UCL</a:t>
            </a:r>
            <a:endParaRPr/>
          </a:p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折线图画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p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UCL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LCL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三列</a:t>
            </a:r>
            <a:endParaRPr/>
          </a:p>
          <a:p>
            <a:pPr>
              <a:lnSpc>
                <a:spcPct val="17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④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先判稳，再冻结限值</a:t>
            </a:r>
            <a:endParaRPr/>
          </a:p>
        </p:txBody>
      </p:sp>
      <p:sp>
        <p:nvSpPr>
          <p:cNvPr id="1321" name=""/>
          <p:cNvSpPr/>
          <p:nvPr/>
        </p:nvSpPr>
        <p:spPr>
          <a:xfrm rot="0" flipH="0" flipV="0">
            <a:off x="7772400" y="5314950"/>
            <a:ext cx="3810000" cy="97155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322" name="" descr="{&quot;isTemplate&quot;:true,&quot;type&quot;:&quot;text&quot;}"/>
          <p:cNvSpPr txBox="1"/>
          <p:nvPr/>
        </p:nvSpPr>
        <p:spPr>
          <a:xfrm rot="0" flipH="0" flipV="0">
            <a:off x="7981950" y="5524500"/>
            <a:ext cx="33909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要求：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每班检查数不低于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50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片，否则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p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图对小变化几乎无感。</a:t>
            </a:r>
            <a:endParaRPr/>
          </a:p>
        </p:txBody>
      </p:sp>
      <p:sp>
        <p:nvSpPr>
          <p:cNvPr id="132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32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教学用模拟数据</a:t>
            </a:r>
            <a:endParaRPr/>
          </a:p>
        </p:txBody>
      </p:sp>
      <p:sp>
        <p:nvSpPr>
          <p:cNvPr id="132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65 / 77</a:t>
            </a:r>
            <a:endParaRPr/>
          </a:p>
        </p:txBody>
      </p:sp>
    </p:spTree>
  </p:cSld>
</p:sld>
</file>

<file path=ppt/slides/slide66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3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32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32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4385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c / u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图实操：针孔与划伤</a:t>
            </a:r>
            <a:endParaRPr/>
          </a:p>
        </p:txBody>
      </p:sp>
      <p:sp>
        <p:nvSpPr>
          <p:cNvPr id="1330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331" name=""/>
          <p:cNvSpPr/>
          <p:nvPr/>
        </p:nvSpPr>
        <p:spPr>
          <a:xfrm rot="0" flipH="0" flipV="0">
            <a:off x="609600" y="1143000"/>
            <a:ext cx="4000500" cy="2857500"/>
          </a:xfrm>
          <a:prstGeom prst="roundRect">
            <a:avLst>
              <a:gd name="adj" fmla="val 4667"/>
            </a:avLst>
          </a:prstGeom>
          <a:ln/>
        </p:spPr>
        <p:txBody>
          <a:bodyPr/>
          <a:p>
            <a:pPr/>
            <a:endParaRPr/>
          </a:p>
        </p:txBody>
      </p:sp>
      <p:pic>
        <p:nvPicPr>
          <p:cNvPr id="1332" name=""/>
          <p:cNvPicPr>
            <a:picLocks noChangeAspect="1"/>
          </p:cNvPicPr>
          <p:nvPr/>
        </p:nvPicPr>
        <p:blipFill>
          <a:blip r:embed="rId1"/>
          <a:srcRect l="3333" t="0" r="3333" b="0"/>
          <a:stretch>
            <a:fillRect/>
          </a:stretch>
        </p:blipFill>
        <p:spPr>
          <a:xfrm rot="0" flipH="0" flipV="0">
            <a:off x="609600" y="1143000"/>
            <a:ext cx="4000500" cy="2857500"/>
          </a:xfrm>
          <a:custGeom>
            <a:pathLst>
              <a:path w="420" h="300">
                <a:moveTo>
                  <a:pt x="406" y="0"/>
                </a:moveTo>
                <a:cubicBezTo>
                  <a:pt x="414" y="0"/>
                  <a:pt x="420" y="6"/>
                  <a:pt x="420" y="14"/>
                </a:cubicBezTo>
                <a:lnTo>
                  <a:pt x="420" y="286"/>
                </a:lnTo>
                <a:cubicBezTo>
                  <a:pt x="420" y="294"/>
                  <a:pt x="414" y="300"/>
                  <a:pt x="406" y="300"/>
                </a:cubicBezTo>
                <a:lnTo>
                  <a:pt x="14" y="300"/>
                </a:lnTo>
                <a:cubicBezTo>
                  <a:pt x="6" y="300"/>
                  <a:pt x="0" y="294"/>
                  <a:pt x="0" y="286"/>
                </a:cubicBez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406" y="0"/>
                </a:lnTo>
                <a:close/>
              </a:path>
            </a:pathLst>
          </a:custGeom>
          <a:ln/>
        </p:spPr>
      </p:pic>
      <p:sp>
        <p:nvSpPr>
          <p:cNvPr id="1333" name=""/>
          <p:cNvSpPr/>
          <p:nvPr/>
        </p:nvSpPr>
        <p:spPr>
          <a:xfrm rot="0" flipH="0" flipV="0">
            <a:off x="609600" y="4686300"/>
            <a:ext cx="4000500" cy="1600200"/>
          </a:xfrm>
          <a:prstGeom prst="roundRect">
            <a:avLst>
              <a:gd name="adj" fmla="val 714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34" name="" descr="{&quot;isTemplate&quot;:true,&quot;type&quot;:&quot;text&quot;}"/>
          <p:cNvSpPr txBox="1"/>
          <p:nvPr/>
        </p:nvSpPr>
        <p:spPr>
          <a:xfrm rot="0" flipH="0" flipV="0">
            <a:off x="838200" y="4914900"/>
            <a:ext cx="35433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为什么颗粒缺陷要用</a:t>
            </a:r>
            <a:r>
              <a:rPr lang="en-US" sz="12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 </a:t>
            </a:r>
            <a:r>
              <a:rPr lang="zh-CN" sz="1200" b="1">
                <a:solidFill>
                  <a:srgbClr val="1F2A26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1335" name="" descr="{&quot;isTemplate&quot;:true,&quot;type&quot;:&quot;text&quot;}"/>
          <p:cNvSpPr txBox="1"/>
          <p:nvPr/>
        </p:nvSpPr>
        <p:spPr>
          <a:xfrm rot="0" flipH="0" flipV="0">
            <a:off x="838200" y="5200650"/>
            <a:ext cx="354330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一片玻璃上可能同时有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个针孔、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2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条划伤——这不是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合格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不合格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的二选一，而是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多少个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的计数，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c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图才对路。</a:t>
            </a:r>
            <a:endParaRPr/>
          </a:p>
        </p:txBody>
      </p:sp>
      <p:sp>
        <p:nvSpPr>
          <p:cNvPr id="1336" name=""/>
          <p:cNvSpPr/>
          <p:nvPr/>
        </p:nvSpPr>
        <p:spPr>
          <a:xfrm rot="0" flipH="0" flipV="0">
            <a:off x="4857750" y="1143000"/>
            <a:ext cx="6724650" cy="2181225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337" name="" descr="{&quot;isTemplate&quot;:true,&quot;type&quot;:&quot;text&quot;}"/>
          <p:cNvSpPr txBox="1"/>
          <p:nvPr/>
        </p:nvSpPr>
        <p:spPr>
          <a:xfrm rot="0" flipH="0" flipV="0">
            <a:off x="5105400" y="1390650"/>
            <a:ext cx="62293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c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图实操（固定面积法）</a:t>
            </a:r>
            <a:endParaRPr/>
          </a:p>
        </p:txBody>
      </p:sp>
      <p:sp>
        <p:nvSpPr>
          <p:cNvPr id="1338" name="" descr="{&quot;isTemplate&quot;:true,&quot;type&quot;:&quot;text&quot;}"/>
          <p:cNvSpPr txBox="1"/>
          <p:nvPr/>
        </p:nvSpPr>
        <p:spPr>
          <a:xfrm rot="0" flipH="0" flipV="0">
            <a:off x="5105400" y="1704975"/>
            <a:ext cx="62293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每片在固定位置取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10×10cm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检查区，数针孔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划伤总点数</a:t>
            </a:r>
            <a:endParaRPr/>
          </a:p>
        </p:txBody>
      </p:sp>
      <p:sp>
        <p:nvSpPr>
          <p:cNvPr id="1339" name="" descr="{&quot;isTemplate&quot;:true,&quot;type&quot;:&quot;text&quot;}"/>
          <p:cNvSpPr txBox="1"/>
          <p:nvPr/>
        </p:nvSpPr>
        <p:spPr>
          <a:xfrm rot="0" flipH="0" flipV="0">
            <a:off x="5105400" y="2066925"/>
            <a:ext cx="62293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算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c̄ =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平均缺陷数（例：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c̄ = 3.2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340" name="" descr="{&quot;isTemplate&quot;:true,&quot;type&quot;:&quot;text&quot;}"/>
          <p:cNvSpPr txBox="1"/>
          <p:nvPr/>
        </p:nvSpPr>
        <p:spPr>
          <a:xfrm rot="0" flipH="0" flipV="0">
            <a:off x="5105400" y="2428875"/>
            <a:ext cx="62293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③ UCL = 3.2 + 3√3.2 = 8.6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LCL = max(0, 3.2 − 5.4) = 0</a:t>
            </a:r>
            <a:endParaRPr/>
          </a:p>
        </p:txBody>
      </p:sp>
      <p:sp>
        <p:nvSpPr>
          <p:cNvPr id="1341" name="" descr="{&quot;isTemplate&quot;:true,&quot;type&quot;:&quot;text&quot;}"/>
          <p:cNvSpPr txBox="1"/>
          <p:nvPr/>
        </p:nvSpPr>
        <p:spPr>
          <a:xfrm rot="0" flipH="0" flipV="0">
            <a:off x="5105400" y="2790825"/>
            <a:ext cx="62293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④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单片缺陷数超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8.6 →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停线查颗粒来源</a:t>
            </a:r>
            <a:endParaRPr/>
          </a:p>
        </p:txBody>
      </p:sp>
      <p:sp>
        <p:nvSpPr>
          <p:cNvPr id="1342" name=""/>
          <p:cNvSpPr/>
          <p:nvPr/>
        </p:nvSpPr>
        <p:spPr>
          <a:xfrm rot="0" flipH="0" flipV="0">
            <a:off x="4857750" y="3648075"/>
            <a:ext cx="6724650" cy="1381125"/>
          </a:xfrm>
          <a:prstGeom prst="roundRect">
            <a:avLst>
              <a:gd name="adj" fmla="val 8276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43" name="" descr="{&quot;isTemplate&quot;:true,&quot;type&quot;:&quot;text&quot;}"/>
          <p:cNvSpPr txBox="1"/>
          <p:nvPr/>
        </p:nvSpPr>
        <p:spPr>
          <a:xfrm rot="0" flipH="0" flipV="0">
            <a:off x="5105400" y="3895725"/>
            <a:ext cx="62293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u </a:t>
            </a:r>
            <a:r>
              <a:rPr lang="zh-CN" sz="1275" b="1">
                <a:solidFill>
                  <a:srgbClr val="2F5D50"/>
                </a:solidFill>
                <a:latin typeface="Microsoft YaHei"/>
                <a:ea typeface="Microsoft YaHei"/>
              </a:rPr>
              <a:t>图什么时候用</a:t>
            </a:r>
            <a:endParaRPr/>
          </a:p>
        </p:txBody>
      </p:sp>
      <p:sp>
        <p:nvSpPr>
          <p:cNvPr id="1344" name="" descr="{&quot;isTemplate&quot;:true,&quot;type&quot;:&quot;text&quot;}"/>
          <p:cNvSpPr txBox="1"/>
          <p:nvPr/>
        </p:nvSpPr>
        <p:spPr>
          <a:xfrm rot="0" flipH="0" flipV="0">
            <a:off x="5105400" y="4191000"/>
            <a:ext cx="62293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抽查面积不固定（比如大小基板混检、按批次抽不同片数）时，先把缺陷数除以检查面积，统一成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/㎡"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再画图，控制限随样本量逐点变动。</a:t>
            </a:r>
            <a:endParaRPr/>
          </a:p>
        </p:txBody>
      </p:sp>
      <p:sp>
        <p:nvSpPr>
          <p:cNvPr id="1345" name=""/>
          <p:cNvSpPr/>
          <p:nvPr/>
        </p:nvSpPr>
        <p:spPr>
          <a:xfrm rot="0" flipH="0" flipV="0">
            <a:off x="4857750" y="5353050"/>
            <a:ext cx="6724650" cy="933450"/>
          </a:xfrm>
          <a:prstGeom prst="roundRect">
            <a:avLst>
              <a:gd name="adj" fmla="val 1224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346" name="" descr="{&quot;isTemplate&quot;:true,&quot;type&quot;:&quot;text&quot;}"/>
          <p:cNvSpPr txBox="1"/>
          <p:nvPr/>
        </p:nvSpPr>
        <p:spPr>
          <a:xfrm rot="0" flipH="0" flipV="0">
            <a:off x="5048250" y="5543550"/>
            <a:ext cx="63436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现场关键：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缺陷判定标准必须先统一（多大算针孔、多长算划伤），否则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c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图的波动是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人的波动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，不是过程的波动。</a:t>
            </a:r>
            <a:endParaRPr/>
          </a:p>
        </p:txBody>
      </p:sp>
      <p:sp>
        <p:nvSpPr>
          <p:cNvPr id="134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34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34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66 / 77</a:t>
            </a:r>
            <a:endParaRPr/>
          </a:p>
        </p:txBody>
      </p:sp>
    </p:spTree>
  </p:cSld>
</p:sld>
</file>

<file path=ppt/slides/slide67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3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352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353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8672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计数图的特殊点：控制限是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锯齿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的</a:t>
            </a:r>
            <a:endParaRPr/>
          </a:p>
        </p:txBody>
      </p:sp>
      <p:sp>
        <p:nvSpPr>
          <p:cNvPr id="1354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355" name=""/>
          <p:cNvSpPr/>
          <p:nvPr/>
        </p:nvSpPr>
        <p:spPr>
          <a:xfrm rot="0" flipH="0" flipV="0">
            <a:off x="609600" y="1676400"/>
            <a:ext cx="5905500" cy="4076700"/>
          </a:xfrm>
          <a:prstGeom prst="roundRect">
            <a:avLst>
              <a:gd name="adj" fmla="val 327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35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1905000"/>
            <a:ext cx="5448300" cy="3619500"/>
          </a:xfrm>
          <a:prstGeom prst="rect">
            <a:avLst/>
          </a:prstGeom>
          <a:ln/>
        </p:spPr>
      </p:pic>
      <p:sp>
        <p:nvSpPr>
          <p:cNvPr id="1357" name="" descr="{&quot;isTemplate&quot;:true,&quot;type&quot;:&quot;text&quot;}"/>
          <p:cNvSpPr txBox="1"/>
          <p:nvPr/>
        </p:nvSpPr>
        <p:spPr>
          <a:xfrm rot="0" flipH="0" flipV="0">
            <a:off x="6838950" y="2333625"/>
            <a:ext cx="4743450" cy="704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350" b="1">
                <a:solidFill>
                  <a:srgbClr val="2F5D50"/>
                </a:solidFill>
                <a:latin typeface="Microsoft YaHei"/>
                <a:ea typeface="Microsoft YaHei"/>
              </a:rPr>
              <a:t>现场含义一：</a:t>
            </a:r>
            <a:r>
              <a:rPr lang="zh-CN" sz="1350">
                <a:solidFill>
                  <a:srgbClr val="1F2A26"/>
                </a:solidFill>
                <a:latin typeface="Microsoft YaHei"/>
                <a:ea typeface="Microsoft YaHei"/>
              </a:rPr>
              <a:t>不能用</a:t>
            </a:r>
            <a:r>
              <a:rPr lang="en-US" sz="135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F2A26"/>
                </a:solidFill>
                <a:latin typeface="Microsoft YaHei"/>
                <a:ea typeface="Microsoft YaHei"/>
              </a:rPr>
              <a:t>超过</a:t>
            </a:r>
            <a:r>
              <a:rPr lang="en-US" sz="1350">
                <a:solidFill>
                  <a:srgbClr val="1F2A26"/>
                </a:solidFill>
                <a:latin typeface="Microsoft YaHei"/>
                <a:ea typeface="Microsoft YaHei"/>
              </a:rPr>
              <a:t xml:space="preserve"> 4.3%"</a:t>
            </a:r>
            <a:r>
              <a:rPr lang="zh-CN" sz="1350">
                <a:solidFill>
                  <a:srgbClr val="1F2A26"/>
                </a:solidFill>
                <a:latin typeface="Microsoft YaHei"/>
                <a:ea typeface="Microsoft YaHei"/>
              </a:rPr>
              <a:t>这种单一数值当报警线，要对照当天样本量对应的那段控制限。</a:t>
            </a:r>
            <a:endParaRPr/>
          </a:p>
        </p:txBody>
      </p:sp>
      <p:sp>
        <p:nvSpPr>
          <p:cNvPr id="1358" name="" descr="{&quot;isTemplate&quot;:true,&quot;type&quot;:&quot;text&quot;}"/>
          <p:cNvSpPr txBox="1"/>
          <p:nvPr/>
        </p:nvSpPr>
        <p:spPr>
          <a:xfrm rot="0" flipH="0" flipV="0">
            <a:off x="6838950" y="3171825"/>
            <a:ext cx="4743450" cy="704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350" b="1">
                <a:solidFill>
                  <a:srgbClr val="2F5D50"/>
                </a:solidFill>
                <a:latin typeface="Microsoft YaHei"/>
                <a:ea typeface="Microsoft YaHei"/>
              </a:rPr>
              <a:t>现场含义二：</a:t>
            </a:r>
            <a:r>
              <a:rPr lang="zh-CN" sz="1350">
                <a:solidFill>
                  <a:srgbClr val="1F2A26"/>
                </a:solidFill>
                <a:latin typeface="Microsoft YaHei"/>
                <a:ea typeface="Microsoft YaHei"/>
              </a:rPr>
              <a:t>某天抽查少，控制限自动放宽——不代表那天质量更好，只是</a:t>
            </a:r>
            <a:r>
              <a:rPr lang="en-US" sz="135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F2A26"/>
                </a:solidFill>
                <a:latin typeface="Microsoft YaHei"/>
                <a:ea typeface="Microsoft YaHei"/>
              </a:rPr>
              <a:t>证据更少、更宽容</a:t>
            </a:r>
            <a:r>
              <a:rPr lang="en-US" sz="1350">
                <a:solidFill>
                  <a:srgbClr val="1F2A26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F2A26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359" name=""/>
          <p:cNvSpPr/>
          <p:nvPr/>
        </p:nvSpPr>
        <p:spPr>
          <a:xfrm rot="0" flipH="0" flipV="0">
            <a:off x="6838950" y="4086225"/>
            <a:ext cx="4743450" cy="1009650"/>
          </a:xfrm>
          <a:prstGeom prst="roundRect">
            <a:avLst>
              <a:gd name="adj" fmla="val 11321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60" name="" descr="{&quot;isTemplate&quot;:true,&quot;type&quot;:&quot;text&quot;}"/>
          <p:cNvSpPr txBox="1"/>
          <p:nvPr/>
        </p:nvSpPr>
        <p:spPr>
          <a:xfrm rot="0" flipH="0" flipV="0">
            <a:off x="7048500" y="4295775"/>
            <a:ext cx="43243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落地建议：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把每班检查数量固定下来（比如固定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100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片），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p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图就退化成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np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图，控制限变成直线，现场判读难度直接减半。</a:t>
            </a:r>
            <a:endParaRPr/>
          </a:p>
        </p:txBody>
      </p:sp>
      <p:sp>
        <p:nvSpPr>
          <p:cNvPr id="1361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362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363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67 / 77</a:t>
            </a:r>
            <a:endParaRPr/>
          </a:p>
        </p:txBody>
      </p:sp>
    </p:spTree>
  </p:cSld>
</p:sld>
</file>

<file path=ppt/slides/slide68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3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366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367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048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异常处置闭环：五步法</a:t>
            </a:r>
            <a:endParaRPr/>
          </a:p>
        </p:txBody>
      </p:sp>
      <p:sp>
        <p:nvSpPr>
          <p:cNvPr id="1368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369" name=""/>
          <p:cNvSpPr/>
          <p:nvPr/>
        </p:nvSpPr>
        <p:spPr>
          <a:xfrm rot="0" flipH="0" flipV="0">
            <a:off x="609600" y="1143000"/>
            <a:ext cx="5905500" cy="5143500"/>
          </a:xfrm>
          <a:prstGeom prst="roundRect">
            <a:avLst>
              <a:gd name="adj" fmla="val 259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37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57250" y="1619250"/>
            <a:ext cx="5410200" cy="4191000"/>
          </a:xfrm>
          <a:prstGeom prst="rect">
            <a:avLst/>
          </a:prstGeom>
          <a:ln/>
        </p:spPr>
      </p:pic>
      <p:sp>
        <p:nvSpPr>
          <p:cNvPr id="1371" name=""/>
          <p:cNvSpPr/>
          <p:nvPr/>
        </p:nvSpPr>
        <p:spPr>
          <a:xfrm rot="0" flipH="0" flipV="0">
            <a:off x="6781800" y="1162050"/>
            <a:ext cx="4800600" cy="885825"/>
          </a:xfrm>
          <a:prstGeom prst="roundRect">
            <a:avLst>
              <a:gd name="adj" fmla="val 1290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72" name="" descr="{&quot;isTemplate&quot;:true,&quot;type&quot;:&quot;text&quot;}"/>
          <p:cNvSpPr txBox="1"/>
          <p:nvPr/>
        </p:nvSpPr>
        <p:spPr>
          <a:xfrm rot="0" flipH="0" flipV="0">
            <a:off x="6972300" y="1352550"/>
            <a:ext cx="441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停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暂停放行</a:t>
            </a:r>
            <a:endParaRPr/>
          </a:p>
        </p:txBody>
      </p:sp>
      <p:sp>
        <p:nvSpPr>
          <p:cNvPr id="1373" name="" descr="{&quot;isTemplate&quot;:true,&quot;type&quot;:&quot;text&quot;}"/>
          <p:cNvSpPr txBox="1"/>
          <p:nvPr/>
        </p:nvSpPr>
        <p:spPr>
          <a:xfrm rot="0" flipH="0" flipV="0">
            <a:off x="6972300" y="1600200"/>
            <a:ext cx="441960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先保产品，再查原因。可疑品一律标识隔离。</a:t>
            </a:r>
            <a:endParaRPr/>
          </a:p>
        </p:txBody>
      </p:sp>
      <p:sp>
        <p:nvSpPr>
          <p:cNvPr id="1374" name=""/>
          <p:cNvSpPr/>
          <p:nvPr/>
        </p:nvSpPr>
        <p:spPr>
          <a:xfrm rot="0" flipH="0" flipV="0">
            <a:off x="6781800" y="2219325"/>
            <a:ext cx="4800600" cy="885825"/>
          </a:xfrm>
          <a:prstGeom prst="roundRect">
            <a:avLst>
              <a:gd name="adj" fmla="val 1290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75" name="" descr="{&quot;isTemplate&quot;:true,&quot;type&quot;:&quot;text&quot;}"/>
          <p:cNvSpPr txBox="1"/>
          <p:nvPr/>
        </p:nvSpPr>
        <p:spPr>
          <a:xfrm rot="0" flipH="0" flipV="0">
            <a:off x="6972300" y="2409825"/>
            <a:ext cx="441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查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核实数据</a:t>
            </a:r>
            <a:endParaRPr/>
          </a:p>
        </p:txBody>
      </p:sp>
      <p:sp>
        <p:nvSpPr>
          <p:cNvPr id="1376" name="" descr="{&quot;isTemplate&quot;:true,&quot;type&quot;:&quot;text&quot;}"/>
          <p:cNvSpPr txBox="1"/>
          <p:nvPr/>
        </p:nvSpPr>
        <p:spPr>
          <a:xfrm rot="0" flipH="0" flipV="0">
            <a:off x="6972300" y="2657475"/>
            <a:ext cx="441960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复测、查记录、看仪器——先排除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假信号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377" name=""/>
          <p:cNvSpPr/>
          <p:nvPr/>
        </p:nvSpPr>
        <p:spPr>
          <a:xfrm rot="0" flipH="0" flipV="0">
            <a:off x="6781800" y="3276600"/>
            <a:ext cx="4800600" cy="885825"/>
          </a:xfrm>
          <a:prstGeom prst="roundRect">
            <a:avLst>
              <a:gd name="adj" fmla="val 1290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78" name="" descr="{&quot;isTemplate&quot;:true,&quot;type&quot;:&quot;text&quot;}"/>
          <p:cNvSpPr txBox="1"/>
          <p:nvPr/>
        </p:nvSpPr>
        <p:spPr>
          <a:xfrm rot="0" flipH="0" flipV="0">
            <a:off x="6972300" y="3467100"/>
            <a:ext cx="441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围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隔离批次</a:t>
            </a:r>
            <a:endParaRPr/>
          </a:p>
        </p:txBody>
      </p:sp>
      <p:sp>
        <p:nvSpPr>
          <p:cNvPr id="1379" name="" descr="{&quot;isTemplate&quot;:true,&quot;type&quot;:&quot;text&quot;}"/>
          <p:cNvSpPr txBox="1"/>
          <p:nvPr/>
        </p:nvSpPr>
        <p:spPr>
          <a:xfrm rot="0" flipH="0" flipV="0">
            <a:off x="6972300" y="3714750"/>
            <a:ext cx="441960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以最后受控点为界，把可疑范围切清楚。</a:t>
            </a:r>
            <a:endParaRPr/>
          </a:p>
        </p:txBody>
      </p:sp>
      <p:sp>
        <p:nvSpPr>
          <p:cNvPr id="1380" name=""/>
          <p:cNvSpPr/>
          <p:nvPr/>
        </p:nvSpPr>
        <p:spPr>
          <a:xfrm rot="0" flipH="0" flipV="0">
            <a:off x="6781800" y="4333875"/>
            <a:ext cx="4800600" cy="885825"/>
          </a:xfrm>
          <a:prstGeom prst="roundRect">
            <a:avLst>
              <a:gd name="adj" fmla="val 1290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81" name="" descr="{&quot;isTemplate&quot;:true,&quot;type&quot;:&quot;text&quot;}"/>
          <p:cNvSpPr txBox="1"/>
          <p:nvPr/>
        </p:nvSpPr>
        <p:spPr>
          <a:xfrm rot="0" flipH="0" flipV="0">
            <a:off x="6972300" y="4524375"/>
            <a:ext cx="441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④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纠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根因与纠正</a:t>
            </a:r>
            <a:endParaRPr/>
          </a:p>
        </p:txBody>
      </p:sp>
      <p:sp>
        <p:nvSpPr>
          <p:cNvPr id="1382" name="" descr="{&quot;isTemplate&quot;:true,&quot;type&quot;:&quot;text&quot;}"/>
          <p:cNvSpPr txBox="1"/>
          <p:nvPr/>
        </p:nvSpPr>
        <p:spPr>
          <a:xfrm rot="0" flipH="0" flipV="0">
            <a:off x="6972300" y="4772025"/>
            <a:ext cx="441960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5M1E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排查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+ 5Why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，纠正措施要能防止再发。</a:t>
            </a:r>
            <a:endParaRPr/>
          </a:p>
        </p:txBody>
      </p:sp>
      <p:sp>
        <p:nvSpPr>
          <p:cNvPr id="1383" name=""/>
          <p:cNvSpPr/>
          <p:nvPr/>
        </p:nvSpPr>
        <p:spPr>
          <a:xfrm rot="0" flipH="0" flipV="0">
            <a:off x="6781800" y="5391150"/>
            <a:ext cx="4800600" cy="885825"/>
          </a:xfrm>
          <a:prstGeom prst="roundRect">
            <a:avLst>
              <a:gd name="adj" fmla="val 1290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84" name="" descr="{&quot;isTemplate&quot;:true,&quot;type&quot;:&quot;text&quot;}"/>
          <p:cNvSpPr txBox="1"/>
          <p:nvPr/>
        </p:nvSpPr>
        <p:spPr>
          <a:xfrm rot="0" flipH="0" flipV="0">
            <a:off x="6972300" y="5581650"/>
            <a:ext cx="441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⑤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记</a:t>
            </a:r>
            <a:r>
              <a:rPr lang="en-US" sz="1200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归档复盘</a:t>
            </a:r>
            <a:endParaRPr/>
          </a:p>
        </p:txBody>
      </p:sp>
      <p:sp>
        <p:nvSpPr>
          <p:cNvPr id="1385" name="" descr="{&quot;isTemplate&quot;:true,&quot;type&quot;:&quot;text&quot;}"/>
          <p:cNvSpPr txBox="1"/>
          <p:nvPr/>
        </p:nvSpPr>
        <p:spPr>
          <a:xfrm rot="0" flipH="0" flipV="0">
            <a:off x="6972300" y="5829300"/>
            <a:ext cx="4419600" cy="2571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处置单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24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小时关闭，月度汇总看重复发生的坑。</a:t>
            </a:r>
            <a:endParaRPr/>
          </a:p>
        </p:txBody>
      </p:sp>
      <p:sp>
        <p:nvSpPr>
          <p:cNvPr id="1386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387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388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68 / 77</a:t>
            </a:r>
            <a:endParaRPr/>
          </a:p>
        </p:txBody>
      </p:sp>
    </p:spTree>
  </p:cSld>
</p:sld>
</file>

<file path=ppt/slides/slide69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13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391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392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8195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8D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与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5Why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：把异常挖到根</a:t>
            </a:r>
            <a:endParaRPr/>
          </a:p>
        </p:txBody>
      </p:sp>
      <p:sp>
        <p:nvSpPr>
          <p:cNvPr id="1393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394" name=""/>
          <p:cNvSpPr/>
          <p:nvPr/>
        </p:nvSpPr>
        <p:spPr>
          <a:xfrm rot="0" flipH="0" flipV="0">
            <a:off x="609600" y="1143000"/>
            <a:ext cx="5334000" cy="5143500"/>
          </a:xfrm>
          <a:prstGeom prst="roundRect">
            <a:avLst>
              <a:gd name="adj" fmla="val 259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395" name="" descr="{&quot;isTemplate&quot;:true,&quot;type&quot;:&quot;text&quot;}"/>
          <p:cNvSpPr txBox="1"/>
          <p:nvPr/>
        </p:nvSpPr>
        <p:spPr>
          <a:xfrm rot="0" flipH="0" flipV="0">
            <a:off x="876300" y="1409700"/>
            <a:ext cx="48006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2F5D50"/>
                </a:solidFill>
                <a:latin typeface="Microsoft YaHei"/>
                <a:ea typeface="Microsoft YaHei"/>
              </a:rPr>
              <a:t>8D</a:t>
            </a:r>
            <a:r>
              <a:rPr lang="zh-CN" sz="1575" b="1">
                <a:solidFill>
                  <a:srgbClr val="2F5D50"/>
                </a:solidFill>
                <a:latin typeface="Microsoft YaHei"/>
                <a:ea typeface="Microsoft YaHei"/>
              </a:rPr>
              <a:t>：什么时候启动</a:t>
            </a:r>
            <a:endParaRPr/>
          </a:p>
        </p:txBody>
      </p:sp>
      <p:sp>
        <p:nvSpPr>
          <p:cNvPr id="1396" name="" descr="{&quot;isTemplate&quot;:true,&quot;type&quot;:&quot;text&quot;}"/>
          <p:cNvSpPr txBox="1"/>
          <p:nvPr/>
        </p:nvSpPr>
        <p:spPr>
          <a:xfrm rot="0" flipH="0" flipV="0">
            <a:off x="876300" y="1733550"/>
            <a:ext cx="480060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重大异常（批量不良、客户端投诉、重复失控）才启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8D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，小异常用异常处置单即可，别让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8D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变成填表运动。</a:t>
            </a:r>
            <a:endParaRPr/>
          </a:p>
        </p:txBody>
      </p:sp>
      <p:graphicFrame>
        <p:nvGraphicFramePr>
          <p:cNvPr id="1397" name=""/>
          <p:cNvGraphicFramePr/>
          <p:nvPr/>
        </p:nvGraphicFramePr>
        <p:xfrm rot="0" flipH="0" flipV="0">
          <a:off x="876300" y="2457450"/>
          <a:ext cx="4800600" cy="3143250"/>
        </p:xfrm>
        <a:graphic>
          <a:graphicData uri="http://schemas.openxmlformats.org/drawingml/2006/table">
            <a:tbl>
              <a:tblGrid>
                <a:gridCol w="895934">
                  <a:extLst>
                    <a:ext uri="{9D8B030D-6E8A-4147-A177-3AD203B41FA5}">
                      <a16:colId val="1"/>
                    </a:ext>
                  </a:extLst>
                </a:gridCol>
                <a:gridCol w="3904666">
                  <a:extLst>
                    <a:ext uri="{9D8B030D-6E8A-4147-A177-3AD203B41FA5}">
                      <a16:colId val="2"/>
                    </a:ext>
                  </a:extLst>
                </a:gridCol>
              </a:tblGrid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D1–D3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组队 · 描述问题 · 临时围堵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D4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找根因（配合 5Why 与数据验证）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D5–D6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选定并实施纠正措施，验证有效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D7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预防再发：更新控制计划与作业标准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62865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D8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团队表彰与经验归档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</a:tbl>
          </a:graphicData>
        </a:graphic>
      </p:graphicFrame>
      <p:sp>
        <p:nvSpPr>
          <p:cNvPr id="1398" name=""/>
          <p:cNvSpPr/>
          <p:nvPr/>
        </p:nvSpPr>
        <p:spPr>
          <a:xfrm rot="0" flipH="0" flipV="0">
            <a:off x="6191250" y="1143000"/>
            <a:ext cx="5391150" cy="5143500"/>
          </a:xfrm>
          <a:prstGeom prst="roundRect">
            <a:avLst>
              <a:gd name="adj" fmla="val 2593"/>
            </a:avLst>
          </a:prstGeom>
          <a:solidFill>
            <a:srgbClr val="FFFFFF"/>
          </a:solidFill>
          <a:ln w="25400">
            <a:solidFill>
              <a:srgbClr val="2F5D50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399" name="" descr="{&quot;isTemplate&quot;:true,&quot;type&quot;:&quot;text&quot;}"/>
          <p:cNvSpPr txBox="1"/>
          <p:nvPr/>
        </p:nvSpPr>
        <p:spPr>
          <a:xfrm rot="0" flipH="0" flipV="0">
            <a:off x="6457950" y="1409700"/>
            <a:ext cx="485775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5Why </a:t>
            </a:r>
            <a:r>
              <a:rPr lang="zh-CN" sz="1575" b="1">
                <a:solidFill>
                  <a:srgbClr val="2F5D50"/>
                </a:solidFill>
                <a:latin typeface="Microsoft YaHei"/>
                <a:ea typeface="Microsoft YaHei"/>
              </a:rPr>
              <a:t>示例：膜厚连续偏高</a:t>
            </a:r>
            <a:endParaRPr/>
          </a:p>
        </p:txBody>
      </p:sp>
      <p:sp>
        <p:nvSpPr>
          <p:cNvPr id="1400" name="" descr="{&quot;isTemplate&quot;:true,&quot;type&quot;:&quot;text&quot;}"/>
          <p:cNvSpPr txBox="1"/>
          <p:nvPr/>
        </p:nvSpPr>
        <p:spPr>
          <a:xfrm rot="0" flipH="0" flipV="0">
            <a:off x="6457950" y="1809750"/>
            <a:ext cx="48577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>Why1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为什么膜厚偏高？→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沉积速率升了</a:t>
            </a:r>
            <a:endParaRPr/>
          </a:p>
        </p:txBody>
      </p:sp>
      <p:sp>
        <p:nvSpPr>
          <p:cNvPr id="1401" name="" descr="{&quot;isTemplate&quot;:true,&quot;type&quot;:&quot;text&quot;}"/>
          <p:cNvSpPr txBox="1"/>
          <p:nvPr/>
        </p:nvSpPr>
        <p:spPr>
          <a:xfrm rot="0" flipH="0" flipV="0">
            <a:off x="6457950" y="2181225"/>
            <a:ext cx="48577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>Why2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为什么速率升？→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靶功率实际值比设定高</a:t>
            </a:r>
            <a:endParaRPr/>
          </a:p>
        </p:txBody>
      </p:sp>
      <p:sp>
        <p:nvSpPr>
          <p:cNvPr id="1402" name="" descr="{&quot;isTemplate&quot;:true,&quot;type&quot;:&quot;text&quot;}"/>
          <p:cNvSpPr txBox="1"/>
          <p:nvPr/>
        </p:nvSpPr>
        <p:spPr>
          <a:xfrm rot="0" flipH="0" flipV="0">
            <a:off x="6457950" y="2552700"/>
            <a:ext cx="48577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>Why3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为什么实际值高？→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电源反馈校准漂了</a:t>
            </a:r>
            <a:endParaRPr/>
          </a:p>
        </p:txBody>
      </p:sp>
      <p:sp>
        <p:nvSpPr>
          <p:cNvPr id="1403" name="" descr="{&quot;isTemplate&quot;:true,&quot;type&quot;:&quot;text&quot;}"/>
          <p:cNvSpPr txBox="1"/>
          <p:nvPr/>
        </p:nvSpPr>
        <p:spPr>
          <a:xfrm rot="0" flipH="0" flipV="0">
            <a:off x="6457950" y="2924175"/>
            <a:ext cx="48577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>Why4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为什么校准漂了？→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半年点检漏了这项</a:t>
            </a:r>
            <a:endParaRPr/>
          </a:p>
        </p:txBody>
      </p:sp>
      <p:sp>
        <p:nvSpPr>
          <p:cNvPr id="1404" name="" descr="{&quot;isTemplate&quot;:true,&quot;type&quot;:&quot;text&quot;}"/>
          <p:cNvSpPr txBox="1"/>
          <p:nvPr/>
        </p:nvSpPr>
        <p:spPr>
          <a:xfrm rot="0" flipH="0" flipV="0">
            <a:off x="6457950" y="3295650"/>
            <a:ext cx="48577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 b="1">
                <a:solidFill>
                  <a:srgbClr val="C96A3B"/>
                </a:solidFill>
                <a:latin typeface="Microsoft YaHei"/>
                <a:ea typeface="Microsoft YaHei"/>
              </a:rPr>
              <a:t>Why5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为什么漏了？→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125">
                <a:solidFill>
                  <a:srgbClr val="1F2A26"/>
                </a:solidFill>
                <a:latin typeface="Microsoft YaHei"/>
                <a:ea typeface="Microsoft YaHei"/>
              </a:rPr>
              <a:t>点检表里没写校准项</a:t>
            </a:r>
            <a:r>
              <a:rPr lang="en-US" sz="1125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根因：制度缺陷</a:t>
            </a:r>
            <a:endParaRPr/>
          </a:p>
        </p:txBody>
      </p:sp>
      <p:sp>
        <p:nvSpPr>
          <p:cNvPr id="1405" name=""/>
          <p:cNvSpPr/>
          <p:nvPr/>
        </p:nvSpPr>
        <p:spPr>
          <a:xfrm rot="0" flipH="0" flipV="0">
            <a:off x="6457950" y="5105400"/>
            <a:ext cx="4857750" cy="914400"/>
          </a:xfrm>
          <a:prstGeom prst="roundRect">
            <a:avLst>
              <a:gd name="adj" fmla="val 10417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406" name="" descr="{&quot;isTemplate&quot;:true,&quot;type&quot;:&quot;text&quot;}"/>
          <p:cNvSpPr txBox="1"/>
          <p:nvPr/>
        </p:nvSpPr>
        <p:spPr>
          <a:xfrm rot="0" flipH="0" flipV="0">
            <a:off x="6629400" y="5276850"/>
            <a:ext cx="45148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检验真根因的标准：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纠正后问题消失，且把这条措施反向撤掉问题会复现。追问到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流程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标准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层面才算到底，停在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人没做好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永远是假根因。</a:t>
            </a:r>
            <a:endParaRPr/>
          </a:p>
        </p:txBody>
      </p:sp>
      <p:sp>
        <p:nvSpPr>
          <p:cNvPr id="140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40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40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69 / 77</a:t>
            </a:r>
            <a:endParaRPr/>
          </a:p>
        </p:txBody>
      </p:sp>
    </p:spTree>
  </p:cSld>
</p:sld>
</file>

<file path=ppt/slides/slide70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14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434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435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6096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控制图日常运行制度：谁看、看什么、多久看</a:t>
            </a:r>
            <a:endParaRPr/>
          </a:p>
        </p:txBody>
      </p:sp>
      <p:sp>
        <p:nvSpPr>
          <p:cNvPr id="1436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graphicFrame>
        <p:nvGraphicFramePr>
          <p:cNvPr id="1437" name=""/>
          <p:cNvGraphicFramePr/>
          <p:nvPr/>
        </p:nvGraphicFramePr>
        <p:xfrm rot="0" flipH="0" flipV="0">
          <a:off x="609600" y="1143000"/>
          <a:ext cx="6667500" cy="4476750"/>
        </p:xfrm>
        <a:graphic>
          <a:graphicData uri="http://schemas.openxmlformats.org/drawingml/2006/table">
            <a:tbl>
              <a:tblGrid>
                <a:gridCol w="978490">
                  <a:extLst>
                    <a:ext uri="{9D8B030D-6E8A-4147-A177-3AD203B41FA5}">
                      <a16:colId val="1"/>
                    </a:ext>
                  </a:extLst>
                </a:gridCol>
                <a:gridCol w="1150586">
                  <a:extLst>
                    <a:ext uri="{9D8B030D-6E8A-4147-A177-3AD203B41FA5}">
                      <a16:colId val="2"/>
                    </a:ext>
                  </a:extLst>
                </a:gridCol>
                <a:gridCol w="2355260">
                  <a:extLst>
                    <a:ext uri="{9D8B030D-6E8A-4147-A177-3AD203B41FA5}">
                      <a16:colId val="3"/>
                    </a:ext>
                  </a:extLst>
                </a:gridCol>
                <a:gridCol w="2183164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角色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频率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看什么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动作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操作员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每个子组测完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点是否越线、有无连串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异常即上报，不得自行调参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班组长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 2 小时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判异 8 准则扫一遍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组织临时围堵，通知工程师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工艺工程师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每班 / 每日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趋势与 Ca 变化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排查根因，提出纠正措施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质量工程师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每日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判异记录完整性、处置单时效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复核数据，关闭处置单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车间主任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失控次数、重复发生项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资源协调，主持周复盘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6395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质量部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每月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Cpk 滚动值、限值变更记录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月度报告，推动改进项目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</a:tbl>
          </a:graphicData>
        </a:graphic>
      </p:graphicFrame>
      <p:sp>
        <p:nvSpPr>
          <p:cNvPr id="1438" name=""/>
          <p:cNvSpPr/>
          <p:nvPr/>
        </p:nvSpPr>
        <p:spPr>
          <a:xfrm rot="0" flipH="0" flipV="0">
            <a:off x="7524750" y="1143000"/>
            <a:ext cx="4057650" cy="1762125"/>
          </a:xfrm>
          <a:prstGeom prst="roundRect">
            <a:avLst>
              <a:gd name="adj" fmla="val 6486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439" name="" descr="{&quot;isTemplate&quot;:true,&quot;type&quot;:&quot;text&quot;}"/>
          <p:cNvSpPr txBox="1"/>
          <p:nvPr/>
        </p:nvSpPr>
        <p:spPr>
          <a:xfrm rot="0" flipH="0" flipV="0">
            <a:off x="7772400" y="1390650"/>
            <a:ext cx="35623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制度设计的两条铁律</a:t>
            </a:r>
            <a:endParaRPr/>
          </a:p>
        </p:txBody>
      </p:sp>
      <p:sp>
        <p:nvSpPr>
          <p:cNvPr id="1440" name="" descr="{&quot;isTemplate&quot;:true,&quot;type&quot;:&quot;text&quot;}"/>
          <p:cNvSpPr txBox="1"/>
          <p:nvPr/>
        </p:nvSpPr>
        <p:spPr>
          <a:xfrm rot="0" flipH="0" flipV="0">
            <a:off x="7772400" y="1704975"/>
            <a:ext cx="3562350" cy="285750"/>
          </a:xfrm>
          <a:prstGeom prst="rect"/>
        </p:spPr>
        <p:txBody>
          <a:bodyPr wrap="none" lIns="0" tIns="0" rIns="0" bIns="0"/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每张图必须有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唯一责任人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，图上署名，责任可追溯。</a:t>
            </a:r>
            <a:endParaRPr/>
          </a:p>
        </p:txBody>
      </p:sp>
      <p:sp>
        <p:nvSpPr>
          <p:cNvPr id="1441" name="" descr="{&quot;isTemplate&quot;:true,&quot;type&quot;:&quot;text&quot;}"/>
          <p:cNvSpPr txBox="1"/>
          <p:nvPr/>
        </p:nvSpPr>
        <p:spPr>
          <a:xfrm rot="0" flipH="0" flipV="0">
            <a:off x="7772400" y="2085975"/>
            <a:ext cx="35623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②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操作员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只上报、不调参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。调参数是工程师在数据支撑下做的事，防止越调越乱。</a:t>
            </a:r>
            <a:endParaRPr/>
          </a:p>
        </p:txBody>
      </p:sp>
      <p:sp>
        <p:nvSpPr>
          <p:cNvPr id="1442" name=""/>
          <p:cNvSpPr/>
          <p:nvPr/>
        </p:nvSpPr>
        <p:spPr>
          <a:xfrm rot="0" flipH="0" flipV="0">
            <a:off x="7524750" y="4857750"/>
            <a:ext cx="4057650" cy="1428750"/>
          </a:xfrm>
          <a:prstGeom prst="roundRect">
            <a:avLst>
              <a:gd name="adj" fmla="val 8000"/>
            </a:avLst>
          </a:prstGeom>
          <a:solidFill>
            <a:srgbClr val="2F5D50">
              <a:alpha val="6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443" name="" descr="{&quot;isTemplate&quot;:true,&quot;type&quot;:&quot;text&quot;}"/>
          <p:cNvSpPr txBox="1"/>
          <p:nvPr/>
        </p:nvSpPr>
        <p:spPr>
          <a:xfrm rot="0" flipH="0" flipV="0">
            <a:off x="7772400" y="5105400"/>
            <a:ext cx="356235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贴在机台而不是锁在电脑里：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控制图打印上墙</a:t>
            </a:r>
            <a:r>
              <a:rPr lang="en-US" sz="1200">
                <a:solidFill>
                  <a:srgbClr val="2F5D50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200">
                <a:solidFill>
                  <a:srgbClr val="2F5D50"/>
                </a:solidFill>
                <a:latin typeface="Microsoft YaHei"/>
                <a:ea typeface="Microsoft YaHei"/>
              </a:rPr>
              <a:t>每班签字，是最简单也最有效的运行机制。电子表格在推行期只做汇总，不做唯一载体。</a:t>
            </a:r>
            <a:endParaRPr/>
          </a:p>
        </p:txBody>
      </p:sp>
      <p:sp>
        <p:nvSpPr>
          <p:cNvPr id="1444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445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446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71 / 77</a:t>
            </a:r>
            <a:endParaRPr/>
          </a:p>
        </p:txBody>
      </p:sp>
    </p:spTree>
  </p:cSld>
</p:sld>
</file>

<file path=ppt/slides/slide71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4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449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450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41719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案例复盘：膜厚漂移的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72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小时</a:t>
            </a:r>
            <a:endParaRPr/>
          </a:p>
        </p:txBody>
      </p:sp>
      <p:sp>
        <p:nvSpPr>
          <p:cNvPr id="1451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452" name=""/>
          <p:cNvSpPr/>
          <p:nvPr/>
        </p:nvSpPr>
        <p:spPr>
          <a:xfrm rot="0" flipH="0" flipV="0">
            <a:off x="609600" y="1390650"/>
            <a:ext cx="6286500" cy="4648200"/>
          </a:xfrm>
          <a:prstGeom prst="roundRect">
            <a:avLst>
              <a:gd name="adj" fmla="val 2869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45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1619250"/>
            <a:ext cx="5829300" cy="4191000"/>
          </a:xfrm>
          <a:prstGeom prst="rect">
            <a:avLst/>
          </a:prstGeom>
          <a:ln/>
        </p:spPr>
      </p:pic>
      <p:sp>
        <p:nvSpPr>
          <p:cNvPr id="1454" name="" descr="{&quot;isTemplate&quot;:true,&quot;type&quot;:&quot;text&quot;}"/>
          <p:cNvSpPr txBox="1"/>
          <p:nvPr/>
        </p:nvSpPr>
        <p:spPr>
          <a:xfrm rot="0" flipH="0" flipV="0">
            <a:off x="7181850" y="1590675"/>
            <a:ext cx="4400550" cy="1114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注意时间线里的两个关键动作：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第</a:t>
            </a:r>
            <a:r>
              <a:rPr lang="en-US" sz="14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 9 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点就上报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（没等越线），</a:t>
            </a:r>
            <a:r>
              <a:rPr lang="zh-CN" sz="1425" b="1">
                <a:solidFill>
                  <a:srgbClr val="2F5D50"/>
                </a:solidFill>
                <a:latin typeface="Microsoft YaHei"/>
                <a:ea typeface="Microsoft YaHei"/>
              </a:rPr>
              <a:t>加密取样确认</a:t>
            </a:r>
            <a:r>
              <a:rPr lang="zh-CN" sz="1425">
                <a:solidFill>
                  <a:srgbClr val="1F2A26"/>
                </a:solidFill>
                <a:latin typeface="Microsoft YaHei"/>
                <a:ea typeface="Microsoft YaHei"/>
              </a:rPr>
              <a:t>（没靠猜）。这两步省掉了后面两天的损失。</a:t>
            </a:r>
            <a:endParaRPr/>
          </a:p>
        </p:txBody>
      </p:sp>
      <p:sp>
        <p:nvSpPr>
          <p:cNvPr id="1455" name=""/>
          <p:cNvSpPr/>
          <p:nvPr/>
        </p:nvSpPr>
        <p:spPr>
          <a:xfrm rot="0" flipH="0" flipV="0">
            <a:off x="7181850" y="2933700"/>
            <a:ext cx="4400550" cy="1724025"/>
          </a:xfrm>
          <a:prstGeom prst="roundRect">
            <a:avLst>
              <a:gd name="adj" fmla="val 663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456" name="" descr="{&quot;isTemplate&quot;:true,&quot;type&quot;:&quot;text&quot;}"/>
          <p:cNvSpPr txBox="1"/>
          <p:nvPr/>
        </p:nvSpPr>
        <p:spPr>
          <a:xfrm rot="0" flipH="0" flipV="0">
            <a:off x="7410450" y="3162300"/>
            <a:ext cx="39433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2F5D50"/>
                </a:solidFill>
                <a:latin typeface="Microsoft YaHei"/>
                <a:ea typeface="Microsoft YaHei"/>
              </a:rPr>
              <a:t>复盘的三个收获</a:t>
            </a:r>
            <a:endParaRPr/>
          </a:p>
        </p:txBody>
      </p:sp>
      <p:sp>
        <p:nvSpPr>
          <p:cNvPr id="1457" name="" descr="{&quot;isTemplate&quot;:true,&quot;type&quot;:&quot;text&quot;}"/>
          <p:cNvSpPr txBox="1"/>
          <p:nvPr/>
        </p:nvSpPr>
        <p:spPr>
          <a:xfrm rot="0" flipH="0" flipV="0">
            <a:off x="7410450" y="3448050"/>
            <a:ext cx="3943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①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判异准则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比准则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平均早发现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4–6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个子组</a:t>
            </a:r>
            <a:endParaRPr/>
          </a:p>
        </p:txBody>
      </p:sp>
      <p:sp>
        <p:nvSpPr>
          <p:cNvPr id="1458" name="" descr="{&quot;isTemplate&quot;:true,&quot;type&quot;:&quot;text&quot;}"/>
          <p:cNvSpPr txBox="1"/>
          <p:nvPr/>
        </p:nvSpPr>
        <p:spPr>
          <a:xfrm rot="0" flipH="0" flipV="0">
            <a:off x="7410450" y="3800475"/>
            <a:ext cx="3943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② 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加密取样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是低成本高价值的确认手段</a:t>
            </a:r>
            <a:endParaRPr/>
          </a:p>
        </p:txBody>
      </p:sp>
      <p:sp>
        <p:nvSpPr>
          <p:cNvPr id="1459" name="" descr="{&quot;isTemplate&quot;:true,&quot;type&quot;:&quot;text&quot;}"/>
          <p:cNvSpPr txBox="1"/>
          <p:nvPr/>
        </p:nvSpPr>
        <p:spPr>
          <a:xfrm rot="0" flipH="0" flipV="0">
            <a:off x="7410450" y="4152900"/>
            <a:ext cx="39433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③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根因落在制度（点检表缺项），不是落在人</a:t>
            </a:r>
            <a:endParaRPr/>
          </a:p>
        </p:txBody>
      </p:sp>
      <p:sp>
        <p:nvSpPr>
          <p:cNvPr id="1460" name=""/>
          <p:cNvSpPr/>
          <p:nvPr/>
        </p:nvSpPr>
        <p:spPr>
          <a:xfrm rot="0" flipH="0" flipV="0">
            <a:off x="7181850" y="4886325"/>
            <a:ext cx="4400550" cy="952500"/>
          </a:xfrm>
          <a:prstGeom prst="roundRect">
            <a:avLst>
              <a:gd name="adj" fmla="val 12000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461" name="" descr="{&quot;isTemplate&quot;:true,&quot;type&quot;:&quot;text&quot;}"/>
          <p:cNvSpPr txBox="1"/>
          <p:nvPr/>
        </p:nvSpPr>
        <p:spPr>
          <a:xfrm rot="0" flipH="0" flipV="0">
            <a:off x="7372350" y="5076825"/>
            <a:ext cx="4019550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对照检查：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如果是你们车间，第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9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点会被上报吗？多数产线的真实答案是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等越线再说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>"——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这正是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SPC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落地的最大价值缺口。</a:t>
            </a:r>
            <a:endParaRPr/>
          </a:p>
        </p:txBody>
      </p:sp>
      <p:sp>
        <p:nvSpPr>
          <p:cNvPr id="1462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463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2705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教学用模拟案例</a:t>
            </a:r>
            <a:endParaRPr/>
          </a:p>
        </p:txBody>
      </p:sp>
      <p:sp>
        <p:nvSpPr>
          <p:cNvPr id="1464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70 / 77</a:t>
            </a:r>
            <a:endParaRPr/>
          </a:p>
        </p:txBody>
      </p:sp>
    </p:spTree>
  </p:cSld>
</p:sld>
</file>

<file path=ppt/slides/slide72.xml><?xml version="1.0" encoding="utf-8"?>
<p:sld xmlns:asvg="http://schemas.microsoft.com/office/drawing/2016/SVG/main" xmlns:r="http://schemas.openxmlformats.org/officeDocument/2006/relationships" xmlns:p="http://schemas.openxmlformats.org/presentationml/2006/main" xmlns:a="http://schemas.openxmlformats.org/drawingml/2006/main" xmlns:mc="http://schemas.openxmlformats.org/markup-compatibility/2006" mc:Ignorable="asvg">
  <p:cSld>
    <p:spTree>
      <p:nvGrpSpPr>
        <p:cNvPr id="14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467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468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9150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90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天落地路线图：先建图、再判异、后闭环</a:t>
            </a:r>
            <a:endParaRPr/>
          </a:p>
        </p:txBody>
      </p:sp>
      <p:sp>
        <p:nvSpPr>
          <p:cNvPr id="1469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470" name=""/>
          <p:cNvSpPr/>
          <p:nvPr/>
        </p:nvSpPr>
        <p:spPr>
          <a:xfrm rot="0" flipH="0" flipV="0">
            <a:off x="609600" y="1162050"/>
            <a:ext cx="10972800" cy="1323975"/>
          </a:xfrm>
          <a:prstGeom prst="roundRect">
            <a:avLst>
              <a:gd name="adj" fmla="val 1007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471" name="" descr="{&quot;isTemplate&quot;:true,&quot;type&quot;:&quot;text&quot;}"/>
          <p:cNvSpPr txBox="1"/>
          <p:nvPr/>
        </p:nvSpPr>
        <p:spPr>
          <a:xfrm rot="0" flipH="0" flipV="0">
            <a:off x="857250" y="1409700"/>
            <a:ext cx="161925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2F5D50"/>
                </a:solidFill>
                <a:latin typeface="Microsoft YaHei"/>
                <a:ea typeface="Microsoft YaHei"/>
              </a:rPr>
              <a:t>0–30</a:t>
            </a:r>
            <a:endParaRPr/>
          </a:p>
        </p:txBody>
      </p:sp>
      <p:sp>
        <p:nvSpPr>
          <p:cNvPr id="1472" name="" descr="{&quot;isTemplate&quot;:true,&quot;type&quot;:&quot;text&quot;}"/>
          <p:cNvSpPr txBox="1"/>
          <p:nvPr/>
        </p:nvSpPr>
        <p:spPr>
          <a:xfrm rot="0" flipH="0" flipV="0">
            <a:off x="857250" y="2047875"/>
            <a:ext cx="1619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992"/>
                </a:solidFill>
                <a:latin typeface="Microsoft YaHei"/>
                <a:ea typeface="Microsoft YaHei"/>
              </a:rPr>
              <a:t>天</a:t>
            </a:r>
            <a:r>
              <a:rPr lang="en-US" sz="120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A9992"/>
                </a:solidFill>
                <a:latin typeface="Microsoft YaHei"/>
                <a:ea typeface="Microsoft YaHei"/>
              </a:rPr>
              <a:t>打地基</a:t>
            </a:r>
            <a:endParaRPr/>
          </a:p>
        </p:txBody>
      </p:sp>
      <p:sp>
        <p:nvSpPr>
          <p:cNvPr id="1473" name="" descr="{&quot;isTemplate&quot;:true,&quot;type&quot;:&quot;text&quot;}"/>
          <p:cNvSpPr txBox="1"/>
          <p:nvPr/>
        </p:nvSpPr>
        <p:spPr>
          <a:xfrm rot="0" flipH="0" flipV="0">
            <a:off x="2705100" y="1552575"/>
            <a:ext cx="8629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选</a:t>
            </a:r>
            <a:r>
              <a:rPr lang="en-US" sz="13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2–3 </a:t>
            </a: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个关键指标，完成建图</a:t>
            </a:r>
            <a:endParaRPr/>
          </a:p>
        </p:txBody>
      </p:sp>
      <p:sp>
        <p:nvSpPr>
          <p:cNvPr id="1474" name="" descr="{&quot;isTemplate&quot;:true,&quot;type&quot;:&quot;text&quot;}"/>
          <p:cNvSpPr txBox="1"/>
          <p:nvPr/>
        </p:nvSpPr>
        <p:spPr>
          <a:xfrm rot="0" flipH="0" flipV="0">
            <a:off x="2705100" y="1819275"/>
            <a:ext cx="86296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交付物：控制计划、抽样作业指导书、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20–25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个子组的基线数据、冻结控制限的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Xbar-R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图、上墙。</a:t>
            </a:r>
            <a:endParaRPr/>
          </a:p>
        </p:txBody>
      </p:sp>
      <p:sp>
        <p:nvSpPr>
          <p:cNvPr id="1475" name=""/>
          <p:cNvSpPr/>
          <p:nvPr/>
        </p:nvSpPr>
        <p:spPr>
          <a:xfrm rot="0" flipH="0" flipV="0">
            <a:off x="609600" y="2657475"/>
            <a:ext cx="10972800" cy="1323975"/>
          </a:xfrm>
          <a:prstGeom prst="roundRect">
            <a:avLst>
              <a:gd name="adj" fmla="val 1007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476" name="" descr="{&quot;isTemplate&quot;:true,&quot;type&quot;:&quot;text&quot;}"/>
          <p:cNvSpPr txBox="1"/>
          <p:nvPr/>
        </p:nvSpPr>
        <p:spPr>
          <a:xfrm rot="0" flipH="0" flipV="0">
            <a:off x="857250" y="2905125"/>
            <a:ext cx="161925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2F5D50"/>
                </a:solidFill>
                <a:latin typeface="Microsoft YaHei"/>
                <a:ea typeface="Microsoft YaHei"/>
              </a:rPr>
              <a:t>31–60</a:t>
            </a:r>
            <a:endParaRPr/>
          </a:p>
        </p:txBody>
      </p:sp>
      <p:sp>
        <p:nvSpPr>
          <p:cNvPr id="1477" name="" descr="{&quot;isTemplate&quot;:true,&quot;type&quot;:&quot;text&quot;}"/>
          <p:cNvSpPr txBox="1"/>
          <p:nvPr/>
        </p:nvSpPr>
        <p:spPr>
          <a:xfrm rot="0" flipH="0" flipV="0">
            <a:off x="857250" y="3543300"/>
            <a:ext cx="1619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A9992"/>
                </a:solidFill>
                <a:latin typeface="Microsoft YaHei"/>
                <a:ea typeface="Microsoft YaHei"/>
              </a:rPr>
              <a:t>天</a:t>
            </a:r>
            <a:r>
              <a:rPr lang="en-US" sz="120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A9992"/>
                </a:solidFill>
                <a:latin typeface="Microsoft YaHei"/>
                <a:ea typeface="Microsoft YaHei"/>
              </a:rPr>
              <a:t>练判读</a:t>
            </a:r>
            <a:endParaRPr/>
          </a:p>
        </p:txBody>
      </p:sp>
      <p:sp>
        <p:nvSpPr>
          <p:cNvPr id="1478" name="" descr="{&quot;isTemplate&quot;:true,&quot;type&quot;:&quot;text&quot;}"/>
          <p:cNvSpPr txBox="1"/>
          <p:nvPr/>
        </p:nvSpPr>
        <p:spPr>
          <a:xfrm rot="0" flipH="0" flipV="0">
            <a:off x="2705100" y="3048000"/>
            <a:ext cx="8629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全员会判异、会按流程处置</a:t>
            </a:r>
            <a:endParaRPr/>
          </a:p>
        </p:txBody>
      </p:sp>
      <p:sp>
        <p:nvSpPr>
          <p:cNvPr id="1479" name="" descr="{&quot;isTemplate&quot;:true,&quot;type&quot;:&quot;text&quot;}"/>
          <p:cNvSpPr txBox="1"/>
          <p:nvPr/>
        </p:nvSpPr>
        <p:spPr>
          <a:xfrm rot="0" flipH="0" flipV="0">
            <a:off x="2705100" y="3314700"/>
            <a:ext cx="86296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交付物：判异随身卡人手一张、异常处置单跑通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单以上、每班签字记录完整率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100%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480" name=""/>
          <p:cNvSpPr/>
          <p:nvPr/>
        </p:nvSpPr>
        <p:spPr>
          <a:xfrm rot="0" flipH="0" flipV="0">
            <a:off x="609600" y="4152900"/>
            <a:ext cx="10972800" cy="1323975"/>
          </a:xfrm>
          <a:prstGeom prst="roundRect">
            <a:avLst>
              <a:gd name="adj" fmla="val 10072"/>
            </a:avLst>
          </a:prstGeom>
          <a:solidFill>
            <a:srgbClr val="FDF1E9"/>
          </a:solidFill>
          <a:ln w="127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481" name="" descr="{&quot;isTemplate&quot;:true,&quot;type&quot;:&quot;text&quot;}"/>
          <p:cNvSpPr txBox="1"/>
          <p:nvPr/>
        </p:nvSpPr>
        <p:spPr>
          <a:xfrm rot="0" flipH="0" flipV="0">
            <a:off x="857250" y="4400550"/>
            <a:ext cx="161925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900" b="1">
                <a:solidFill>
                  <a:srgbClr val="C96A3B"/>
                </a:solidFill>
                <a:latin typeface="Microsoft YaHei"/>
                <a:ea typeface="Microsoft YaHei"/>
              </a:rPr>
              <a:t>61–90</a:t>
            </a:r>
            <a:endParaRPr/>
          </a:p>
        </p:txBody>
      </p:sp>
      <p:sp>
        <p:nvSpPr>
          <p:cNvPr id="1482" name="" descr="{&quot;isTemplate&quot;:true,&quot;type&quot;:&quot;text&quot;}"/>
          <p:cNvSpPr txBox="1"/>
          <p:nvPr/>
        </p:nvSpPr>
        <p:spPr>
          <a:xfrm rot="0" flipH="0" flipV="0">
            <a:off x="857250" y="5038725"/>
            <a:ext cx="16192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C96A3B"/>
                </a:solidFill>
                <a:latin typeface="Microsoft YaHei"/>
                <a:ea typeface="Microsoft YaHei"/>
              </a:rPr>
              <a:t>天</a:t>
            </a:r>
            <a:r>
              <a:rPr lang="en-US" sz="1200">
                <a:solidFill>
                  <a:srgbClr val="C96A3B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C96A3B"/>
                </a:solidFill>
                <a:latin typeface="Microsoft YaHei"/>
                <a:ea typeface="Microsoft YaHei"/>
              </a:rPr>
              <a:t>见能力</a:t>
            </a:r>
            <a:endParaRPr/>
          </a:p>
        </p:txBody>
      </p:sp>
      <p:sp>
        <p:nvSpPr>
          <p:cNvPr id="1483" name="" descr="{&quot;isTemplate&quot;:true,&quot;type&quot;:&quot;text&quot;}"/>
          <p:cNvSpPr txBox="1"/>
          <p:nvPr/>
        </p:nvSpPr>
        <p:spPr>
          <a:xfrm rot="0" flipH="0" flipV="0">
            <a:off x="2705100" y="4543425"/>
            <a:ext cx="8629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出第一份</a:t>
            </a:r>
            <a:r>
              <a:rPr lang="en-US" sz="135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Cpk </a:t>
            </a:r>
            <a:r>
              <a:rPr lang="zh-CN" sz="1350" b="1">
                <a:solidFill>
                  <a:srgbClr val="1F2A26"/>
                </a:solidFill>
                <a:latin typeface="Microsoft YaHei"/>
                <a:ea typeface="Microsoft YaHei"/>
              </a:rPr>
              <a:t>报告，扩展到计数型</a:t>
            </a:r>
            <a:endParaRPr/>
          </a:p>
        </p:txBody>
      </p:sp>
      <p:sp>
        <p:nvSpPr>
          <p:cNvPr id="1484" name="" descr="{&quot;isTemplate&quot;:true,&quot;type&quot;:&quot;text&quot;}"/>
          <p:cNvSpPr txBox="1"/>
          <p:nvPr/>
        </p:nvSpPr>
        <p:spPr>
          <a:xfrm rot="0" flipH="0" flipV="0">
            <a:off x="2705100" y="4810125"/>
            <a:ext cx="86296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交付物：关键指标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Cp / Cpk / Ppk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月报、短板指标改进立项、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p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图或</a:t>
            </a:r>
            <a:r>
              <a:rPr lang="en-US" sz="1125">
                <a:solidFill>
                  <a:srgbClr val="8C4A22"/>
                </a:solidFill>
                <a:latin typeface="Microsoft YaHei"/>
                <a:ea typeface="Microsoft YaHei"/>
              </a:rPr>
              <a:t xml:space="preserve"> c 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图上线、月度复盘机制固化。</a:t>
            </a:r>
            <a:endParaRPr/>
          </a:p>
        </p:txBody>
      </p:sp>
      <p:sp>
        <p:nvSpPr>
          <p:cNvPr id="1485" name=""/>
          <p:cNvSpPr/>
          <p:nvPr/>
        </p:nvSpPr>
        <p:spPr>
          <a:xfrm rot="0" flipH="0" flipV="0">
            <a:off x="609600" y="5648325"/>
            <a:ext cx="10972800" cy="628650"/>
          </a:xfrm>
          <a:prstGeom prst="roundRect">
            <a:avLst>
              <a:gd name="adj" fmla="val 18182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48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00100" y="5838825"/>
            <a:ext cx="247650" cy="247650"/>
          </a:xfrm>
          <a:prstGeom prst="rect">
            <a:avLst/>
          </a:prstGeom>
          <a:ln/>
        </p:spPr>
      </p:pic>
      <p:sp>
        <p:nvSpPr>
          <p:cNvPr id="1487" name="" descr="{&quot;isTemplate&quot;:true,&quot;type&quot;:&quot;text&quot;}"/>
          <p:cNvSpPr txBox="1"/>
          <p:nvPr/>
        </p:nvSpPr>
        <p:spPr>
          <a:xfrm rot="0" flipH="0" flipV="0">
            <a:off x="1181100" y="5876925"/>
            <a:ext cx="10210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2F5D50"/>
                </a:solidFill>
                <a:latin typeface="Microsoft YaHei"/>
                <a:ea typeface="Microsoft YaHei"/>
              </a:rPr>
              <a:t xml:space="preserve">90 </a:t>
            </a: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天验收标准：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3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张图在跑、失控处置有闭环记录、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Cpk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达到客户门槛。做到这三条，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才算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活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了下来。</a:t>
            </a:r>
            <a:endParaRPr/>
          </a:p>
        </p:txBody>
      </p:sp>
      <p:sp>
        <p:nvSpPr>
          <p:cNvPr id="1488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489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490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72 / 77</a:t>
            </a:r>
            <a:endParaRPr/>
          </a:p>
        </p:txBody>
      </p:sp>
    </p:spTree>
  </p:cSld>
</p:sld>
</file>

<file path=ppt/slides/slide73.xml><?xml version="1.0" encoding="utf-8"?>
<p:sld xmlns:p="http://schemas.openxmlformats.org/presentationml/2006/main" xmlns:a="http://schemas.openxmlformats.org/drawingml/2006/main">
  <p:cSld>
    <p:spTree>
      <p:nvGrpSpPr>
        <p:cNvPr id="14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493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494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15240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第六章小结</a:t>
            </a:r>
            <a:endParaRPr/>
          </a:p>
        </p:txBody>
      </p:sp>
      <p:sp>
        <p:nvSpPr>
          <p:cNvPr id="1495" name="" descr="{&quot;isTemplate&quot;:true,&quot;type&quot;:&quot;text&quot;}"/>
          <p:cNvSpPr txBox="1"/>
          <p:nvPr/>
        </p:nvSpPr>
        <p:spPr>
          <a:xfrm rot="0" flipH="0" flipV="0">
            <a:off x="9591675" y="590550"/>
            <a:ext cx="19907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第六章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计数型控制图与落地闭环</a:t>
            </a:r>
            <a:endParaRPr/>
          </a:p>
        </p:txBody>
      </p:sp>
      <p:sp>
        <p:nvSpPr>
          <p:cNvPr id="1496" name=""/>
          <p:cNvSpPr/>
          <p:nvPr/>
        </p:nvSpPr>
        <p:spPr>
          <a:xfrm rot="0" flipH="0" flipV="0">
            <a:off x="609600" y="1143000"/>
            <a:ext cx="4000500" cy="5143500"/>
          </a:xfrm>
          <a:prstGeom prst="roundRect">
            <a:avLst>
              <a:gd name="adj" fmla="val 3333"/>
            </a:avLst>
          </a:prstGeom>
          <a:gradFill>
            <a:gsLst>
              <a:gs pos="0">
                <a:srgbClr val="2F5D50"/>
              </a:gs>
              <a:gs pos="100000">
                <a:srgbClr val="40705F"/>
              </a:gs>
            </a:gsLst>
            <a:lin ang="420000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1497" name="" descr="{&quot;isTemplate&quot;:true,&quot;type&quot;:&quot;text&quot;}"/>
          <p:cNvSpPr txBox="1"/>
          <p:nvPr/>
        </p:nvSpPr>
        <p:spPr>
          <a:xfrm rot="0" flipH="0" flipV="0">
            <a:off x="933450" y="1466850"/>
            <a:ext cx="3352800" cy="4476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950" b="1">
                <a:solidFill>
                  <a:srgbClr val="FFFFFF"/>
                </a:solidFill>
                <a:latin typeface="Microsoft YaHei"/>
                <a:ea typeface="Microsoft YaHei"/>
              </a:rPr>
              <a:t>工具只占三成，</a:t>
            </a:r>
            <a:endParaRPr/>
          </a:p>
        </p:txBody>
      </p:sp>
      <p:sp>
        <p:nvSpPr>
          <p:cNvPr id="1498" name="" descr="{&quot;isTemplate&quot;:true,&quot;type&quot;:&quot;text&quot;}"/>
          <p:cNvSpPr txBox="1"/>
          <p:nvPr/>
        </p:nvSpPr>
        <p:spPr>
          <a:xfrm rot="0" flipH="0" flipV="0">
            <a:off x="933450" y="1914525"/>
            <a:ext cx="3352800" cy="4476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950" b="1">
                <a:solidFill>
                  <a:srgbClr val="FFFFFF"/>
                </a:solidFill>
                <a:latin typeface="Microsoft YaHei"/>
                <a:ea typeface="Microsoft YaHei"/>
              </a:rPr>
              <a:t>剩下七成是运行机制</a:t>
            </a:r>
            <a:endParaRPr/>
          </a:p>
        </p:txBody>
      </p:sp>
      <p:sp>
        <p:nvSpPr>
          <p:cNvPr id="1499" name="" descr="{&quot;isTemplate&quot;:true,&quot;type&quot;:&quot;text&quot;}"/>
          <p:cNvSpPr txBox="1"/>
          <p:nvPr/>
        </p:nvSpPr>
        <p:spPr>
          <a:xfrm rot="0" flipH="0" flipV="0">
            <a:off x="933450" y="3390900"/>
            <a:ext cx="3352800" cy="933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图会上墙，机制不上墙就会松。把责任、频率、时限写进制度并考核，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才能从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项目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变成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日常</a:t>
            </a:r>
            <a:r>
              <a:rPr lang="en-US" sz="1200">
                <a:solidFill>
                  <a:srgbClr val="BBD3C9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BD3C9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500" name=""/>
          <p:cNvSpPr/>
          <p:nvPr/>
        </p:nvSpPr>
        <p:spPr>
          <a:xfrm rot="0" flipH="0" flipV="0">
            <a:off x="933450" y="5343525"/>
            <a:ext cx="3352800" cy="619125"/>
          </a:xfrm>
          <a:prstGeom prst="roundRect">
            <a:avLst>
              <a:gd name="adj" fmla="val 15385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501" name="" descr="{&quot;isTemplate&quot;:true,&quot;type&quot;:&quot;text&quot;}"/>
          <p:cNvSpPr txBox="1"/>
          <p:nvPr/>
        </p:nvSpPr>
        <p:spPr>
          <a:xfrm rot="0" flipH="0" flipV="0">
            <a:off x="1104900" y="5514975"/>
            <a:ext cx="300990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125">
                <a:solidFill>
                  <a:srgbClr val="FFFFFF"/>
                </a:solidFill>
                <a:latin typeface="Microsoft YaHei"/>
                <a:ea typeface="Microsoft YaHei"/>
              </a:rPr>
              <a:t>附录里有三张可以直接打印的随身卡。</a:t>
            </a:r>
            <a:endParaRPr/>
          </a:p>
        </p:txBody>
      </p:sp>
      <p:sp>
        <p:nvSpPr>
          <p:cNvPr id="1502" name="" descr="{&quot;isTemplate&quot;:true,&quot;type&quot;:&quot;text&quot;}"/>
          <p:cNvSpPr txBox="1"/>
          <p:nvPr/>
        </p:nvSpPr>
        <p:spPr>
          <a:xfrm rot="0" flipH="0" flipV="0">
            <a:off x="4876800" y="114300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1503" name="" descr="{&quot;isTemplate&quot;:true,&quot;type&quot;:&quot;text&quot;}"/>
          <p:cNvSpPr txBox="1"/>
          <p:nvPr/>
        </p:nvSpPr>
        <p:spPr>
          <a:xfrm rot="0" flipH="0" flipV="0">
            <a:off x="5372100" y="1143000"/>
            <a:ext cx="50577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计数图选型一句话</a:t>
            </a:r>
            <a:endParaRPr/>
          </a:p>
        </p:txBody>
      </p:sp>
      <p:sp>
        <p:nvSpPr>
          <p:cNvPr id="1504" name="" descr="{&quot;isTemplate&quot;:true,&quot;type&quot;:&quot;text&quot;}"/>
          <p:cNvSpPr txBox="1"/>
          <p:nvPr/>
        </p:nvSpPr>
        <p:spPr>
          <a:xfrm rot="0" flipH="0" flipV="0">
            <a:off x="5372100" y="1400175"/>
            <a:ext cx="505777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不良品看比例（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p / np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），缺陷点看个数（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c / u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）；样本量固定与否决定取哪个。</a:t>
            </a:r>
            <a:endParaRPr/>
          </a:p>
        </p:txBody>
      </p:sp>
      <p:sp>
        <p:nvSpPr>
          <p:cNvPr id="1505" name="" descr="{&quot;isTemplate&quot;:true,&quot;type&quot;:&quot;text&quot;}"/>
          <p:cNvSpPr txBox="1"/>
          <p:nvPr/>
        </p:nvSpPr>
        <p:spPr>
          <a:xfrm rot="0" flipH="0" flipV="0">
            <a:off x="4876800" y="2314575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1506" name="" descr="{&quot;isTemplate&quot;:true,&quot;type&quot;:&quot;text&quot;}"/>
          <p:cNvSpPr txBox="1"/>
          <p:nvPr/>
        </p:nvSpPr>
        <p:spPr>
          <a:xfrm rot="0" flipH="0" flipV="0">
            <a:off x="5372100" y="2314575"/>
            <a:ext cx="37147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计数图控制限是锯齿的</a:t>
            </a:r>
            <a:endParaRPr/>
          </a:p>
        </p:txBody>
      </p:sp>
      <p:sp>
        <p:nvSpPr>
          <p:cNvPr id="1507" name="" descr="{&quot;isTemplate&quot;:true,&quot;type&quot;:&quot;text&quot;}"/>
          <p:cNvSpPr txBox="1"/>
          <p:nvPr/>
        </p:nvSpPr>
        <p:spPr>
          <a:xfrm rot="0" flipH="0" flipV="0">
            <a:off x="5372100" y="2571750"/>
            <a:ext cx="37147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样本量变，限就变；把抽查数量固定下来，判读难度减半。</a:t>
            </a:r>
            <a:endParaRPr/>
          </a:p>
        </p:txBody>
      </p:sp>
      <p:sp>
        <p:nvSpPr>
          <p:cNvPr id="1508" name="" descr="{&quot;isTemplate&quot;:true,&quot;type&quot;:&quot;text&quot;}"/>
          <p:cNvSpPr txBox="1"/>
          <p:nvPr/>
        </p:nvSpPr>
        <p:spPr>
          <a:xfrm rot="0" flipH="0" flipV="0">
            <a:off x="4876800" y="3476625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1509" name="" descr="{&quot;isTemplate&quot;:true,&quot;type&quot;:&quot;text&quot;}"/>
          <p:cNvSpPr txBox="1"/>
          <p:nvPr/>
        </p:nvSpPr>
        <p:spPr>
          <a:xfrm rot="0" flipH="0" flipV="0">
            <a:off x="5372100" y="3476625"/>
            <a:ext cx="34480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处置五步：停查围纠记</a:t>
            </a:r>
            <a:endParaRPr/>
          </a:p>
        </p:txBody>
      </p:sp>
      <p:sp>
        <p:nvSpPr>
          <p:cNvPr id="1510" name="" descr="{&quot;isTemplate&quot;:true,&quot;type&quot;:&quot;text&quot;}"/>
          <p:cNvSpPr txBox="1"/>
          <p:nvPr/>
        </p:nvSpPr>
        <p:spPr>
          <a:xfrm rot="0" flipH="0" flipV="0">
            <a:off x="5372100" y="3733800"/>
            <a:ext cx="3448050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每步有时限、有责任人；连续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个子组受控才算恢复。</a:t>
            </a:r>
            <a:endParaRPr/>
          </a:p>
        </p:txBody>
      </p:sp>
      <p:sp>
        <p:nvSpPr>
          <p:cNvPr id="1511" name="" descr="{&quot;isTemplate&quot;:true,&quot;type&quot;:&quot;text&quot;}"/>
          <p:cNvSpPr txBox="1"/>
          <p:nvPr/>
        </p:nvSpPr>
        <p:spPr>
          <a:xfrm rot="0" flipH="0" flipV="0">
            <a:off x="4876800" y="4648200"/>
            <a:ext cx="3429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96A3B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1512" name="" descr="{&quot;isTemplate&quot;:true,&quot;type&quot;:&quot;text&quot;}"/>
          <p:cNvSpPr txBox="1"/>
          <p:nvPr/>
        </p:nvSpPr>
        <p:spPr>
          <a:xfrm rot="0" flipH="0" flipV="0">
            <a:off x="5372100" y="4648200"/>
            <a:ext cx="38195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1F2A26"/>
                </a:solidFill>
                <a:latin typeface="Microsoft YaHei"/>
                <a:ea typeface="Microsoft YaHei"/>
              </a:rPr>
              <a:t>根因要追到制度层</a:t>
            </a:r>
            <a:endParaRPr/>
          </a:p>
        </p:txBody>
      </p:sp>
      <p:sp>
        <p:nvSpPr>
          <p:cNvPr id="1513" name="" descr="{&quot;isTemplate&quot;:true,&quot;type&quot;:&quot;text&quot;}"/>
          <p:cNvSpPr txBox="1"/>
          <p:nvPr/>
        </p:nvSpPr>
        <p:spPr>
          <a:xfrm rot="0" flipH="0" flipV="0">
            <a:off x="5372100" y="4905375"/>
            <a:ext cx="3819525" cy="2667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停在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人没做好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永远是假根因，追到标准与流程才能防再发。</a:t>
            </a:r>
            <a:endParaRPr/>
          </a:p>
        </p:txBody>
      </p:sp>
      <p:sp>
        <p:nvSpPr>
          <p:cNvPr id="1514" name=""/>
          <p:cNvSpPr/>
          <p:nvPr/>
        </p:nvSpPr>
        <p:spPr>
          <a:xfrm rot="0" flipH="0" flipV="0">
            <a:off x="4876800" y="5810250"/>
            <a:ext cx="6705600" cy="476250"/>
          </a:xfrm>
          <a:prstGeom prst="roundRect">
            <a:avLst>
              <a:gd name="adj" fmla="val 20000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515" name="" descr="{&quot;isTemplate&quot;:true,&quot;type&quot;:&quot;text&quot;}"/>
          <p:cNvSpPr txBox="1"/>
          <p:nvPr/>
        </p:nvSpPr>
        <p:spPr>
          <a:xfrm rot="0" flipH="0" flipV="0">
            <a:off x="5029200" y="5962650"/>
            <a:ext cx="6400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2F5D50"/>
                </a:solidFill>
                <a:latin typeface="Microsoft YaHei"/>
                <a:ea typeface="Microsoft YaHei"/>
              </a:rPr>
              <a:t>结业作业：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为自己工序选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个指标，两周内交出建好的控制图</a:t>
            </a:r>
            <a:r>
              <a:rPr lang="en-US" sz="1125">
                <a:solidFill>
                  <a:srgbClr val="2F5D50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125">
                <a:solidFill>
                  <a:srgbClr val="2F5D50"/>
                </a:solidFill>
                <a:latin typeface="Microsoft YaHei"/>
                <a:ea typeface="Microsoft YaHei"/>
              </a:rPr>
              <a:t>一次失控处置记录。</a:t>
            </a:r>
            <a:endParaRPr/>
          </a:p>
        </p:txBody>
      </p:sp>
      <p:sp>
        <p:nvSpPr>
          <p:cNvPr id="1516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517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518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73 / 77</a:t>
            </a:r>
            <a:endParaRPr/>
          </a:p>
        </p:txBody>
      </p:sp>
    </p:spTree>
  </p:cSld>
</p:sld>
</file>

<file path=ppt/slides/slide74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15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521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522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33242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附录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A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函数速查</a:t>
            </a:r>
            <a:endParaRPr/>
          </a:p>
        </p:txBody>
      </p:sp>
      <p:sp>
        <p:nvSpPr>
          <p:cNvPr id="1523" name="" descr="{&quot;isTemplate&quot;:true,&quot;type&quot;:&quot;text&quot;}"/>
          <p:cNvSpPr txBox="1"/>
          <p:nvPr/>
        </p:nvSpPr>
        <p:spPr>
          <a:xfrm rot="0" flipH="0" flipV="0">
            <a:off x="10658475" y="590550"/>
            <a:ext cx="923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附录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实用工具</a:t>
            </a:r>
            <a:endParaRPr/>
          </a:p>
        </p:txBody>
      </p:sp>
      <p:graphicFrame>
        <p:nvGraphicFramePr>
          <p:cNvPr id="1524" name=""/>
          <p:cNvGraphicFramePr/>
          <p:nvPr/>
        </p:nvGraphicFramePr>
        <p:xfrm rot="0" flipH="0" flipV="0">
          <a:off x="609600" y="1143000"/>
          <a:ext cx="6858000" cy="4572000"/>
        </p:xfrm>
        <a:graphic>
          <a:graphicData uri="http://schemas.openxmlformats.org/drawingml/2006/table">
            <a:tbl>
              <a:tblGrid>
                <a:gridCol w="1385785">
                  <a:extLst>
                    <a:ext uri="{9D8B030D-6E8A-4147-A177-3AD203B41FA5}">
                      <a16:colId val="1"/>
                    </a:ext>
                  </a:extLst>
                </a:gridCol>
                <a:gridCol w="2626990">
                  <a:extLst>
                    <a:ext uri="{9D8B030D-6E8A-4147-A177-3AD203B41FA5}">
                      <a16:colId val="2"/>
                    </a:ext>
                  </a:extLst>
                </a:gridCol>
                <a:gridCol w="2845224">
                  <a:extLst>
                    <a:ext uri="{9D8B030D-6E8A-4147-A177-3AD203B41FA5}">
                      <a16:colId val="3"/>
                    </a:ext>
                  </a:extLst>
                </a:gridCol>
              </a:tblGrid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函数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用途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示例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AVERAGE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算术均值（x̄、X̄̄、R̄、p̄）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=AVERAGE(B2:F2)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MEDIAN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中位数（查离群嫌疑）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=MEDIAN(B2:B26)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STDEV.S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样本标准差（s、Pp/Ppk 用）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=STDEV.S(B2:B26)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MAX / MIN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最大 / 最小值（极差）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=MAX(B2:F2)-MIN(B2:F2)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ABS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绝对值（移动极差）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=ABS(B3-B2)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COUNT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计数（样本量 n）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=COUNT(B2:B26)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COUNTIF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条件计数（不良数）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=COUNTIF(C:C,"NG")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NORM.S.DIST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正态累积概率（估不良率）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=NORM.S.DIST(-3,TRUE)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9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NORM.S.INV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由概率反查 z（定限用）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=NORM.S.INV(0.00135)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10"/>
                  </a:ext>
                </a:extLst>
              </a:tr>
              <a:tr h="415636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VLOOKUP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按子组大小自动带系数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=VLOOKUP(B1,系数表!A:B,2,0)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11"/>
                  </a:ext>
                </a:extLst>
              </a:tr>
            </a:tbl>
          </a:graphicData>
        </a:graphic>
      </p:graphicFrame>
      <p:sp>
        <p:nvSpPr>
          <p:cNvPr id="1525" name=""/>
          <p:cNvSpPr/>
          <p:nvPr/>
        </p:nvSpPr>
        <p:spPr>
          <a:xfrm rot="0" flipH="0" flipV="0">
            <a:off x="7715250" y="1143000"/>
            <a:ext cx="3867150" cy="2171700"/>
          </a:xfrm>
          <a:prstGeom prst="roundRect">
            <a:avLst>
              <a:gd name="adj" fmla="val 526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526" name="" descr="{&quot;isTemplate&quot;:true,&quot;type&quot;:&quot;text&quot;}"/>
          <p:cNvSpPr txBox="1"/>
          <p:nvPr/>
        </p:nvSpPr>
        <p:spPr>
          <a:xfrm rot="0" flipH="0" flipV="0">
            <a:off x="7962900" y="1390650"/>
            <a:ext cx="33718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F2A26"/>
                </a:solidFill>
                <a:latin typeface="Microsoft YaHei"/>
                <a:ea typeface="Microsoft YaHei"/>
              </a:rPr>
              <a:t>模板里已经写好的东西</a:t>
            </a:r>
            <a:endParaRPr/>
          </a:p>
        </p:txBody>
      </p:sp>
      <p:sp>
        <p:nvSpPr>
          <p:cNvPr id="1527" name="" descr="{&quot;isTemplate&quot;:true,&quot;type&quot;:&quot;text&quot;}"/>
          <p:cNvSpPr txBox="1"/>
          <p:nvPr/>
        </p:nvSpPr>
        <p:spPr>
          <a:xfrm rot="0" flipH="0" flipV="0">
            <a:off x="7962900" y="1704975"/>
            <a:ext cx="33718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数据录入区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自动均值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极差列</a:t>
            </a:r>
            <a:endParaRPr/>
          </a:p>
        </p:txBody>
      </p:sp>
      <p:sp>
        <p:nvSpPr>
          <p:cNvPr id="1528" name="" descr="{&quot;isTemplate&quot;:true,&quot;type&quot;:&quot;text&quot;}"/>
          <p:cNvSpPr txBox="1"/>
          <p:nvPr/>
        </p:nvSpPr>
        <p:spPr>
          <a:xfrm rot="0" flipH="0" flipV="0">
            <a:off x="7962900" y="2066925"/>
            <a:ext cx="33718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控制限计算区（含系数查表）</a:t>
            </a:r>
            <a:endParaRPr/>
          </a:p>
        </p:txBody>
      </p:sp>
      <p:sp>
        <p:nvSpPr>
          <p:cNvPr id="1529" name="" descr="{&quot;isTemplate&quot;:true,&quot;type&quot;:&quot;text&quot;}"/>
          <p:cNvSpPr txBox="1"/>
          <p:nvPr/>
        </p:nvSpPr>
        <p:spPr>
          <a:xfrm rot="0" flipH="0" flipV="0">
            <a:off x="7962900" y="2428875"/>
            <a:ext cx="33718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已搭好的</a:t>
            </a: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 Xbar-R / I-MR / p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图</a:t>
            </a:r>
            <a:endParaRPr/>
          </a:p>
        </p:txBody>
      </p:sp>
      <p:sp>
        <p:nvSpPr>
          <p:cNvPr id="1530" name="" descr="{&quot;isTemplate&quot;:true,&quot;type&quot;:&quot;text&quot;}"/>
          <p:cNvSpPr txBox="1"/>
          <p:nvPr/>
        </p:nvSpPr>
        <p:spPr>
          <a:xfrm rot="0" flipH="0" flipV="0">
            <a:off x="7962900" y="2790825"/>
            <a:ext cx="3371850" cy="2762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125">
                <a:solidFill>
                  <a:srgbClr val="4A5651"/>
                </a:solidFill>
                <a:latin typeface="Microsoft YaHei"/>
                <a:ea typeface="Microsoft YaHei"/>
              </a:rPr>
              <a:t xml:space="preserve">· Cp / Cpk / Pp / Ppk </a:t>
            </a:r>
            <a:r>
              <a:rPr lang="zh-CN" sz="1125">
                <a:solidFill>
                  <a:srgbClr val="4A5651"/>
                </a:solidFill>
                <a:latin typeface="Microsoft YaHei"/>
                <a:ea typeface="Microsoft YaHei"/>
              </a:rPr>
              <a:t>一键输出</a:t>
            </a:r>
            <a:endParaRPr/>
          </a:p>
        </p:txBody>
      </p:sp>
      <p:sp>
        <p:nvSpPr>
          <p:cNvPr id="1531" name=""/>
          <p:cNvSpPr/>
          <p:nvPr/>
        </p:nvSpPr>
        <p:spPr>
          <a:xfrm rot="0" flipH="0" flipV="0">
            <a:off x="7715250" y="5314950"/>
            <a:ext cx="3867150" cy="971550"/>
          </a:xfrm>
          <a:prstGeom prst="roundRect">
            <a:avLst>
              <a:gd name="adj" fmla="val 11765"/>
            </a:avLst>
          </a:prstGeom>
          <a:solidFill>
            <a:srgbClr val="C96A3B">
              <a:alpha val="8000"/>
            </a:srgbClr>
          </a:solidFill>
          <a:ln/>
        </p:spPr>
        <p:txBody>
          <a:bodyPr/>
          <a:p>
            <a:pPr/>
            <a:endParaRPr/>
          </a:p>
        </p:txBody>
      </p:sp>
      <p:sp>
        <p:nvSpPr>
          <p:cNvPr id="1532" name="" descr="{&quot;isTemplate&quot;:true,&quot;type&quot;:&quot;text&quot;}"/>
          <p:cNvSpPr txBox="1"/>
          <p:nvPr/>
        </p:nvSpPr>
        <p:spPr>
          <a:xfrm rot="0" flipH="0" flipV="0">
            <a:off x="7924800" y="5524500"/>
            <a:ext cx="34480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提示：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把常用公式设为模板保护区，现场只允许在录入区填数，能有效防止公式被误删。</a:t>
            </a:r>
            <a:endParaRPr/>
          </a:p>
        </p:txBody>
      </p:sp>
      <p:sp>
        <p:nvSpPr>
          <p:cNvPr id="1533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534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535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74 / 77</a:t>
            </a:r>
            <a:endParaRPr/>
          </a:p>
        </p:txBody>
      </p:sp>
    </p:spTree>
  </p:cSld>
</p:sld>
</file>

<file path=ppt/slides/slide75.xml><?xml version="1.0" encoding="utf-8"?>
<p:sld xmlns:a16="http://schemas.microsoft.com/office/drawing/2014/main" xmlns:p="http://schemas.openxmlformats.org/presentationml/2006/main" xmlns:a="http://schemas.openxmlformats.org/drawingml/2006/main" xmlns:mc="http://schemas.openxmlformats.org/markup-compatibility/2006" mc:Ignorable="a16">
  <p:cSld>
    <p:spTree>
      <p:nvGrpSpPr>
        <p:cNvPr id="15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538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539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1816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附录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B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：控制图系数总表（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>n = 2–10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540" name="" descr="{&quot;isTemplate&quot;:true,&quot;type&quot;:&quot;text&quot;}"/>
          <p:cNvSpPr txBox="1"/>
          <p:nvPr/>
        </p:nvSpPr>
        <p:spPr>
          <a:xfrm rot="0" flipH="0" flipV="0">
            <a:off x="10658475" y="590550"/>
            <a:ext cx="923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附录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实用工具</a:t>
            </a:r>
            <a:endParaRPr/>
          </a:p>
        </p:txBody>
      </p:sp>
      <p:graphicFrame>
        <p:nvGraphicFramePr>
          <p:cNvPr id="1541" name=""/>
          <p:cNvGraphicFramePr/>
          <p:nvPr/>
        </p:nvGraphicFramePr>
        <p:xfrm rot="0" flipH="0" flipV="0">
          <a:off x="609600" y="1238250"/>
          <a:ext cx="9525000" cy="4191000"/>
        </p:xfrm>
        <a:graphic>
          <a:graphicData uri="http://schemas.openxmlformats.org/drawingml/2006/table">
            <a:tbl>
              <a:tblGrid>
                <a:gridCol w="550429">
                  <a:extLst>
                    <a:ext uri="{9D8B030D-6E8A-4147-A177-3AD203B41FA5}">
                      <a16:colId val="1"/>
                    </a:ext>
                  </a:extLst>
                </a:gridCol>
                <a:gridCol w="980451">
                  <a:extLst>
                    <a:ext uri="{9D8B030D-6E8A-4147-A177-3AD203B41FA5}">
                      <a16:colId val="2"/>
                    </a:ext>
                  </a:extLst>
                </a:gridCol>
                <a:gridCol w="980451">
                  <a:extLst>
                    <a:ext uri="{9D8B030D-6E8A-4147-A177-3AD203B41FA5}">
                      <a16:colId val="3"/>
                    </a:ext>
                  </a:extLst>
                </a:gridCol>
                <a:gridCol w="980451">
                  <a:extLst>
                    <a:ext uri="{9D8B030D-6E8A-4147-A177-3AD203B41FA5}">
                      <a16:colId val="4"/>
                    </a:ext>
                  </a:extLst>
                </a:gridCol>
                <a:gridCol w="980451">
                  <a:extLst>
                    <a:ext uri="{9D8B030D-6E8A-4147-A177-3AD203B41FA5}">
                      <a16:colId val="5"/>
                    </a:ext>
                  </a:extLst>
                </a:gridCol>
                <a:gridCol w="980451">
                  <a:extLst>
                    <a:ext uri="{9D8B030D-6E8A-4147-A177-3AD203B41FA5}">
                      <a16:colId val="6"/>
                    </a:ext>
                  </a:extLst>
                </a:gridCol>
                <a:gridCol w="980451">
                  <a:extLst>
                    <a:ext uri="{9D8B030D-6E8A-4147-A177-3AD203B41FA5}">
                      <a16:colId val="7"/>
                    </a:ext>
                  </a:extLst>
                </a:gridCol>
                <a:gridCol w="980451">
                  <a:extLst>
                    <a:ext uri="{9D8B030D-6E8A-4147-A177-3AD203B41FA5}">
                      <a16:colId val="8"/>
                    </a:ext>
                  </a:extLst>
                </a:gridCol>
                <a:gridCol w="1130959">
                  <a:extLst>
                    <a:ext uri="{9D8B030D-6E8A-4147-A177-3AD203B41FA5}">
                      <a16:colId val="9"/>
                    </a:ext>
                  </a:extLst>
                </a:gridCol>
                <a:gridCol w="980451">
                  <a:extLst>
                    <a:ext uri="{9D8B030D-6E8A-4147-A177-3AD203B41FA5}">
                      <a16:colId val="10"/>
                    </a:ext>
                  </a:extLst>
                </a:gridCol>
              </a:tblGrid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n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A2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A3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d2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D3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D4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B3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B4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c4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E2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5D50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1.880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2.659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1.128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3.267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3.267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0.7979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2.660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1.023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1.954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1.693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2.574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2.568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0.8862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1.772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0.729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1.628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2.059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2.282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2.266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0.9213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1.458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0.577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1.427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2.326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2.114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2.089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0.9400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 b="1">
                          <a:solidFill>
                            <a:srgbClr val="C96A3B"/>
                          </a:solidFill>
                          <a:latin typeface="Microsoft YaHei"/>
                          <a:ea typeface="Microsoft YaHei"/>
                        </a:rPr>
                        <a:t>1.290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5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0.483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1.287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2.534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2.004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0.030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1.970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0.9515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1.184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6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0.419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1.182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2.704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0.076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1.924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0.118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1.882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0.9594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1.109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7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0.373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1.099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2.847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0.136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1.864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0.185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1.815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0.9650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1.054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8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0.337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1.032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2.970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0.184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1.816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0.239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1.761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0.9693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1.010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9"/>
                  </a:ext>
                </a:extLst>
              </a:tr>
              <a:tr h="419100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10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0.308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0.975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3.078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0.223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1.777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0.284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1.716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0.9727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050">
                          <a:solidFill>
                            <a:srgbClr val="1F2A26"/>
                          </a:solidFill>
                          <a:latin typeface="Microsoft YaHei"/>
                          <a:ea typeface="Microsoft YaHei"/>
                        </a:rPr>
                        <a:t>0.975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10"/>
                  </a:ext>
                </a:extLst>
              </a:tr>
            </a:tbl>
          </a:graphicData>
        </a:graphic>
      </p:graphicFrame>
      <p:sp>
        <p:nvSpPr>
          <p:cNvPr id="1542" name=""/>
          <p:cNvSpPr/>
          <p:nvPr/>
        </p:nvSpPr>
        <p:spPr>
          <a:xfrm rot="0" flipH="0" flipV="0">
            <a:off x="609600" y="5657850"/>
            <a:ext cx="10972800" cy="542925"/>
          </a:xfrm>
          <a:prstGeom prst="roundRect">
            <a:avLst>
              <a:gd name="adj" fmla="val 2105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543" name="" descr="{&quot;isTemplate&quot;:true,&quot;type&quot;:&quot;text&quot;}"/>
          <p:cNvSpPr txBox="1"/>
          <p:nvPr/>
        </p:nvSpPr>
        <p:spPr>
          <a:xfrm rot="0" flipH="0" flipV="0">
            <a:off x="800100" y="5848350"/>
            <a:ext cx="1885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F5D50"/>
                </a:solidFill>
                <a:latin typeface="Microsoft YaHei"/>
                <a:ea typeface="Microsoft YaHei"/>
              </a:rPr>
              <a:t>A2</a:t>
            </a:r>
            <a:r>
              <a:rPr lang="zh-CN" sz="1050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Xbar-R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图限宽</a:t>
            </a:r>
            <a:endParaRPr/>
          </a:p>
        </p:txBody>
      </p:sp>
      <p:sp>
        <p:nvSpPr>
          <p:cNvPr id="1544" name="" descr="{&quot;isTemplate&quot;:true,&quot;type&quot;:&quot;text&quot;}"/>
          <p:cNvSpPr txBox="1"/>
          <p:nvPr/>
        </p:nvSpPr>
        <p:spPr>
          <a:xfrm rot="0" flipH="0" flipV="0">
            <a:off x="2971800" y="5848350"/>
            <a:ext cx="1895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F5D50"/>
                </a:solidFill>
                <a:latin typeface="Microsoft YaHei"/>
                <a:ea typeface="Microsoft YaHei"/>
              </a:rPr>
              <a:t>A3</a:t>
            </a:r>
            <a:r>
              <a:rPr lang="zh-CN" sz="1050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Xbar-S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图限宽</a:t>
            </a:r>
            <a:endParaRPr/>
          </a:p>
        </p:txBody>
      </p:sp>
      <p:sp>
        <p:nvSpPr>
          <p:cNvPr id="1545" name="" descr="{&quot;isTemplate&quot;:true,&quot;type&quot;:&quot;text&quot;}"/>
          <p:cNvSpPr txBox="1"/>
          <p:nvPr/>
        </p:nvSpPr>
        <p:spPr>
          <a:xfrm rot="0" flipH="0" flipV="0">
            <a:off x="5153025" y="5848350"/>
            <a:ext cx="1885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F5D50"/>
                </a:solidFill>
                <a:latin typeface="Microsoft YaHei"/>
                <a:ea typeface="Microsoft YaHei"/>
              </a:rPr>
              <a:t>D3/D4</a:t>
            </a:r>
            <a:r>
              <a:rPr lang="zh-CN" sz="1050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R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图限</a:t>
            </a:r>
            <a:endParaRPr/>
          </a:p>
        </p:txBody>
      </p:sp>
      <p:sp>
        <p:nvSpPr>
          <p:cNvPr id="1546" name="" descr="{&quot;isTemplate&quot;:true,&quot;type&quot;:&quot;text&quot;}"/>
          <p:cNvSpPr txBox="1"/>
          <p:nvPr/>
        </p:nvSpPr>
        <p:spPr>
          <a:xfrm rot="0" flipH="0" flipV="0">
            <a:off x="7324725" y="5848350"/>
            <a:ext cx="18954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F5D50"/>
                </a:solidFill>
                <a:latin typeface="Microsoft YaHei"/>
                <a:ea typeface="Microsoft YaHei"/>
              </a:rPr>
              <a:t>B3/B4</a:t>
            </a:r>
            <a:r>
              <a:rPr lang="zh-CN" sz="1050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S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图限</a:t>
            </a:r>
            <a:endParaRPr/>
          </a:p>
        </p:txBody>
      </p:sp>
      <p:sp>
        <p:nvSpPr>
          <p:cNvPr id="1547" name="" descr="{&quot;isTemplate&quot;:true,&quot;type&quot;:&quot;text&quot;}"/>
          <p:cNvSpPr txBox="1"/>
          <p:nvPr/>
        </p:nvSpPr>
        <p:spPr>
          <a:xfrm rot="0" flipH="0" flipV="0">
            <a:off x="9505950" y="5848350"/>
            <a:ext cx="18859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F5D50"/>
                </a:solidFill>
                <a:latin typeface="Microsoft YaHei"/>
                <a:ea typeface="Microsoft YaHei"/>
              </a:rPr>
              <a:t>E2</a:t>
            </a:r>
            <a:r>
              <a:rPr lang="zh-CN" sz="1050" b="1">
                <a:solidFill>
                  <a:srgbClr val="2F5D50"/>
                </a:solidFill>
                <a:latin typeface="Microsoft YaHei"/>
                <a:ea typeface="Microsoft YaHei"/>
              </a:rPr>
              <a:t>：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I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图限（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n=2 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时</a:t>
            </a:r>
            <a:r>
              <a:rPr lang="en-US" sz="1050">
                <a:solidFill>
                  <a:srgbClr val="4A5651"/>
                </a:solidFill>
                <a:latin typeface="Microsoft YaHei"/>
                <a:ea typeface="Microsoft YaHei"/>
              </a:rPr>
              <a:t xml:space="preserve"> 2.66</a:t>
            </a:r>
            <a:r>
              <a:rPr lang="zh-CN" sz="1050">
                <a:solidFill>
                  <a:srgbClr val="4A5651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548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549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550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75 / 77</a:t>
            </a:r>
            <a:endParaRPr/>
          </a:p>
        </p:txBody>
      </p:sp>
    </p:spTree>
  </p:cSld>
</p:sld>
</file>

<file path=ppt/slides/slide76.xml><?xml version="1.0" encoding="utf-8"?>
<p:sld xmlns:p="http://schemas.openxmlformats.org/presentationml/2006/main" xmlns:a="http://schemas.openxmlformats.org/drawingml/2006/main">
  <p:cSld>
    <p:spTree>
      <p:nvGrpSpPr>
        <p:cNvPr id="15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>
            <a:pPr/>
            <a:endParaRPr/>
          </a:p>
        </p:txBody>
      </p:sp>
      <p:sp>
        <p:nvSpPr>
          <p:cNvPr id="1553" name=""/>
          <p:cNvSpPr/>
          <p:nvPr/>
        </p:nvSpPr>
        <p:spPr>
          <a:xfrm rot="0" flipH="0" flipV="0">
            <a:off x="609600" y="476250"/>
            <a:ext cx="76200" cy="381000"/>
          </a:xfrm>
          <a:prstGeom prst="roundRect">
            <a:avLst>
              <a:gd name="adj" fmla="val 50000"/>
            </a:avLst>
          </a:prstGeom>
          <a:solidFill>
            <a:srgbClr val="2F5D50"/>
          </a:solidFill>
          <a:ln/>
        </p:spPr>
        <p:txBody>
          <a:bodyPr/>
          <a:p>
            <a:pPr/>
            <a:endParaRPr/>
          </a:p>
        </p:txBody>
      </p:sp>
      <p:sp>
        <p:nvSpPr>
          <p:cNvPr id="1554" name="" descr="{&quot;isTemplate&quot;:true,&quot;type&quot;:&quot;text&quot;}"/>
          <p:cNvSpPr txBox="1"/>
          <p:nvPr/>
        </p:nvSpPr>
        <p:spPr>
          <a:xfrm rot="0" flipH="0" flipV="0">
            <a:off x="838200" y="485775"/>
            <a:ext cx="57912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附录</a:t>
            </a:r>
            <a:r>
              <a:rPr lang="en-US" sz="2400" b="1">
                <a:solidFill>
                  <a:srgbClr val="1F2A26"/>
                </a:solidFill>
                <a:latin typeface="Microsoft YaHei"/>
                <a:ea typeface="Microsoft YaHei"/>
              </a:rPr>
              <a:t xml:space="preserve"> C</a:t>
            </a:r>
            <a:r>
              <a:rPr lang="zh-CN" sz="2400" b="1">
                <a:solidFill>
                  <a:srgbClr val="1F2A26"/>
                </a:solidFill>
                <a:latin typeface="Microsoft YaHei"/>
                <a:ea typeface="Microsoft YaHei"/>
              </a:rPr>
              <a:t>：判异八准则随身卡（可打印张贴）</a:t>
            </a:r>
            <a:endParaRPr/>
          </a:p>
        </p:txBody>
      </p:sp>
      <p:sp>
        <p:nvSpPr>
          <p:cNvPr id="1555" name="" descr="{&quot;isTemplate&quot;:true,&quot;type&quot;:&quot;text&quot;}"/>
          <p:cNvSpPr txBox="1"/>
          <p:nvPr/>
        </p:nvSpPr>
        <p:spPr>
          <a:xfrm rot="0" flipH="0" flipV="0">
            <a:off x="10658475" y="590550"/>
            <a:ext cx="923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附录</a:t>
            </a: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实用工具</a:t>
            </a:r>
            <a:endParaRPr/>
          </a:p>
        </p:txBody>
      </p:sp>
      <p:sp>
        <p:nvSpPr>
          <p:cNvPr id="1556" name=""/>
          <p:cNvSpPr/>
          <p:nvPr/>
        </p:nvSpPr>
        <p:spPr>
          <a:xfrm rot="0" flipH="0" flipV="0">
            <a:off x="609600" y="1143000"/>
            <a:ext cx="5362575" cy="5143500"/>
          </a:xfrm>
          <a:prstGeom prst="roundRect">
            <a:avLst>
              <a:gd name="adj" fmla="val 259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557" name=""/>
          <p:cNvSpPr/>
          <p:nvPr/>
        </p:nvSpPr>
        <p:spPr>
          <a:xfrm rot="0" flipH="0" flipV="0">
            <a:off x="895350" y="1428750"/>
            <a:ext cx="4791075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58" name="" descr="{&quot;isTemplate&quot;:true,&quot;type&quot;:&quot;text&quot;}"/>
          <p:cNvSpPr txBox="1"/>
          <p:nvPr/>
        </p:nvSpPr>
        <p:spPr>
          <a:xfrm rot="0" flipH="0" flipV="0">
            <a:off x="1047750" y="1581150"/>
            <a:ext cx="4486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1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　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1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点落在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3σ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线外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立即停线上报</a:t>
            </a:r>
            <a:endParaRPr/>
          </a:p>
        </p:txBody>
      </p:sp>
      <p:sp>
        <p:nvSpPr>
          <p:cNvPr id="1559" name=""/>
          <p:cNvSpPr/>
          <p:nvPr/>
        </p:nvSpPr>
        <p:spPr>
          <a:xfrm rot="0" flipH="0" flipV="0">
            <a:off x="895350" y="2095500"/>
            <a:ext cx="4791075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60" name="" descr="{&quot;isTemplate&quot;:true,&quot;type&quot;:&quot;text&quot;}"/>
          <p:cNvSpPr txBox="1"/>
          <p:nvPr/>
        </p:nvSpPr>
        <p:spPr>
          <a:xfrm rot="0" flipH="0" flipV="0">
            <a:off x="1047750" y="2247900"/>
            <a:ext cx="4486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2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　连续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9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点在中心线同侧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中心已移动</a:t>
            </a:r>
            <a:endParaRPr/>
          </a:p>
        </p:txBody>
      </p:sp>
      <p:sp>
        <p:nvSpPr>
          <p:cNvPr id="1561" name=""/>
          <p:cNvSpPr/>
          <p:nvPr/>
        </p:nvSpPr>
        <p:spPr>
          <a:xfrm rot="0" flipH="0" flipV="0">
            <a:off x="895350" y="2762250"/>
            <a:ext cx="4791075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62" name="" descr="{&quot;isTemplate&quot;:true,&quot;type&quot;:&quot;text&quot;}"/>
          <p:cNvSpPr txBox="1"/>
          <p:nvPr/>
        </p:nvSpPr>
        <p:spPr>
          <a:xfrm rot="0" flipH="0" flipV="0">
            <a:off x="1047750" y="2914650"/>
            <a:ext cx="4486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3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　连续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6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点持续升或降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趋势性漂移</a:t>
            </a:r>
            <a:endParaRPr/>
          </a:p>
        </p:txBody>
      </p:sp>
      <p:sp>
        <p:nvSpPr>
          <p:cNvPr id="1563" name=""/>
          <p:cNvSpPr/>
          <p:nvPr/>
        </p:nvSpPr>
        <p:spPr>
          <a:xfrm rot="0" flipH="0" flipV="0">
            <a:off x="895350" y="3429000"/>
            <a:ext cx="4791075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64" name="" descr="{&quot;isTemplate&quot;:true,&quot;type&quot;:&quot;text&quot;}"/>
          <p:cNvSpPr txBox="1"/>
          <p:nvPr/>
        </p:nvSpPr>
        <p:spPr>
          <a:xfrm rot="0" flipH="0" flipV="0">
            <a:off x="1047750" y="3581400"/>
            <a:ext cx="4486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4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　连续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14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点交替上下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周期性因素</a:t>
            </a:r>
            <a:endParaRPr/>
          </a:p>
        </p:txBody>
      </p:sp>
      <p:sp>
        <p:nvSpPr>
          <p:cNvPr id="1565" name="" descr="{&quot;isTemplate&quot;:true,&quot;type&quot;:&quot;text&quot;}"/>
          <p:cNvSpPr txBox="1"/>
          <p:nvPr/>
        </p:nvSpPr>
        <p:spPr>
          <a:xfrm rot="0" flipH="0" flipV="0">
            <a:off x="895350" y="5448300"/>
            <a:ext cx="479107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触发任意一条</a:t>
            </a:r>
            <a:r>
              <a:rPr lang="en-US" sz="1125">
                <a:solidFill>
                  <a:srgbClr val="6B7A74"/>
                </a:solidFill>
                <a:latin typeface="Microsoft YaHei"/>
                <a:ea typeface="Microsoft YaHei"/>
              </a:rPr>
              <a:t xml:space="preserve"> = </a:t>
            </a:r>
            <a:r>
              <a:rPr lang="zh-CN" sz="1125">
                <a:solidFill>
                  <a:srgbClr val="6B7A74"/>
                </a:solidFill>
                <a:latin typeface="Microsoft YaHei"/>
                <a:ea typeface="Microsoft YaHei"/>
              </a:rPr>
              <a:t>过程失控，启动五步处置（停查围纠记），不要等下一个点。</a:t>
            </a:r>
            <a:endParaRPr/>
          </a:p>
        </p:txBody>
      </p:sp>
      <p:sp>
        <p:nvSpPr>
          <p:cNvPr id="1566" name=""/>
          <p:cNvSpPr/>
          <p:nvPr/>
        </p:nvSpPr>
        <p:spPr>
          <a:xfrm rot="0" flipH="0" flipV="0">
            <a:off x="6219825" y="1143000"/>
            <a:ext cx="5362575" cy="5143500"/>
          </a:xfrm>
          <a:prstGeom prst="roundRect">
            <a:avLst>
              <a:gd name="adj" fmla="val 2593"/>
            </a:avLst>
          </a:prstGeom>
          <a:solidFill>
            <a:srgbClr val="F4F7F5"/>
          </a:solidFill>
          <a:ln/>
        </p:spPr>
        <p:txBody>
          <a:bodyPr/>
          <a:p>
            <a:pPr/>
            <a:endParaRPr/>
          </a:p>
        </p:txBody>
      </p:sp>
      <p:sp>
        <p:nvSpPr>
          <p:cNvPr id="1567" name=""/>
          <p:cNvSpPr/>
          <p:nvPr/>
        </p:nvSpPr>
        <p:spPr>
          <a:xfrm rot="0" flipH="0" flipV="0">
            <a:off x="6505575" y="1428750"/>
            <a:ext cx="4791075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68" name="" descr="{&quot;isTemplate&quot;:true,&quot;type&quot;:&quot;text&quot;}"/>
          <p:cNvSpPr txBox="1"/>
          <p:nvPr/>
        </p:nvSpPr>
        <p:spPr>
          <a:xfrm rot="0" flipH="0" flipV="0">
            <a:off x="6657975" y="1581150"/>
            <a:ext cx="4486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5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　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3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点中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点在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2σ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外同侧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预警</a:t>
            </a:r>
            <a:endParaRPr/>
          </a:p>
        </p:txBody>
      </p:sp>
      <p:sp>
        <p:nvSpPr>
          <p:cNvPr id="1569" name=""/>
          <p:cNvSpPr/>
          <p:nvPr/>
        </p:nvSpPr>
        <p:spPr>
          <a:xfrm rot="0" flipH="0" flipV="0">
            <a:off x="6505575" y="2095500"/>
            <a:ext cx="4791075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70" name="" descr="{&quot;isTemplate&quot;:true,&quot;type&quot;:&quot;text&quot;}"/>
          <p:cNvSpPr txBox="1"/>
          <p:nvPr/>
        </p:nvSpPr>
        <p:spPr>
          <a:xfrm rot="0" flipH="0" flipV="0">
            <a:off x="6657975" y="2247900"/>
            <a:ext cx="4486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6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　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5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点中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4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点在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1σ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外同侧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早期漂移</a:t>
            </a:r>
            <a:endParaRPr/>
          </a:p>
        </p:txBody>
      </p:sp>
      <p:sp>
        <p:nvSpPr>
          <p:cNvPr id="1571" name=""/>
          <p:cNvSpPr/>
          <p:nvPr/>
        </p:nvSpPr>
        <p:spPr>
          <a:xfrm rot="0" flipH="0" flipV="0">
            <a:off x="6505575" y="2762250"/>
            <a:ext cx="4791075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72" name="" descr="{&quot;isTemplate&quot;:true,&quot;type&quot;:&quot;text&quot;}"/>
          <p:cNvSpPr txBox="1"/>
          <p:nvPr/>
        </p:nvSpPr>
        <p:spPr>
          <a:xfrm rot="0" flipH="0" flipV="0">
            <a:off x="6657975" y="2914650"/>
            <a:ext cx="4486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7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　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15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点挤在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±1σ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内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→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查限值与数据来源</a:t>
            </a:r>
            <a:endParaRPr/>
          </a:p>
        </p:txBody>
      </p:sp>
      <p:sp>
        <p:nvSpPr>
          <p:cNvPr id="1573" name=""/>
          <p:cNvSpPr/>
          <p:nvPr/>
        </p:nvSpPr>
        <p:spPr>
          <a:xfrm rot="0" flipH="0" flipV="0">
            <a:off x="6505575" y="3429000"/>
            <a:ext cx="4791075" cy="495300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E3EAE6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74" name="" descr="{&quot;isTemplate&quot;:true,&quot;type&quot;:&quot;text&quot;}"/>
          <p:cNvSpPr txBox="1"/>
          <p:nvPr/>
        </p:nvSpPr>
        <p:spPr>
          <a:xfrm rot="0" flipH="0" flipV="0">
            <a:off x="6657975" y="3581400"/>
            <a:ext cx="44862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C96A3B"/>
                </a:solidFill>
                <a:latin typeface="Microsoft YaHei"/>
                <a:ea typeface="Microsoft YaHei"/>
              </a:rPr>
              <a:t>准则</a:t>
            </a:r>
            <a:r>
              <a:rPr lang="en-US" sz="1200" b="1">
                <a:solidFill>
                  <a:srgbClr val="C96A3B"/>
                </a:solidFill>
                <a:latin typeface="Microsoft YaHei"/>
                <a:ea typeface="Microsoft YaHei"/>
              </a:rPr>
              <a:t xml:space="preserve"> 8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　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8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点都避开</a:t>
            </a:r>
            <a:r>
              <a:rPr lang="en-US" sz="1200">
                <a:solidFill>
                  <a:srgbClr val="1F2A26"/>
                </a:solidFill>
                <a:latin typeface="Microsoft YaHei"/>
                <a:ea typeface="Microsoft YaHei"/>
              </a:rPr>
              <a:t xml:space="preserve"> ±1σ → </a:t>
            </a:r>
            <a:r>
              <a:rPr lang="zh-CN" sz="1200">
                <a:solidFill>
                  <a:srgbClr val="1F2A26"/>
                </a:solidFill>
                <a:latin typeface="Microsoft YaHei"/>
                <a:ea typeface="Microsoft YaHei"/>
              </a:rPr>
              <a:t>混总体嫌疑</a:t>
            </a:r>
            <a:endParaRPr/>
          </a:p>
        </p:txBody>
      </p:sp>
      <p:sp>
        <p:nvSpPr>
          <p:cNvPr id="1575" name=""/>
          <p:cNvSpPr/>
          <p:nvPr/>
        </p:nvSpPr>
        <p:spPr>
          <a:xfrm rot="0" flipH="0" flipV="0">
            <a:off x="6505575" y="5086350"/>
            <a:ext cx="4791075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C96A3B"/>
            </a:solidFill>
            <a:prstDash val="solid"/>
          </a:ln>
        </p:spPr>
        <p:txBody>
          <a:bodyPr/>
          <a:p>
            <a:pPr/>
            <a:endParaRPr/>
          </a:p>
        </p:txBody>
      </p:sp>
      <p:sp>
        <p:nvSpPr>
          <p:cNvPr id="1576" name="" descr="{&quot;isTemplate&quot;:true,&quot;type&quot;:&quot;text&quot;}"/>
          <p:cNvSpPr txBox="1"/>
          <p:nvPr/>
        </p:nvSpPr>
        <p:spPr>
          <a:xfrm rot="0" flipH="0" flipV="0">
            <a:off x="6677025" y="5257800"/>
            <a:ext cx="4448175" cy="5715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 b="1">
                <a:solidFill>
                  <a:srgbClr val="8C4A22"/>
                </a:solidFill>
                <a:latin typeface="Microsoft YaHei"/>
                <a:ea typeface="Microsoft YaHei"/>
              </a:rPr>
              <a:t>多条同时触发：</a:t>
            </a:r>
            <a:r>
              <a:rPr lang="zh-CN" sz="1125">
                <a:solidFill>
                  <a:srgbClr val="8C4A22"/>
                </a:solidFill>
                <a:latin typeface="Microsoft YaHei"/>
                <a:ea typeface="Microsoft YaHei"/>
              </a:rPr>
              <a:t>几乎可断定真实异常，处置优先级最高，先停线再查因。</a:t>
            </a:r>
            <a:endParaRPr/>
          </a:p>
        </p:txBody>
      </p:sp>
      <p:sp>
        <p:nvSpPr>
          <p:cNvPr id="1577" name=""/>
          <p:cNvSpPr/>
          <p:nvPr/>
        </p:nvSpPr>
        <p:spPr>
          <a:xfrm rot="0" flipH="0" flipV="0">
            <a:off x="609600" y="6286500"/>
            <a:ext cx="10972800" cy="571500"/>
          </a:xfrm>
          <a:custGeom>
            <a:pathLst>
              <a:path w="1152" h="60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AE6"/>
          </a:solidFill>
          <a:ln/>
        </p:spPr>
        <p:txBody>
          <a:bodyPr/>
          <a:p>
            <a:pPr/>
            <a:endParaRPr/>
          </a:p>
        </p:txBody>
      </p:sp>
      <p:sp>
        <p:nvSpPr>
          <p:cNvPr id="1578" name="" descr="{&quot;isTemplate&quot;:true,&quot;type&quot;:&quot;text&quot;}"/>
          <p:cNvSpPr txBox="1"/>
          <p:nvPr/>
        </p:nvSpPr>
        <p:spPr>
          <a:xfrm rot="0" flipH="0" flipV="0">
            <a:off x="609600" y="6496050"/>
            <a:ext cx="16478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 xml:space="preserve">SPC </a:t>
            </a:r>
            <a:r>
              <a:rPr lang="zh-CN" sz="1050">
                <a:solidFill>
                  <a:srgbClr val="8A9992"/>
                </a:solidFill>
                <a:latin typeface="Microsoft YaHei"/>
                <a:ea typeface="Microsoft YaHei"/>
              </a:rPr>
              <a:t>统计过程控制实操培训</a:t>
            </a:r>
            <a:endParaRPr/>
          </a:p>
        </p:txBody>
      </p:sp>
      <p:sp>
        <p:nvSpPr>
          <p:cNvPr id="1579" name="" descr="{&quot;isTemplate&quot;:true,&quot;type&quot;:&quot;text&quot;}"/>
          <p:cNvSpPr txBox="1"/>
          <p:nvPr/>
        </p:nvSpPr>
        <p:spPr>
          <a:xfrm rot="0" flipH="0" flipV="0">
            <a:off x="11172825" y="6496050"/>
            <a:ext cx="409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A9992"/>
                </a:solidFill>
                <a:latin typeface="Microsoft YaHei"/>
                <a:ea typeface="Microsoft YaHei"/>
              </a:rPr>
              <a:t>76 / 77</a:t>
            </a:r>
            <a:endParaRPr/>
          </a:p>
        </p:txBody>
      </p:sp>
    </p:spTree>
  </p:cSld>
</p:sld>
</file>

<file path=ppt/slides/slide77.xml><?xml version="1.0" encoding="utf-8"?>
<p:sld xmlns:r="http://schemas.openxmlformats.org/officeDocument/2006/relationships" xmlns:p="http://schemas.openxmlformats.org/presentationml/2006/main" xmlns:a="http://schemas.openxmlformats.org/drawingml/2006/main">
  <p:cSld>
    <p:spTree>
      <p:nvGrpSpPr>
        <p:cNvPr id="15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F2A26"/>
          </a:solidFill>
          <a:ln/>
        </p:spPr>
        <p:txBody>
          <a:bodyPr/>
          <a:p>
            <a:pPr/>
            <a:endParaRPr/>
          </a:p>
        </p:txBody>
      </p:sp>
      <p:pic>
        <p:nvPicPr>
          <p:cNvPr id="1582" name=""/>
          <p:cNvPicPr>
            <a:picLocks noChangeAspect="1"/>
          </p:cNvPicPr>
          <p:nvPr/>
        </p:nvPicPr>
        <p:blipFill>
          <a:blip r:embed="rId1"/>
          <a:srcRect l="0" t="7812" r="0" b="7812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58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11A17">
                  <a:alpha val="90000"/>
                </a:srgbClr>
              </a:gs>
              <a:gs pos="55000">
                <a:srgbClr val="111A17">
                  <a:alpha val="58000"/>
                </a:srgbClr>
              </a:gs>
              <a:gs pos="100000">
                <a:srgbClr val="111A17">
                  <a:alpha val="18000"/>
                </a:srgbClr>
              </a:gs>
            </a:gsLst>
            <a:lin ang="0" scaled="1"/>
          </a:gradFill>
          <a:ln/>
        </p:spPr>
        <p:txBody>
          <a:bodyPr/>
          <a:p>
            <a:pPr/>
            <a:endParaRPr/>
          </a:p>
        </p:txBody>
      </p:sp>
      <p:sp>
        <p:nvSpPr>
          <p:cNvPr id="1584" name=""/>
          <p:cNvSpPr/>
          <p:nvPr/>
        </p:nvSpPr>
        <p:spPr>
          <a:xfrm rot="0" flipH="0" flipV="0">
            <a:off x="857250" y="16192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C96A3B"/>
          </a:solidFill>
          <a:ln/>
        </p:spPr>
        <p:txBody>
          <a:bodyPr/>
          <a:p>
            <a:pPr/>
            <a:endParaRPr/>
          </a:p>
        </p:txBody>
      </p:sp>
      <p:sp>
        <p:nvSpPr>
          <p:cNvPr id="1585" name="" descr="{&quot;isTemplate&quot;:true,&quot;type&quot;:&quot;text&quot;}"/>
          <p:cNvSpPr txBox="1"/>
          <p:nvPr/>
        </p:nvSpPr>
        <p:spPr>
          <a:xfrm rot="0" flipH="0" flipV="0">
            <a:off x="857250" y="1962150"/>
            <a:ext cx="6381750" cy="8667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让变差看得见，</a:t>
            </a:r>
            <a:endParaRPr/>
          </a:p>
        </p:txBody>
      </p:sp>
      <p:sp>
        <p:nvSpPr>
          <p:cNvPr id="1586" name="" descr="{&quot;isTemplate&quot;:true,&quot;type&quot;:&quot;text&quot;}"/>
          <p:cNvSpPr txBox="1"/>
          <p:nvPr/>
        </p:nvSpPr>
        <p:spPr>
          <a:xfrm rot="0" flipH="0" flipV="0">
            <a:off x="857250" y="2828925"/>
            <a:ext cx="6381750" cy="86677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4350" b="1">
                <a:solidFill>
                  <a:srgbClr val="FFFFFF"/>
                </a:solidFill>
                <a:latin typeface="Microsoft YaHei"/>
                <a:ea typeface="Microsoft YaHei"/>
              </a:rPr>
              <a:t>让质量管得住</a:t>
            </a:r>
            <a:endParaRPr/>
          </a:p>
        </p:txBody>
      </p:sp>
      <p:sp>
        <p:nvSpPr>
          <p:cNvPr id="1587" name="" descr="{&quot;isTemplate&quot;:true,&quot;type&quot;:&quot;text&quot;}"/>
          <p:cNvSpPr txBox="1"/>
          <p:nvPr/>
        </p:nvSpPr>
        <p:spPr>
          <a:xfrm rot="0" flipH="0" flipV="0">
            <a:off x="857250" y="3962400"/>
            <a:ext cx="6381750" cy="781050"/>
          </a:xfrm>
          <a:prstGeom prst="rect"/>
        </p:spPr>
        <p:txBody>
          <a:bodyPr wrap="none" lIns="0" tIns="0" rIns="0" bIns="0"/>
          <a:p>
            <a:pPr>
              <a:lnSpc>
                <a:spcPct val="170000"/>
              </a:lnSpc>
            </a:pPr>
            <a:r>
              <a:rPr lang="zh-CN" sz="1500">
                <a:solidFill>
                  <a:srgbClr val="DCE7E2"/>
                </a:solidFill>
                <a:latin typeface="Microsoft YaHei"/>
                <a:ea typeface="Microsoft YaHei"/>
              </a:rPr>
              <a:t>今天回去只做一件事：给自己工序的一项指标，</a:t>
            </a:r>
            <a:endParaRPr/>
          </a:p>
          <a:p>
            <a:pPr>
              <a:lnSpc>
                <a:spcPct val="170000"/>
              </a:lnSpc>
            </a:pPr>
            <a:r>
              <a:rPr lang="zh-CN" sz="1500">
                <a:solidFill>
                  <a:srgbClr val="DCE7E2"/>
                </a:solidFill>
                <a:latin typeface="Microsoft YaHei"/>
                <a:ea typeface="Microsoft YaHei"/>
              </a:rPr>
              <a:t>建出第一张控制图。</a:t>
            </a:r>
            <a:endParaRPr/>
          </a:p>
        </p:txBody>
      </p:sp>
      <p:sp>
        <p:nvSpPr>
          <p:cNvPr id="1588" name="" descr="{&quot;isTemplate&quot;:true,&quot;type&quot;:&quot;text&quot;}"/>
          <p:cNvSpPr txBox="1"/>
          <p:nvPr/>
        </p:nvSpPr>
        <p:spPr>
          <a:xfrm rot="0" flipH="0" flipV="0">
            <a:off x="857250" y="5162550"/>
            <a:ext cx="638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配套交付：</a:t>
            </a:r>
            <a:r>
              <a:rPr lang="en-US" sz="1200">
                <a:solidFill>
                  <a:srgbClr val="9FB3AB"/>
                </a:solidFill>
                <a:latin typeface="Microsoft YaHei"/>
                <a:ea typeface="Microsoft YaHei"/>
              </a:rPr>
              <a:t xml:space="preserve">Excel </a:t>
            </a: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实操模板（</a:t>
            </a:r>
            <a:r>
              <a:rPr lang="en-US" sz="1200">
                <a:solidFill>
                  <a:srgbClr val="9FB3AB"/>
                </a:solidFill>
                <a:latin typeface="Microsoft YaHei"/>
                <a:ea typeface="Microsoft YaHei"/>
              </a:rPr>
              <a:t xml:space="preserve">Xbar-R / I-MR / p </a:t>
            </a: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图</a:t>
            </a:r>
            <a:r>
              <a:rPr lang="en-US" sz="1200">
                <a:solidFill>
                  <a:srgbClr val="9FB3AB"/>
                </a:solidFill>
                <a:latin typeface="Microsoft YaHei"/>
                <a:ea typeface="Microsoft YaHei"/>
              </a:rPr>
              <a:t xml:space="preserve"> + </a:t>
            </a: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过程能力计算）</a:t>
            </a:r>
            <a:endParaRPr/>
          </a:p>
        </p:txBody>
      </p:sp>
      <p:sp>
        <p:nvSpPr>
          <p:cNvPr id="1589" name="" descr="{&quot;isTemplate&quot;:true,&quot;type&quot;:&quot;text&quot;}"/>
          <p:cNvSpPr txBox="1"/>
          <p:nvPr/>
        </p:nvSpPr>
        <p:spPr>
          <a:xfrm rot="0" flipH="0" flipV="0">
            <a:off x="857250" y="5486400"/>
            <a:ext cx="638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结业作业：两周内提交</a:t>
            </a:r>
            <a:r>
              <a:rPr lang="en-US" sz="1200">
                <a:solidFill>
                  <a:srgbClr val="9FB3AB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张控制图</a:t>
            </a:r>
            <a:r>
              <a:rPr lang="en-US" sz="1200">
                <a:solidFill>
                  <a:srgbClr val="9FB3AB"/>
                </a:solidFill>
                <a:latin typeface="Microsoft YaHei"/>
                <a:ea typeface="Microsoft YaHei"/>
              </a:rPr>
              <a:t xml:space="preserve"> + 1 </a:t>
            </a: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次失控处置记录</a:t>
            </a:r>
            <a:endParaRPr/>
          </a:p>
        </p:txBody>
      </p:sp>
      <p:sp>
        <p:nvSpPr>
          <p:cNvPr id="1590" name="" descr="{&quot;isTemplate&quot;:true,&quot;type&quot;:&quot;text&quot;}"/>
          <p:cNvSpPr txBox="1"/>
          <p:nvPr/>
        </p:nvSpPr>
        <p:spPr>
          <a:xfrm rot="0" flipH="0" flipV="0">
            <a:off x="857250" y="6096000"/>
            <a:ext cx="63817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质量与工艺部</a:t>
            </a:r>
            <a:r>
              <a:rPr lang="en-US" sz="1200">
                <a:solidFill>
                  <a:srgbClr val="9FB3AB"/>
                </a:solidFill>
                <a:latin typeface="Microsoft YaHei"/>
                <a:ea typeface="Microsoft YaHei"/>
              </a:rPr>
              <a:t xml:space="preserve"> · SPC </a:t>
            </a: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统计过程控制实操培训</a:t>
            </a:r>
            <a:r>
              <a:rPr lang="en-US" sz="1200">
                <a:solidFill>
                  <a:srgbClr val="9FB3AB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9FB3AB"/>
                </a:solidFill>
                <a:latin typeface="Microsoft YaHei"/>
                <a:ea typeface="Microsoft YaHei"/>
              </a:rPr>
              <a:t>完</a:t>
            </a:r>
            <a:endParaRPr/>
          </a:p>
        </p:txBody>
      </p:sp>
    </p:spTree>
  </p:cSld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320040"/>
            <a:ext cx="154815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SPC 统计过程控制实操培训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镀膜车间工程师版 · 从统计基础到控制图落地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6 课时全程动手，学完明天就能在自己工序上建出第一张控制图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卓越质量智库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知识编号 6.3.1 · 控制图选用与判异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1691640"/>
            <a:ext cx="2902784" cy="1234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感谢聆听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2026-10-13T00:50:03Z</dcterms:created>
  <dcterms:modified xsi:type="dcterms:W3CDTF">2026-10-13T00:50:03Z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{"AIGC":{"Label":"1","ContentProducer":"00119111010856365494821B355","ProduceID":"01a12f38721f7c4e9aeac8cacbf5d58f","ReservedCode1":"","ContentPropagator":"00119111010856365494821B355","PropagateID":"01a12f38721f7c4e9aeac8cacbf5d58f","ReservedCode2":""}}</vt:lpwstr>
  </property>
</Properties>
</file>