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4C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Shape 1"/>
          <p:cNvSpPr/>
          <p:nvPr/>
        </p:nvSpPr>
        <p:spPr>
          <a:xfrm>
            <a:off x="137160" y="0"/>
            <a:ext cx="9144000" cy="7315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精益生产</a:t>
            </a:r>
            <a:endParaRPr lang="en-US" sz="6000" dirty="0"/>
          </a:p>
        </p:txBody>
      </p:sp>
      <p:sp>
        <p:nvSpPr>
          <p:cNvPr id="5" name="Text 3"/>
          <p:cNvSpPr/>
          <p:nvPr/>
        </p:nvSpPr>
        <p:spPr>
          <a:xfrm>
            <a:off x="731520" y="27432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i="1" dirty="0">
                <a:solidFill>
                  <a:srgbClr val="02C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Lean Production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731520" y="33832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消除浪费 · 持续改进 · 创造价值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858000" y="3474720"/>
            <a:ext cx="2011680" cy="2011680"/>
          </a:xfrm>
          <a:prstGeom prst="ellipse">
            <a:avLst/>
          </a:prstGeom>
          <a:solidFill>
            <a:srgbClr val="00A896">
              <a:alpha val="7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498080" y="3931920"/>
            <a:ext cx="1371600" cy="1371600"/>
          </a:xfrm>
          <a:prstGeom prst="ellipse">
            <a:avLst/>
          </a:prstGeom>
          <a:solidFill>
            <a:srgbClr val="02C39A">
              <a:alpha val="65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目录 CONTENTS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463040"/>
            <a:ext cx="54864" cy="15544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6459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640080" y="21031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什么是精益生产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24688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定义与核心思想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83280" y="146304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383280" y="1463040"/>
            <a:ext cx="54864" cy="15544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1" name="Text 9"/>
          <p:cNvSpPr/>
          <p:nvPr/>
        </p:nvSpPr>
        <p:spPr>
          <a:xfrm>
            <a:off x="3566160" y="16459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3566160" y="21031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起源与发展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24688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从丰田到全球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309360" y="146304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309360" y="1463040"/>
            <a:ext cx="54864" cy="15544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16459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6492240" y="21031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五大核心原则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92240" y="24688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价值驱动的精益框架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29184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57200" y="3291840"/>
            <a:ext cx="54864" cy="15544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" y="34747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40080" y="39319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七大浪费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008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识别与消除浪费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383280" y="329184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383280" y="3291840"/>
            <a:ext cx="54864" cy="15544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6" name="Text 24"/>
          <p:cNvSpPr/>
          <p:nvPr/>
        </p:nvSpPr>
        <p:spPr>
          <a:xfrm>
            <a:off x="3566160" y="34747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3566160" y="39319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常用工具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356616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5S、看板、JIT等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309360" y="329184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309360" y="3291840"/>
            <a:ext cx="54864" cy="15544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1" name="Text 29"/>
          <p:cNvSpPr/>
          <p:nvPr/>
        </p:nvSpPr>
        <p:spPr>
          <a:xfrm>
            <a:off x="6492240" y="34747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06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6492240" y="39319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实施与效益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49224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落地步骤与成果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什么是精益生产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411480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1828800"/>
            <a:ext cx="374904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精益生产是一种以客户需求为拉动，以消灭浪费和持续改善为核心的生产管理方式。</a:t>
            </a:r>
            <a:endParaRPr lang="en-US" sz="1400" dirty="0"/>
          </a:p>
          <a:p>
            <a:pPr algn="l"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通过系统结构、人员组织、运行方式和市场供求等方面的变革，使生产系统能快速适应用户需求变化。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终极目标：以最优品质、最低成本、最短时间交付最大价值。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669280" y="1828800"/>
            <a:ext cx="1280160" cy="128016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5669280" y="214884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消除浪费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669280" y="2514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Eliminate Waste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7315200" y="1828800"/>
            <a:ext cx="1280160" cy="1280160"/>
          </a:xfrm>
          <a:prstGeom prst="ellipse">
            <a:avLst/>
          </a:prstGeom>
          <a:solidFill>
            <a:srgbClr val="00A896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7315200" y="214884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持续改进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0" y="2514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Improvement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669280" y="3474720"/>
            <a:ext cx="1280160" cy="1280160"/>
          </a:xfrm>
          <a:prstGeom prst="ellipse">
            <a:avLst/>
          </a:prstGeom>
          <a:solidFill>
            <a:srgbClr val="02C39A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5669280" y="379476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创造价值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669280" y="416052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Value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起源与发展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14400" y="2926080"/>
            <a:ext cx="7315200" cy="0"/>
          </a:xfrm>
          <a:prstGeom prst="line">
            <a:avLst/>
          </a:prstGeom>
          <a:noFill/>
          <a:ln w="38100">
            <a:solidFill>
              <a:srgbClr val="0280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2743200"/>
            <a:ext cx="365760" cy="36576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1950s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32918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丰田生产方式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365760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大野耐一在丰田汽车创立TPS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83280" y="2743200"/>
            <a:ext cx="365760" cy="36576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0" name="Text 8"/>
          <p:cNvSpPr/>
          <p:nvPr/>
        </p:nvSpPr>
        <p:spPr>
          <a:xfrm>
            <a:off x="283464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A89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1970s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2834640" y="32918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日本制造业崛起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743200" y="365760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精益理念在日本企业广泛推广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0" y="2743200"/>
            <a:ext cx="365760" cy="36576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493776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2C39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1990s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937760" y="32918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走向全球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846320" y="365760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《改变世界的机器》出版，精益生产全球化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589520" y="2743200"/>
            <a:ext cx="365760" cy="365760"/>
          </a:xfrm>
          <a:prstGeom prst="ellipse">
            <a:avLst/>
          </a:prstGeom>
          <a:solidFill>
            <a:srgbClr val="1B263B"/>
          </a:solidFill>
          <a:ln/>
        </p:spPr>
      </p:sp>
      <p:sp>
        <p:nvSpPr>
          <p:cNvPr id="18" name="Text 16"/>
          <p:cNvSpPr/>
          <p:nvPr/>
        </p:nvSpPr>
        <p:spPr>
          <a:xfrm>
            <a:off x="704088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63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2000s+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7040880" y="32918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数字化精益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949440" y="365760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与工业4.0、智能制造深度融合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五大核心原则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265176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280160"/>
            <a:ext cx="2651760" cy="73152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6" name="Shape 4"/>
          <p:cNvSpPr/>
          <p:nvPr/>
        </p:nvSpPr>
        <p:spPr>
          <a:xfrm>
            <a:off x="594360" y="150876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143000" y="15544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确定价值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210312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从客户视角定义价值，明确客户愿意付费的产品或服务特性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383280" y="1280160"/>
            <a:ext cx="265176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383280" y="1280160"/>
            <a:ext cx="2651760" cy="73152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2" name="Shape 10"/>
          <p:cNvSpPr/>
          <p:nvPr/>
        </p:nvSpPr>
        <p:spPr>
          <a:xfrm>
            <a:off x="3520440" y="150876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3" name="Text 11"/>
          <p:cNvSpPr/>
          <p:nvPr/>
        </p:nvSpPr>
        <p:spPr>
          <a:xfrm>
            <a:off x="352044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069080" y="15544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价值流分析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520440" y="210312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识别创造价值的全部活动，消除不增值的步骤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309360" y="1280160"/>
            <a:ext cx="265176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309360" y="1280160"/>
            <a:ext cx="2651760" cy="7315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8" name="Shape 16"/>
          <p:cNvSpPr/>
          <p:nvPr/>
        </p:nvSpPr>
        <p:spPr>
          <a:xfrm>
            <a:off x="6446520" y="1508760"/>
            <a:ext cx="457200" cy="45720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9" name="Text 17"/>
          <p:cNvSpPr/>
          <p:nvPr/>
        </p:nvSpPr>
        <p:spPr>
          <a:xfrm>
            <a:off x="644652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995160" y="15544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建立流动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46520" y="210312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创造无中断、无回流、无等待的价值流动过程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3291840"/>
            <a:ext cx="265176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57200" y="3291840"/>
            <a:ext cx="2651760" cy="73152"/>
          </a:xfrm>
          <a:prstGeom prst="rect">
            <a:avLst/>
          </a:prstGeom>
          <a:solidFill>
            <a:srgbClr val="0F4C5C"/>
          </a:solidFill>
          <a:ln/>
        </p:spPr>
      </p:sp>
      <p:sp>
        <p:nvSpPr>
          <p:cNvPr id="24" name="Shape 22"/>
          <p:cNvSpPr/>
          <p:nvPr/>
        </p:nvSpPr>
        <p:spPr>
          <a:xfrm>
            <a:off x="594360" y="3520440"/>
            <a:ext cx="457200" cy="457200"/>
          </a:xfrm>
          <a:prstGeom prst="ellipse">
            <a:avLst/>
          </a:prstGeom>
          <a:solidFill>
            <a:srgbClr val="0F4C5C"/>
          </a:solidFill>
          <a:ln/>
        </p:spPr>
      </p:sp>
      <p:sp>
        <p:nvSpPr>
          <p:cNvPr id="25" name="Text 23"/>
          <p:cNvSpPr/>
          <p:nvPr/>
        </p:nvSpPr>
        <p:spPr>
          <a:xfrm>
            <a:off x="594360" y="3520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143000" y="35661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需求拉动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94360" y="41148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由客户需求驱动生产，只在需要时生产需要数量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383280" y="3291840"/>
            <a:ext cx="265176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3383280" y="3291840"/>
            <a:ext cx="2651760" cy="73152"/>
          </a:xfrm>
          <a:prstGeom prst="rect">
            <a:avLst/>
          </a:prstGeom>
          <a:solidFill>
            <a:srgbClr val="1B263B"/>
          </a:solidFill>
          <a:ln/>
        </p:spPr>
      </p:sp>
      <p:sp>
        <p:nvSpPr>
          <p:cNvPr id="30" name="Shape 28"/>
          <p:cNvSpPr/>
          <p:nvPr/>
        </p:nvSpPr>
        <p:spPr>
          <a:xfrm>
            <a:off x="3520440" y="3520440"/>
            <a:ext cx="457200" cy="457200"/>
          </a:xfrm>
          <a:prstGeom prst="ellipse">
            <a:avLst/>
          </a:prstGeom>
          <a:solidFill>
            <a:srgbClr val="1B263B"/>
          </a:solidFill>
          <a:ln/>
        </p:spPr>
      </p:sp>
      <p:sp>
        <p:nvSpPr>
          <p:cNvPr id="31" name="Text 29"/>
          <p:cNvSpPr/>
          <p:nvPr/>
        </p:nvSpPr>
        <p:spPr>
          <a:xfrm>
            <a:off x="3520440" y="3520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4069080" y="35661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尽善尽美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3520440" y="41148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通过持续改善，追求零浪费、零缺陷的卓越运营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七大浪费 (TIMWOOD)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365760" y="1188720"/>
            <a:ext cx="20116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1188720"/>
            <a:ext cx="2011680" cy="365760"/>
          </a:xfrm>
          <a:prstGeom prst="rect">
            <a:avLst/>
          </a:prstGeom>
          <a:solidFill>
            <a:srgbClr val="E63946"/>
          </a:solidFill>
          <a:ln/>
        </p:spPr>
      </p:sp>
      <p:sp>
        <p:nvSpPr>
          <p:cNvPr id="6" name="Text 4"/>
          <p:cNvSpPr/>
          <p:nvPr/>
        </p:nvSpPr>
        <p:spPr>
          <a:xfrm>
            <a:off x="365760" y="126187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6459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运输浪费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不必要的物料搬运和移动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560320" y="1188720"/>
            <a:ext cx="20116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560320" y="1188720"/>
            <a:ext cx="2011680" cy="365760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11" name="Text 9"/>
          <p:cNvSpPr/>
          <p:nvPr/>
        </p:nvSpPr>
        <p:spPr>
          <a:xfrm>
            <a:off x="2560320" y="126187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Inventory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560320" y="16459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库存浪费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2651760" y="21031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过量原材料、在制品、成品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754880" y="1188720"/>
            <a:ext cx="20116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754880" y="1188720"/>
            <a:ext cx="2011680" cy="365760"/>
          </a:xfrm>
          <a:prstGeom prst="rect">
            <a:avLst/>
          </a:prstGeom>
          <a:solidFill>
            <a:srgbClr val="E9C46A"/>
          </a:solidFill>
          <a:ln/>
        </p:spPr>
      </p:sp>
      <p:sp>
        <p:nvSpPr>
          <p:cNvPr id="16" name="Text 14"/>
          <p:cNvSpPr/>
          <p:nvPr/>
        </p:nvSpPr>
        <p:spPr>
          <a:xfrm>
            <a:off x="4754880" y="126187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Motion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754880" y="16459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动作浪费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846320" y="21031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不必要的人体动作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949440" y="1188720"/>
            <a:ext cx="20116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949440" y="1188720"/>
            <a:ext cx="2011680" cy="365760"/>
          </a:xfrm>
          <a:prstGeom prst="rect">
            <a:avLst/>
          </a:prstGeom>
          <a:solidFill>
            <a:srgbClr val="2A9D8F"/>
          </a:solidFill>
          <a:ln/>
        </p:spPr>
      </p:sp>
      <p:sp>
        <p:nvSpPr>
          <p:cNvPr id="21" name="Text 19"/>
          <p:cNvSpPr/>
          <p:nvPr/>
        </p:nvSpPr>
        <p:spPr>
          <a:xfrm>
            <a:off x="6949440" y="126187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Waiting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949440" y="16459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等待浪费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040880" y="21031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人员、设备、物料的闲置等待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65760" y="3200400"/>
            <a:ext cx="20116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65760" y="3200400"/>
            <a:ext cx="2011680" cy="365760"/>
          </a:xfrm>
          <a:prstGeom prst="rect">
            <a:avLst/>
          </a:prstGeom>
          <a:solidFill>
            <a:srgbClr val="264653"/>
          </a:solidFill>
          <a:ln/>
        </p:spPr>
      </p:sp>
      <p:sp>
        <p:nvSpPr>
          <p:cNvPr id="26" name="Text 24"/>
          <p:cNvSpPr/>
          <p:nvPr/>
        </p:nvSpPr>
        <p:spPr>
          <a:xfrm>
            <a:off x="365760" y="327355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Overproduction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365760" y="36576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过量生产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457200" y="4114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生产超过需求的产品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560320" y="3200400"/>
            <a:ext cx="20116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2560320" y="3200400"/>
            <a:ext cx="2011680" cy="365760"/>
          </a:xfrm>
          <a:prstGeom prst="rect">
            <a:avLst/>
          </a:prstGeom>
          <a:solidFill>
            <a:srgbClr val="457B9D"/>
          </a:solidFill>
          <a:ln/>
        </p:spPr>
      </p:sp>
      <p:sp>
        <p:nvSpPr>
          <p:cNvPr id="31" name="Text 29"/>
          <p:cNvSpPr/>
          <p:nvPr/>
        </p:nvSpPr>
        <p:spPr>
          <a:xfrm>
            <a:off x="2560320" y="327355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Over-processing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2560320" y="36576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过度加工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2651760" y="4114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超出必要精度的加工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754880" y="3200400"/>
            <a:ext cx="20116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4754880" y="3200400"/>
            <a:ext cx="2011680" cy="365760"/>
          </a:xfrm>
          <a:prstGeom prst="rect">
            <a:avLst/>
          </a:prstGeom>
          <a:solidFill>
            <a:srgbClr val="1D3557"/>
          </a:solidFill>
          <a:ln/>
        </p:spPr>
      </p:sp>
      <p:sp>
        <p:nvSpPr>
          <p:cNvPr id="36" name="Text 34"/>
          <p:cNvSpPr/>
          <p:nvPr/>
        </p:nvSpPr>
        <p:spPr>
          <a:xfrm>
            <a:off x="4754880" y="327355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Defects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4754880" y="36576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缺陷浪费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4846320" y="4114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产生不良品及其返工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常用工具（一）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411480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188720"/>
            <a:ext cx="4114800" cy="4572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2344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5S 现场管理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" y="1828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整理 (Seiri)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377440" y="18288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区分要与不要，清除不必要物品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" y="2423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整顿 (Seiton)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377440" y="24231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必要物品定位、定量、标识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30175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清扫 (Seiso)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377440" y="30175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清除垃圾、脏污，保持清洁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3611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清洁 (Seiketsu)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377440" y="36118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将前3S制度化、标准化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" y="42062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 (Shitsuke)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377440" y="420624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养成遵守规则的习惯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846320" y="1188720"/>
            <a:ext cx="411480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846320" y="1188720"/>
            <a:ext cx="4114800" cy="45720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9" name="Text 17"/>
          <p:cNvSpPr/>
          <p:nvPr/>
        </p:nvSpPr>
        <p:spPr>
          <a:xfrm>
            <a:off x="4846320" y="12344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看板管理 Kanban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5029200" y="182880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看板是精益生产中的信息传递工具，用于控制生产流程中的物料流动。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212080" y="25603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可视化工作流程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212080" y="30175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限制在制品数量（WIP）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212080" y="34747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实现拉动式生产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212080" y="39319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暴露瓶颈与问题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5212080" y="43891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促进团队协作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常用工具（二）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411480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188720"/>
            <a:ext cx="4114800" cy="4572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2344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准时化生产 JIT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" y="182880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 In Time — 在正确的时间，以正确的数量，生产正确的产品。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22960" y="24688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减少库存占用资金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22960" y="29260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缩短生产周期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22960" y="33832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快速响应市场变化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2960" y="38404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降低仓储成本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2960" y="42976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暴露生产问题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846320" y="1188720"/>
            <a:ext cx="411480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846320" y="1188720"/>
            <a:ext cx="4114800" cy="457200"/>
          </a:xfrm>
          <a:prstGeom prst="rect">
            <a:avLst/>
          </a:prstGeom>
          <a:solidFill>
            <a:srgbClr val="1B263B"/>
          </a:solidFill>
          <a:ln/>
        </p:spPr>
      </p:sp>
      <p:sp>
        <p:nvSpPr>
          <p:cNvPr id="15" name="Text 13"/>
          <p:cNvSpPr/>
          <p:nvPr/>
        </p:nvSpPr>
        <p:spPr>
          <a:xfrm>
            <a:off x="4846320" y="12344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持续改善 Kaizen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029200" y="182880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Kaizen 意为"持续改进"，强调全员参与、小步快跑、不断优化的文化。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212080" y="25603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全员参与的改善文化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212080" y="30175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 循环应用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212080" y="34747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小改善累积大成果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212080" y="39319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尊重员工智慧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212080" y="43891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数据驱动的决策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实施步骤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645920" y="2286000"/>
            <a:ext cx="5852160" cy="0"/>
          </a:xfrm>
          <a:prstGeom prst="line">
            <a:avLst/>
          </a:prstGeom>
          <a:noFill/>
          <a:ln w="25400">
            <a:solidFill>
              <a:srgbClr val="028090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>
            <a:off x="914400" y="1828800"/>
            <a:ext cx="1097280" cy="109728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14400" y="201168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31089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现状诊断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352044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识别浪费、绘制价值流图、评估当前绩效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108960" y="1828800"/>
            <a:ext cx="1097280" cy="109728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108960" y="201168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2651760" y="31089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制定目标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651760" y="352044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设定可量化的改善目标，明确关键指标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303520" y="1828800"/>
            <a:ext cx="1097280" cy="109728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5303520" y="201168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4846320" y="31089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试点推进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846320" y="352044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选择代表性产线或区域，开展精益试点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498080" y="1828800"/>
            <a:ext cx="1097280" cy="109728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7498080" y="201168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7040880" y="31089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全面推广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40880" y="352044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总结试点经验，横向推广至全公司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实施效益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1280160"/>
            <a:ext cx="38404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46304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30%+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2286000" y="15087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生产效率提升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286000" y="187452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消除浪费、优化流程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914400" y="2560320"/>
            <a:ext cx="347472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9" name="Shape 7"/>
          <p:cNvSpPr/>
          <p:nvPr/>
        </p:nvSpPr>
        <p:spPr>
          <a:xfrm>
            <a:off x="4846320" y="1280160"/>
            <a:ext cx="38404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5029200" y="146304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50%+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6400800" y="15087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在制品减少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00800" y="187452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拉动式生产、降低库存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029200" y="2560320"/>
            <a:ext cx="347472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4" name="Shape 12"/>
          <p:cNvSpPr/>
          <p:nvPr/>
        </p:nvSpPr>
        <p:spPr>
          <a:xfrm>
            <a:off x="731520" y="3291840"/>
            <a:ext cx="38404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914400" y="347472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40%+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2286000" y="35204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交付周期缩短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286000" y="38862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价值流优化、快速流动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914400" y="4572000"/>
            <a:ext cx="347472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9" name="Shape 17"/>
          <p:cNvSpPr/>
          <p:nvPr/>
        </p:nvSpPr>
        <p:spPr>
          <a:xfrm>
            <a:off x="4846320" y="3291840"/>
            <a:ext cx="38404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029200" y="347472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60%+</a:t>
            </a:r>
            <a:endParaRPr lang="en-US" sz="4000" dirty="0"/>
          </a:p>
        </p:txBody>
      </p:sp>
      <p:sp>
        <p:nvSpPr>
          <p:cNvPr id="21" name="Text 19"/>
          <p:cNvSpPr/>
          <p:nvPr/>
        </p:nvSpPr>
        <p:spPr>
          <a:xfrm>
            <a:off x="6400800" y="35204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质量缺陷降低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400800" y="38862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源头控制、持续改善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029200" y="4572000"/>
            <a:ext cx="3474720" cy="54864"/>
          </a:xfrm>
          <a:prstGeom prst="rect">
            <a:avLst/>
          </a:prstGeom>
          <a:solidFill>
            <a:srgbClr val="02C39A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成功关键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265176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280160"/>
            <a:ext cx="2651760" cy="109728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41732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高层承诺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640080" y="2560320"/>
            <a:ext cx="2286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精益转型需要最高管理层的坚定支持和持续投入，建立自上而下的推动力。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83280" y="1280160"/>
            <a:ext cx="265176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383280" y="1280160"/>
            <a:ext cx="2651760" cy="109728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0" name="Text 8"/>
          <p:cNvSpPr/>
          <p:nvPr/>
        </p:nvSpPr>
        <p:spPr>
          <a:xfrm>
            <a:off x="3383280" y="141732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全员参与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3566160" y="2560320"/>
            <a:ext cx="2286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精益不是少数人的工作，需要每位员工的参与和贡献，发挥一线智慧。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309360" y="1280160"/>
            <a:ext cx="265176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309360" y="1280160"/>
            <a:ext cx="2651760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6309360" y="141732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持之以恒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492240" y="2560320"/>
            <a:ext cx="2286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精益是持续改善的旅程而非项目，需要长期坚持、固化成果、形成文化。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4C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Shape 1"/>
          <p:cNvSpPr/>
          <p:nvPr/>
        </p:nvSpPr>
        <p:spPr>
          <a:xfrm>
            <a:off x="1371600" y="914400"/>
            <a:ext cx="2286000" cy="2286000"/>
          </a:xfrm>
          <a:prstGeom prst="ellipse">
            <a:avLst/>
          </a:prstGeom>
          <a:solidFill>
            <a:srgbClr val="00A896">
              <a:alpha val="8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486400" y="2743200"/>
            <a:ext cx="1828800" cy="1828800"/>
          </a:xfrm>
          <a:prstGeom prst="ellipse">
            <a:avLst/>
          </a:prstGeom>
          <a:solidFill>
            <a:srgbClr val="02C39A">
              <a:alpha val="75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0" y="182880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感谢聆听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0" y="27432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02C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32918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消除浪费 · 持续改进 · 创造价值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精益生产</dc:title>
  <dc:subject>精益生产方法论介绍</dc:subject>
  <dc:creator>Hermes</dc:creator>
  <cp:lastModifiedBy>Hermes</cp:lastModifiedBy>
  <cp:revision>1</cp:revision>
  <dcterms:created xsi:type="dcterms:W3CDTF">2026-05-05T04:37:02Z</dcterms:created>
  <dcterms:modified xsi:type="dcterms:W3CDTF">2026-05-05T04:37:02Z</dcterms:modified>
</cp:coreProperties>
</file>